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76" r:id="rId1"/>
    <p:sldMasterId id="2147483888" r:id="rId2"/>
  </p:sldMasterIdLst>
  <p:notesMasterIdLst>
    <p:notesMasterId r:id="rId108"/>
  </p:notesMasterIdLst>
  <p:handoutMasterIdLst>
    <p:handoutMasterId r:id="rId109"/>
  </p:handoutMasterIdLst>
  <p:sldIdLst>
    <p:sldId id="256" r:id="rId3"/>
    <p:sldId id="368" r:id="rId4"/>
    <p:sldId id="371" r:id="rId5"/>
    <p:sldId id="299" r:id="rId6"/>
    <p:sldId id="300" r:id="rId7"/>
    <p:sldId id="301" r:id="rId8"/>
    <p:sldId id="302" r:id="rId9"/>
    <p:sldId id="303" r:id="rId10"/>
    <p:sldId id="353" r:id="rId11"/>
    <p:sldId id="361" r:id="rId12"/>
    <p:sldId id="360" r:id="rId13"/>
    <p:sldId id="376" r:id="rId14"/>
    <p:sldId id="378" r:id="rId15"/>
    <p:sldId id="366" r:id="rId16"/>
    <p:sldId id="380" r:id="rId17"/>
    <p:sldId id="362" r:id="rId18"/>
    <p:sldId id="331" r:id="rId19"/>
    <p:sldId id="306" r:id="rId20"/>
    <p:sldId id="323" r:id="rId21"/>
    <p:sldId id="324" r:id="rId22"/>
    <p:sldId id="374" r:id="rId23"/>
    <p:sldId id="381" r:id="rId24"/>
    <p:sldId id="357" r:id="rId25"/>
    <p:sldId id="350" r:id="rId26"/>
    <p:sldId id="358" r:id="rId27"/>
    <p:sldId id="382" r:id="rId28"/>
    <p:sldId id="383" r:id="rId29"/>
    <p:sldId id="384" r:id="rId30"/>
    <p:sldId id="385" r:id="rId31"/>
    <p:sldId id="386" r:id="rId32"/>
    <p:sldId id="387" r:id="rId33"/>
    <p:sldId id="388" r:id="rId34"/>
    <p:sldId id="346" r:id="rId35"/>
    <p:sldId id="375" r:id="rId36"/>
    <p:sldId id="274" r:id="rId37"/>
    <p:sldId id="275" r:id="rId38"/>
    <p:sldId id="276" r:id="rId39"/>
    <p:sldId id="390" r:id="rId40"/>
    <p:sldId id="369" r:id="rId41"/>
    <p:sldId id="391" r:id="rId42"/>
    <p:sldId id="277" r:id="rId43"/>
    <p:sldId id="364" r:id="rId44"/>
    <p:sldId id="278" r:id="rId45"/>
    <p:sldId id="279" r:id="rId46"/>
    <p:sldId id="271" r:id="rId47"/>
    <p:sldId id="370" r:id="rId48"/>
    <p:sldId id="297" r:id="rId49"/>
    <p:sldId id="259" r:id="rId50"/>
    <p:sldId id="363" r:id="rId51"/>
    <p:sldId id="305" r:id="rId52"/>
    <p:sldId id="310" r:id="rId53"/>
    <p:sldId id="298" r:id="rId54"/>
    <p:sldId id="318" r:id="rId55"/>
    <p:sldId id="311" r:id="rId56"/>
    <p:sldId id="309" r:id="rId57"/>
    <p:sldId id="272" r:id="rId58"/>
    <p:sldId id="258" r:id="rId59"/>
    <p:sldId id="354" r:id="rId60"/>
    <p:sldId id="329" r:id="rId61"/>
    <p:sldId id="330" r:id="rId62"/>
    <p:sldId id="295" r:id="rId63"/>
    <p:sldId id="291" r:id="rId64"/>
    <p:sldId id="304" r:id="rId65"/>
    <p:sldId id="285" r:id="rId66"/>
    <p:sldId id="319" r:id="rId67"/>
    <p:sldId id="284" r:id="rId68"/>
    <p:sldId id="273" r:id="rId69"/>
    <p:sldId id="270" r:id="rId70"/>
    <p:sldId id="288" r:id="rId71"/>
    <p:sldId id="290" r:id="rId72"/>
    <p:sldId id="289" r:id="rId73"/>
    <p:sldId id="280" r:id="rId74"/>
    <p:sldId id="281" r:id="rId75"/>
    <p:sldId id="282" r:id="rId76"/>
    <p:sldId id="283" r:id="rId77"/>
    <p:sldId id="292" r:id="rId78"/>
    <p:sldId id="372" r:id="rId79"/>
    <p:sldId id="294" r:id="rId80"/>
    <p:sldId id="328" r:id="rId81"/>
    <p:sldId id="373" r:id="rId82"/>
    <p:sldId id="293" r:id="rId83"/>
    <p:sldId id="355" r:id="rId84"/>
    <p:sldId id="356" r:id="rId85"/>
    <p:sldId id="262" r:id="rId86"/>
    <p:sldId id="263" r:id="rId87"/>
    <p:sldId id="392" r:id="rId88"/>
    <p:sldId id="308" r:id="rId89"/>
    <p:sldId id="307" r:id="rId90"/>
    <p:sldId id="312" r:id="rId91"/>
    <p:sldId id="377" r:id="rId92"/>
    <p:sldId id="333" r:id="rId93"/>
    <p:sldId id="334" r:id="rId94"/>
    <p:sldId id="335" r:id="rId95"/>
    <p:sldId id="336" r:id="rId96"/>
    <p:sldId id="337" r:id="rId97"/>
    <p:sldId id="338" r:id="rId98"/>
    <p:sldId id="339" r:id="rId99"/>
    <p:sldId id="340" r:id="rId100"/>
    <p:sldId id="341" r:id="rId101"/>
    <p:sldId id="342" r:id="rId102"/>
    <p:sldId id="343" r:id="rId103"/>
    <p:sldId id="344" r:id="rId104"/>
    <p:sldId id="321" r:id="rId105"/>
    <p:sldId id="348" r:id="rId106"/>
    <p:sldId id="367" r:id="rId107"/>
  </p:sldIdLst>
  <p:sldSz cx="9144000" cy="6858000" type="screen4x3"/>
  <p:notesSz cx="6888163" cy="10020300"/>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aximized">
    <p:restoredLeft sz="20575" autoAdjust="0"/>
    <p:restoredTop sz="94604" autoAdjust="0"/>
  </p:normalViewPr>
  <p:slideViewPr>
    <p:cSldViewPr>
      <p:cViewPr>
        <p:scale>
          <a:sx n="70" d="100"/>
          <a:sy n="70" d="100"/>
        </p:scale>
        <p:origin x="-1116" y="-72"/>
      </p:cViewPr>
      <p:guideLst>
        <p:guide orient="horz" pos="2160"/>
        <p:guide pos="2880"/>
      </p:guideLst>
    </p:cSldViewPr>
  </p:slideViewPr>
  <p:outlineViewPr>
    <p:cViewPr>
      <p:scale>
        <a:sx n="33" d="100"/>
        <a:sy n="33" d="100"/>
      </p:scale>
      <p:origin x="0" y="26628"/>
    </p:cViewPr>
  </p:outlineViewPr>
  <p:notesTextViewPr>
    <p:cViewPr>
      <p:scale>
        <a:sx n="1" d="1"/>
        <a:sy n="1" d="1"/>
      </p:scale>
      <p:origin x="0" y="0"/>
    </p:cViewPr>
  </p:notesTextViewPr>
  <p:sorterViewPr>
    <p:cViewPr>
      <p:scale>
        <a:sx n="70" d="100"/>
        <a:sy n="70" d="100"/>
      </p:scale>
      <p:origin x="0" y="11340"/>
    </p:cViewPr>
  </p:sorterViewPr>
  <p:notesViewPr>
    <p:cSldViewPr>
      <p:cViewPr varScale="1">
        <p:scale>
          <a:sx n="50" d="100"/>
          <a:sy n="50" d="100"/>
        </p:scale>
        <p:origin x="-3000" y="-108"/>
      </p:cViewPr>
      <p:guideLst>
        <p:guide orient="horz" pos="3156"/>
        <p:guide pos="2170"/>
      </p:guideLst>
    </p:cSldViewPr>
  </p:notes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4.xml"/><Relationship Id="rId21" Type="http://schemas.openxmlformats.org/officeDocument/2006/relationships/slide" Target="slides/slide19.xml"/><Relationship Id="rId42" Type="http://schemas.openxmlformats.org/officeDocument/2006/relationships/slide" Target="slides/slide40.xml"/><Relationship Id="rId47" Type="http://schemas.openxmlformats.org/officeDocument/2006/relationships/slide" Target="slides/slide45.xml"/><Relationship Id="rId63" Type="http://schemas.openxmlformats.org/officeDocument/2006/relationships/slide" Target="slides/slide61.xml"/><Relationship Id="rId68" Type="http://schemas.openxmlformats.org/officeDocument/2006/relationships/slide" Target="slides/slide66.xml"/><Relationship Id="rId84" Type="http://schemas.openxmlformats.org/officeDocument/2006/relationships/slide" Target="slides/slide82.xml"/><Relationship Id="rId89" Type="http://schemas.openxmlformats.org/officeDocument/2006/relationships/slide" Target="slides/slide87.xml"/><Relationship Id="rId112"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07" Type="http://schemas.openxmlformats.org/officeDocument/2006/relationships/slide" Target="slides/slide105.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slide" Target="slides/slide56.xml"/><Relationship Id="rId66" Type="http://schemas.openxmlformats.org/officeDocument/2006/relationships/slide" Target="slides/slide64.xml"/><Relationship Id="rId74" Type="http://schemas.openxmlformats.org/officeDocument/2006/relationships/slide" Target="slides/slide72.xml"/><Relationship Id="rId79" Type="http://schemas.openxmlformats.org/officeDocument/2006/relationships/slide" Target="slides/slide77.xml"/><Relationship Id="rId87" Type="http://schemas.openxmlformats.org/officeDocument/2006/relationships/slide" Target="slides/slide85.xml"/><Relationship Id="rId102" Type="http://schemas.openxmlformats.org/officeDocument/2006/relationships/slide" Target="slides/slide100.xml"/><Relationship Id="rId110" Type="http://schemas.openxmlformats.org/officeDocument/2006/relationships/presProps" Target="presProps.xml"/><Relationship Id="rId5" Type="http://schemas.openxmlformats.org/officeDocument/2006/relationships/slide" Target="slides/slide3.xml"/><Relationship Id="rId61" Type="http://schemas.openxmlformats.org/officeDocument/2006/relationships/slide" Target="slides/slide59.xml"/><Relationship Id="rId82" Type="http://schemas.openxmlformats.org/officeDocument/2006/relationships/slide" Target="slides/slide80.xml"/><Relationship Id="rId90" Type="http://schemas.openxmlformats.org/officeDocument/2006/relationships/slide" Target="slides/slide88.xml"/><Relationship Id="rId95" Type="http://schemas.openxmlformats.org/officeDocument/2006/relationships/slide" Target="slides/slide93.xml"/><Relationship Id="rId19" Type="http://schemas.openxmlformats.org/officeDocument/2006/relationships/slide" Target="slides/slide1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slide" Target="slides/slide62.xml"/><Relationship Id="rId69" Type="http://schemas.openxmlformats.org/officeDocument/2006/relationships/slide" Target="slides/slide67.xml"/><Relationship Id="rId77" Type="http://schemas.openxmlformats.org/officeDocument/2006/relationships/slide" Target="slides/slide75.xml"/><Relationship Id="rId100" Type="http://schemas.openxmlformats.org/officeDocument/2006/relationships/slide" Target="slides/slide98.xml"/><Relationship Id="rId105" Type="http://schemas.openxmlformats.org/officeDocument/2006/relationships/slide" Target="slides/slide103.xml"/><Relationship Id="rId113" Type="http://schemas.openxmlformats.org/officeDocument/2006/relationships/tableStyles" Target="tableStyles.xml"/><Relationship Id="rId8" Type="http://schemas.openxmlformats.org/officeDocument/2006/relationships/slide" Target="slides/slide6.xml"/><Relationship Id="rId51" Type="http://schemas.openxmlformats.org/officeDocument/2006/relationships/slide" Target="slides/slide49.xml"/><Relationship Id="rId72" Type="http://schemas.openxmlformats.org/officeDocument/2006/relationships/slide" Target="slides/slide70.xml"/><Relationship Id="rId80" Type="http://schemas.openxmlformats.org/officeDocument/2006/relationships/slide" Target="slides/slide78.xml"/><Relationship Id="rId85" Type="http://schemas.openxmlformats.org/officeDocument/2006/relationships/slide" Target="slides/slide83.xml"/><Relationship Id="rId93" Type="http://schemas.openxmlformats.org/officeDocument/2006/relationships/slide" Target="slides/slide91.xml"/><Relationship Id="rId98" Type="http://schemas.openxmlformats.org/officeDocument/2006/relationships/slide" Target="slides/slide96.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 Id="rId67" Type="http://schemas.openxmlformats.org/officeDocument/2006/relationships/slide" Target="slides/slide65.xml"/><Relationship Id="rId103" Type="http://schemas.openxmlformats.org/officeDocument/2006/relationships/slide" Target="slides/slide101.xml"/><Relationship Id="rId108" Type="http://schemas.openxmlformats.org/officeDocument/2006/relationships/notesMaster" Target="notesMasters/notesMaster1.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slide" Target="slides/slide60.xml"/><Relationship Id="rId70" Type="http://schemas.openxmlformats.org/officeDocument/2006/relationships/slide" Target="slides/slide68.xml"/><Relationship Id="rId75" Type="http://schemas.openxmlformats.org/officeDocument/2006/relationships/slide" Target="slides/slide73.xml"/><Relationship Id="rId83" Type="http://schemas.openxmlformats.org/officeDocument/2006/relationships/slide" Target="slides/slide81.xml"/><Relationship Id="rId88" Type="http://schemas.openxmlformats.org/officeDocument/2006/relationships/slide" Target="slides/slide86.xml"/><Relationship Id="rId91" Type="http://schemas.openxmlformats.org/officeDocument/2006/relationships/slide" Target="slides/slide89.xml"/><Relationship Id="rId96" Type="http://schemas.openxmlformats.org/officeDocument/2006/relationships/slide" Target="slides/slide94.xml"/><Relationship Id="rId11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106" Type="http://schemas.openxmlformats.org/officeDocument/2006/relationships/slide" Target="slides/slide104.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slide" Target="slides/slide63.xml"/><Relationship Id="rId73" Type="http://schemas.openxmlformats.org/officeDocument/2006/relationships/slide" Target="slides/slide71.xml"/><Relationship Id="rId78" Type="http://schemas.openxmlformats.org/officeDocument/2006/relationships/slide" Target="slides/slide76.xml"/><Relationship Id="rId81" Type="http://schemas.openxmlformats.org/officeDocument/2006/relationships/slide" Target="slides/slide79.xml"/><Relationship Id="rId86" Type="http://schemas.openxmlformats.org/officeDocument/2006/relationships/slide" Target="slides/slide84.xml"/><Relationship Id="rId94" Type="http://schemas.openxmlformats.org/officeDocument/2006/relationships/slide" Target="slides/slide92.xml"/><Relationship Id="rId99" Type="http://schemas.openxmlformats.org/officeDocument/2006/relationships/slide" Target="slides/slide97.xml"/><Relationship Id="rId101" Type="http://schemas.openxmlformats.org/officeDocument/2006/relationships/slide" Target="slides/slide99.xml"/><Relationship Id="rId4" Type="http://schemas.openxmlformats.org/officeDocument/2006/relationships/slide" Target="slides/slide2.xml"/><Relationship Id="rId9" Type="http://schemas.openxmlformats.org/officeDocument/2006/relationships/slide" Target="slides/slide7.xml"/><Relationship Id="rId13" Type="http://schemas.openxmlformats.org/officeDocument/2006/relationships/slide" Target="slides/slide11.xml"/><Relationship Id="rId18" Type="http://schemas.openxmlformats.org/officeDocument/2006/relationships/slide" Target="slides/slide16.xml"/><Relationship Id="rId39" Type="http://schemas.openxmlformats.org/officeDocument/2006/relationships/slide" Target="slides/slide37.xml"/><Relationship Id="rId109" Type="http://schemas.openxmlformats.org/officeDocument/2006/relationships/handoutMaster" Target="handoutMasters/handoutMaster1.xml"/><Relationship Id="rId34" Type="http://schemas.openxmlformats.org/officeDocument/2006/relationships/slide" Target="slides/slide32.xml"/><Relationship Id="rId50" Type="http://schemas.openxmlformats.org/officeDocument/2006/relationships/slide" Target="slides/slide48.xml"/><Relationship Id="rId55" Type="http://schemas.openxmlformats.org/officeDocument/2006/relationships/slide" Target="slides/slide53.xml"/><Relationship Id="rId76" Type="http://schemas.openxmlformats.org/officeDocument/2006/relationships/slide" Target="slides/slide74.xml"/><Relationship Id="rId97" Type="http://schemas.openxmlformats.org/officeDocument/2006/relationships/slide" Target="slides/slide95.xml"/><Relationship Id="rId104" Type="http://schemas.openxmlformats.org/officeDocument/2006/relationships/slide" Target="slides/slide102.xml"/><Relationship Id="rId7" Type="http://schemas.openxmlformats.org/officeDocument/2006/relationships/slide" Target="slides/slide5.xml"/><Relationship Id="rId71" Type="http://schemas.openxmlformats.org/officeDocument/2006/relationships/slide" Target="slides/slide69.xml"/><Relationship Id="rId92" Type="http://schemas.openxmlformats.org/officeDocument/2006/relationships/slide" Target="slides/slide90.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84871" cy="501015"/>
          </a:xfrm>
          <a:prstGeom prst="rect">
            <a:avLst/>
          </a:prstGeom>
        </p:spPr>
        <p:txBody>
          <a:bodyPr vert="horz" lIns="96616" tIns="48308" rIns="96616" bIns="48308" rtlCol="0"/>
          <a:lstStyle>
            <a:lvl1pPr algn="l">
              <a:defRPr sz="1300"/>
            </a:lvl1pPr>
          </a:lstStyle>
          <a:p>
            <a:endParaRPr kumimoji="1" lang="ja-JP" altLang="en-US"/>
          </a:p>
        </p:txBody>
      </p:sp>
      <p:sp>
        <p:nvSpPr>
          <p:cNvPr id="3" name="日付プレースホルダー 2"/>
          <p:cNvSpPr>
            <a:spLocks noGrp="1"/>
          </p:cNvSpPr>
          <p:nvPr>
            <p:ph type="dt" sz="quarter" idx="1"/>
          </p:nvPr>
        </p:nvSpPr>
        <p:spPr>
          <a:xfrm>
            <a:off x="3901698" y="0"/>
            <a:ext cx="2984871" cy="501015"/>
          </a:xfrm>
          <a:prstGeom prst="rect">
            <a:avLst/>
          </a:prstGeom>
        </p:spPr>
        <p:txBody>
          <a:bodyPr vert="horz" lIns="96616" tIns="48308" rIns="96616" bIns="48308" rtlCol="0"/>
          <a:lstStyle>
            <a:lvl1pPr algn="r">
              <a:defRPr sz="1300"/>
            </a:lvl1pPr>
          </a:lstStyle>
          <a:p>
            <a:fld id="{69D113BC-B1FC-4386-8C1F-64D82A3CA2A9}" type="datetimeFigureOut">
              <a:rPr kumimoji="1" lang="ja-JP" altLang="en-US" smtClean="0"/>
              <a:t>2013/6/21</a:t>
            </a:fld>
            <a:endParaRPr kumimoji="1" lang="ja-JP" altLang="en-US"/>
          </a:p>
        </p:txBody>
      </p:sp>
      <p:sp>
        <p:nvSpPr>
          <p:cNvPr id="5" name="スライド番号プレースホルダー 4"/>
          <p:cNvSpPr>
            <a:spLocks noGrp="1"/>
          </p:cNvSpPr>
          <p:nvPr>
            <p:ph type="sldNum" sz="quarter" idx="3"/>
          </p:nvPr>
        </p:nvSpPr>
        <p:spPr>
          <a:xfrm>
            <a:off x="3901698" y="9517546"/>
            <a:ext cx="2984871" cy="501015"/>
          </a:xfrm>
          <a:prstGeom prst="rect">
            <a:avLst/>
          </a:prstGeom>
        </p:spPr>
        <p:txBody>
          <a:bodyPr vert="horz" lIns="96616" tIns="48308" rIns="96616" bIns="48308" rtlCol="0" anchor="b"/>
          <a:lstStyle>
            <a:lvl1pPr algn="r">
              <a:defRPr sz="1300"/>
            </a:lvl1pPr>
          </a:lstStyle>
          <a:p>
            <a:fld id="{5E86BF5F-7392-408C-B66B-E8264F2DFB62}" type="slidenum">
              <a:rPr kumimoji="1" lang="ja-JP" altLang="en-US" smtClean="0"/>
              <a:t>‹#›</a:t>
            </a:fld>
            <a:endParaRPr kumimoji="1" lang="ja-JP" altLang="en-US"/>
          </a:p>
        </p:txBody>
      </p:sp>
    </p:spTree>
    <p:extLst>
      <p:ext uri="{BB962C8B-B14F-4D97-AF65-F5344CB8AC3E}">
        <p14:creationId xmlns:p14="http://schemas.microsoft.com/office/powerpoint/2010/main" val="255724083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84500" cy="501650"/>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902075" y="0"/>
            <a:ext cx="2984500" cy="501650"/>
          </a:xfrm>
          <a:prstGeom prst="rect">
            <a:avLst/>
          </a:prstGeom>
        </p:spPr>
        <p:txBody>
          <a:bodyPr vert="horz" lIns="91440" tIns="45720" rIns="91440" bIns="45720" rtlCol="0"/>
          <a:lstStyle>
            <a:lvl1pPr algn="r">
              <a:defRPr sz="1200"/>
            </a:lvl1pPr>
          </a:lstStyle>
          <a:p>
            <a:fld id="{20F747B2-9D4F-4409-B896-DA2AB29D8CAD}" type="datetimeFigureOut">
              <a:rPr kumimoji="1" lang="ja-JP" altLang="en-US" smtClean="0"/>
              <a:t>2013/6/21</a:t>
            </a:fld>
            <a:endParaRPr kumimoji="1" lang="ja-JP" altLang="en-US"/>
          </a:p>
        </p:txBody>
      </p:sp>
      <p:sp>
        <p:nvSpPr>
          <p:cNvPr id="4" name="スライド イメージ プレースホルダー 3"/>
          <p:cNvSpPr>
            <a:spLocks noGrp="1" noRot="1" noChangeAspect="1"/>
          </p:cNvSpPr>
          <p:nvPr>
            <p:ph type="sldImg" idx="2"/>
          </p:nvPr>
        </p:nvSpPr>
        <p:spPr>
          <a:xfrm>
            <a:off x="939800" y="750888"/>
            <a:ext cx="5008563" cy="3757612"/>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8975" y="4759325"/>
            <a:ext cx="5510213" cy="4510088"/>
          </a:xfrm>
          <a:prstGeom prst="rect">
            <a:avLst/>
          </a:prstGeom>
        </p:spPr>
        <p:txBody>
          <a:bodyPr vert="horz" lIns="91440" tIns="45720" rIns="91440" bIns="45720" rtlCol="0"/>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6" name="フッター プレースホルダー 5"/>
          <p:cNvSpPr>
            <a:spLocks noGrp="1"/>
          </p:cNvSpPr>
          <p:nvPr>
            <p:ph type="ftr" sz="quarter" idx="4"/>
          </p:nvPr>
        </p:nvSpPr>
        <p:spPr>
          <a:xfrm>
            <a:off x="0" y="9517063"/>
            <a:ext cx="2984500" cy="501650"/>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902075" y="9517063"/>
            <a:ext cx="2984500" cy="501650"/>
          </a:xfrm>
          <a:prstGeom prst="rect">
            <a:avLst/>
          </a:prstGeom>
        </p:spPr>
        <p:txBody>
          <a:bodyPr vert="horz" lIns="91440" tIns="45720" rIns="91440" bIns="45720" rtlCol="0" anchor="b"/>
          <a:lstStyle>
            <a:lvl1pPr algn="r">
              <a:defRPr sz="1200"/>
            </a:lvl1pPr>
          </a:lstStyle>
          <a:p>
            <a:fld id="{BFD65588-0B62-4EBF-8C7F-6DB6D5A52C6C}" type="slidenum">
              <a:rPr kumimoji="1" lang="ja-JP" altLang="en-US" smtClean="0"/>
              <a:t>‹#›</a:t>
            </a:fld>
            <a:endParaRPr kumimoji="1" lang="ja-JP" altLang="en-US"/>
          </a:p>
        </p:txBody>
      </p:sp>
    </p:spTree>
    <p:extLst>
      <p:ext uri="{BB962C8B-B14F-4D97-AF65-F5344CB8AC3E}">
        <p14:creationId xmlns:p14="http://schemas.microsoft.com/office/powerpoint/2010/main" val="1228115469"/>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BFD65588-0B62-4EBF-8C7F-6DB6D5A52C6C}" type="slidenum">
              <a:rPr kumimoji="1" lang="ja-JP" altLang="en-US" smtClean="0"/>
              <a:t>57</a:t>
            </a:fld>
            <a:endParaRPr kumimoji="1" lang="ja-JP" altLang="en-US"/>
          </a:p>
        </p:txBody>
      </p:sp>
    </p:spTree>
    <p:extLst>
      <p:ext uri="{BB962C8B-B14F-4D97-AF65-F5344CB8AC3E}">
        <p14:creationId xmlns:p14="http://schemas.microsoft.com/office/powerpoint/2010/main" val="149053870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タイトル スライド">
    <p:spTree>
      <p:nvGrpSpPr>
        <p:cNvPr id="1" name=""/>
        <p:cNvGrpSpPr/>
        <p:nvPr/>
      </p:nvGrpSpPr>
      <p:grpSpPr>
        <a:xfrm>
          <a:off x="0" y="0"/>
          <a:ext cx="0" cy="0"/>
          <a:chOff x="0" y="0"/>
          <a:chExt cx="0" cy="0"/>
        </a:xfrm>
      </p:grpSpPr>
      <p:sp>
        <p:nvSpPr>
          <p:cNvPr id="10" name="直角三角形 9"/>
          <p:cNvSpPr/>
          <p:nvPr/>
        </p:nvSpPr>
        <p:spPr>
          <a:xfrm>
            <a:off x="-2" y="4664147"/>
            <a:ext cx="9151089"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9" name="タイトル 8"/>
          <p:cNvSpPr>
            <a:spLocks noGrp="1"/>
          </p:cNvSpPr>
          <p:nvPr>
            <p:ph type="ctrTitle"/>
          </p:nvPr>
        </p:nvSpPr>
        <p:spPr>
          <a:xfrm>
            <a:off x="685800" y="1752601"/>
            <a:ext cx="7772400" cy="1829761"/>
          </a:xfrm>
        </p:spPr>
        <p:txBody>
          <a:bodyPr vert="horz" anchor="b">
            <a:normAutofit/>
            <a:scene3d>
              <a:camera prst="orthographicFront"/>
              <a:lightRig rig="soft" dir="t"/>
            </a:scene3d>
            <a:sp3d prstMaterial="softEdge">
              <a:bevelT w="25400" h="25400"/>
            </a:sp3d>
          </a:bodyPr>
          <a:lstStyle>
            <a:lvl1pPr algn="r">
              <a:defRPr sz="4800" b="1">
                <a:solidFill>
                  <a:schemeClr val="tx2"/>
                </a:solidFill>
                <a:effectLst>
                  <a:outerShdw blurRad="31750" dist="25400" dir="5400000" algn="tl" rotWithShape="0">
                    <a:srgbClr val="000000">
                      <a:alpha val="25000"/>
                    </a:srgbClr>
                  </a:outerShdw>
                </a:effectLst>
              </a:defRPr>
            </a:lvl1pPr>
            <a:extLst/>
          </a:lstStyle>
          <a:p>
            <a:r>
              <a:rPr kumimoji="0" lang="ja-JP" altLang="en-US" smtClean="0"/>
              <a:t>マスター タイトルの書式設定</a:t>
            </a:r>
            <a:endParaRPr kumimoji="0" lang="en-US"/>
          </a:p>
        </p:txBody>
      </p:sp>
      <p:sp>
        <p:nvSpPr>
          <p:cNvPr id="17" name="サブタイトル 16"/>
          <p:cNvSpPr>
            <a:spLocks noGrp="1"/>
          </p:cNvSpPr>
          <p:nvPr>
            <p:ph type="subTitle" idx="1"/>
          </p:nvPr>
        </p:nvSpPr>
        <p:spPr>
          <a:xfrm>
            <a:off x="685800" y="3611607"/>
            <a:ext cx="7772400" cy="1199704"/>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ja-JP" altLang="en-US" smtClean="0"/>
              <a:t>マスター サブタイトルの書式設定</a:t>
            </a:r>
            <a:endParaRPr kumimoji="0" lang="en-US"/>
          </a:p>
        </p:txBody>
      </p:sp>
      <p:grpSp>
        <p:nvGrpSpPr>
          <p:cNvPr id="2" name="グループ化 1"/>
          <p:cNvGrpSpPr/>
          <p:nvPr/>
        </p:nvGrpSpPr>
        <p:grpSpPr>
          <a:xfrm>
            <a:off x="-3765" y="4953000"/>
            <a:ext cx="9147765" cy="1912088"/>
            <a:chOff x="-3765" y="4832896"/>
            <a:chExt cx="9147765" cy="2032192"/>
          </a:xfrm>
        </p:grpSpPr>
        <p:sp>
          <p:nvSpPr>
            <p:cNvPr id="7" name="フリーフォーム 6"/>
            <p:cNvSpPr>
              <a:spLocks/>
            </p:cNvSpPr>
            <p:nvPr/>
          </p:nvSpPr>
          <p:spPr bwMode="auto">
            <a:xfrm>
              <a:off x="1687513" y="4832896"/>
              <a:ext cx="7456487" cy="51881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8" name="フリーフォーム 7"/>
            <p:cNvSpPr>
              <a:spLocks/>
            </p:cNvSpPr>
            <p:nvPr/>
          </p:nvSpPr>
          <p:spPr bwMode="auto">
            <a:xfrm>
              <a:off x="35443" y="5135526"/>
              <a:ext cx="9108557"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0" y="0"/>
                  </a:moveTo>
                  <a:lnTo>
                    <a:pt x="5760" y="0"/>
                  </a:lnTo>
                  <a:lnTo>
                    <a:pt x="5760" y="528"/>
                  </a:lnTo>
                  <a:lnTo>
                    <a:pt x="48" y="0"/>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1" name="フリーフォーム 10"/>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2" name="直線コネクタ 11"/>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30" name="日付プレースホルダー 29"/>
          <p:cNvSpPr>
            <a:spLocks noGrp="1"/>
          </p:cNvSpPr>
          <p:nvPr>
            <p:ph type="dt" sz="half" idx="10"/>
          </p:nvPr>
        </p:nvSpPr>
        <p:spPr/>
        <p:txBody>
          <a:bodyPr/>
          <a:lstStyle>
            <a:lvl1pPr>
              <a:defRPr>
                <a:solidFill>
                  <a:srgbClr val="FFFFFF"/>
                </a:solidFill>
              </a:defRPr>
            </a:lvl1pPr>
            <a:extLst/>
          </a:lstStyle>
          <a:p>
            <a:fld id="{5CAF1A74-782F-4E98-9B25-757422878B84}" type="datetimeFigureOut">
              <a:rPr kumimoji="1" lang="ja-JP" altLang="en-US" smtClean="0"/>
              <a:t>2013/6/21</a:t>
            </a:fld>
            <a:endParaRPr kumimoji="1" lang="ja-JP" altLang="en-US"/>
          </a:p>
        </p:txBody>
      </p:sp>
      <p:sp>
        <p:nvSpPr>
          <p:cNvPr id="19" name="フッター プレースホルダー 18"/>
          <p:cNvSpPr>
            <a:spLocks noGrp="1"/>
          </p:cNvSpPr>
          <p:nvPr>
            <p:ph type="ftr" sz="quarter" idx="11"/>
          </p:nvPr>
        </p:nvSpPr>
        <p:spPr/>
        <p:txBody>
          <a:bodyPr/>
          <a:lstStyle>
            <a:lvl1pPr>
              <a:defRPr>
                <a:solidFill>
                  <a:schemeClr val="accent1">
                    <a:tint val="20000"/>
                  </a:schemeClr>
                </a:solidFill>
              </a:defRPr>
            </a:lvl1pPr>
            <a:extLst/>
          </a:lstStyle>
          <a:p>
            <a:endParaRPr kumimoji="1" lang="ja-JP" altLang="en-US"/>
          </a:p>
        </p:txBody>
      </p:sp>
      <p:sp>
        <p:nvSpPr>
          <p:cNvPr id="27" name="スライド番号プレースホルダー 26"/>
          <p:cNvSpPr>
            <a:spLocks noGrp="1"/>
          </p:cNvSpPr>
          <p:nvPr>
            <p:ph type="sldNum" sz="quarter" idx="12"/>
          </p:nvPr>
        </p:nvSpPr>
        <p:spPr/>
        <p:txBody>
          <a:bodyPr/>
          <a:lstStyle>
            <a:lvl1pPr>
              <a:defRPr>
                <a:solidFill>
                  <a:srgbClr val="FFFFFF"/>
                </a:solidFill>
              </a:defRPr>
            </a:lvl1pPr>
            <a:extLst/>
          </a:lstStyle>
          <a:p>
            <a:fld id="{079D3324-AF09-4C4B-90AF-C2A726368A0F}" type="slidenum">
              <a:rPr kumimoji="1" lang="ja-JP" altLang="en-US" smtClean="0"/>
              <a:t>‹#›</a:t>
            </a:fld>
            <a:endParaRPr kumimoji="1" lang="ja-JP"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extLst/>
          </a:lstStyle>
          <a:p>
            <a:r>
              <a:rPr kumimoji="0" lang="ja-JP" altLang="en-US" smtClean="0"/>
              <a:t>マスター タイトルの書式設定</a:t>
            </a:r>
            <a:endParaRPr kumimoji="0" lang="en-US"/>
          </a:p>
        </p:txBody>
      </p:sp>
      <p:sp>
        <p:nvSpPr>
          <p:cNvPr id="3" name="縦書きテキスト プレースホルダー 2"/>
          <p:cNvSpPr>
            <a:spLocks noGrp="1"/>
          </p:cNvSpPr>
          <p:nvPr>
            <p:ph type="body" orient="vert" idx="1"/>
          </p:nvPr>
        </p:nvSpPr>
        <p:spPr>
          <a:xfrm>
            <a:off x="457200" y="1481329"/>
            <a:ext cx="8229600" cy="4386071"/>
          </a:xfrm>
        </p:spPr>
        <p:txBody>
          <a:bodyPr vert="eaVert"/>
          <a:lstStyle>
            <a:extLst/>
          </a:lstStyle>
          <a:p>
            <a:pPr lvl="0" eaLnBrk="1" latinLnBrk="0" hangingPunct="1"/>
            <a:r>
              <a:rPr lang="ja-JP" altLang="en-US" smtClean="0"/>
              <a:t>マスター テキストの書式設定</a:t>
            </a:r>
          </a:p>
          <a:p>
            <a:pPr lvl="1" eaLnBrk="1" latinLnBrk="0" hangingPunct="1"/>
            <a:r>
              <a:rPr lang="ja-JP" altLang="en-US" smtClean="0"/>
              <a:t>第 </a:t>
            </a:r>
            <a:r>
              <a:rPr lang="en-US" altLang="ja-JP" smtClean="0"/>
              <a:t>2 </a:t>
            </a:r>
            <a:r>
              <a:rPr lang="ja-JP" altLang="en-US" smtClean="0"/>
              <a:t>レベル</a:t>
            </a:r>
          </a:p>
          <a:p>
            <a:pPr lvl="2" eaLnBrk="1" latinLnBrk="0" hangingPunct="1"/>
            <a:r>
              <a:rPr lang="ja-JP" altLang="en-US" smtClean="0"/>
              <a:t>第 </a:t>
            </a:r>
            <a:r>
              <a:rPr lang="en-US" altLang="ja-JP" smtClean="0"/>
              <a:t>3 </a:t>
            </a:r>
            <a:r>
              <a:rPr lang="ja-JP" altLang="en-US" smtClean="0"/>
              <a:t>レベル</a:t>
            </a:r>
          </a:p>
          <a:p>
            <a:pPr lvl="3" eaLnBrk="1" latinLnBrk="0" hangingPunct="1"/>
            <a:r>
              <a:rPr lang="ja-JP" altLang="en-US" smtClean="0"/>
              <a:t>第 </a:t>
            </a:r>
            <a:r>
              <a:rPr lang="en-US" altLang="ja-JP" smtClean="0"/>
              <a:t>4 </a:t>
            </a:r>
            <a:r>
              <a:rPr lang="ja-JP" altLang="en-US" smtClean="0"/>
              <a:t>レベル</a:t>
            </a:r>
          </a:p>
          <a:p>
            <a:pPr lvl="4" eaLnBrk="1" latinLnBrk="0" hangingPunct="1"/>
            <a:r>
              <a:rPr lang="ja-JP" altLang="en-US" smtClean="0"/>
              <a:t>第 </a:t>
            </a:r>
            <a:r>
              <a:rPr lang="en-US" altLang="ja-JP" smtClean="0"/>
              <a:t>5 </a:t>
            </a:r>
            <a:r>
              <a:rPr lang="ja-JP" altLang="en-US" smtClean="0"/>
              <a:t>レベル</a:t>
            </a:r>
            <a:endParaRPr kumimoji="0" lang="en-US"/>
          </a:p>
        </p:txBody>
      </p:sp>
      <p:sp>
        <p:nvSpPr>
          <p:cNvPr id="4" name="日付プレースホルダー 3"/>
          <p:cNvSpPr>
            <a:spLocks noGrp="1"/>
          </p:cNvSpPr>
          <p:nvPr>
            <p:ph type="dt" sz="half" idx="10"/>
          </p:nvPr>
        </p:nvSpPr>
        <p:spPr/>
        <p:txBody>
          <a:bodyPr/>
          <a:lstStyle>
            <a:extLst/>
          </a:lstStyle>
          <a:p>
            <a:fld id="{5CAF1A74-782F-4E98-9B25-757422878B84}" type="datetimeFigureOut">
              <a:rPr kumimoji="1" lang="ja-JP" altLang="en-US" smtClean="0"/>
              <a:t>2013/6/21</a:t>
            </a:fld>
            <a:endParaRPr kumimoji="1" lang="ja-JP" altLang="en-US"/>
          </a:p>
        </p:txBody>
      </p:sp>
      <p:sp>
        <p:nvSpPr>
          <p:cNvPr id="5" name="フッター プレースホルダー 4"/>
          <p:cNvSpPr>
            <a:spLocks noGrp="1"/>
          </p:cNvSpPr>
          <p:nvPr>
            <p:ph type="ftr" sz="quarter" idx="11"/>
          </p:nvPr>
        </p:nvSpPr>
        <p:spPr/>
        <p:txBody>
          <a:bodyPr/>
          <a:lstStyle>
            <a:extLst/>
          </a:lstStyle>
          <a:p>
            <a:endParaRPr kumimoji="1" lang="ja-JP" altLang="en-US"/>
          </a:p>
        </p:txBody>
      </p:sp>
      <p:sp>
        <p:nvSpPr>
          <p:cNvPr id="6" name="スライド番号プレースホルダー 5"/>
          <p:cNvSpPr>
            <a:spLocks noGrp="1"/>
          </p:cNvSpPr>
          <p:nvPr>
            <p:ph type="sldNum" sz="quarter" idx="12"/>
          </p:nvPr>
        </p:nvSpPr>
        <p:spPr/>
        <p:txBody>
          <a:bodyPr/>
          <a:lstStyle>
            <a:extLst/>
          </a:lstStyle>
          <a:p>
            <a:fld id="{079D3324-AF09-4C4B-90AF-C2A726368A0F}" type="slidenum">
              <a:rPr kumimoji="1" lang="ja-JP" altLang="en-US" smtClean="0"/>
              <a:t>‹#›</a:t>
            </a:fld>
            <a:endParaRPr kumimoji="1" lang="ja-JP"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844013" y="274640"/>
            <a:ext cx="1777470" cy="5592761"/>
          </a:xfrm>
        </p:spPr>
        <p:txBody>
          <a:bodyPr vert="eaVert"/>
          <a:lstStyle>
            <a:extLst/>
          </a:lstStyle>
          <a:p>
            <a:r>
              <a:rPr kumimoji="0" lang="ja-JP" altLang="en-US" smtClean="0"/>
              <a:t>マスター タイトルの書式設定</a:t>
            </a:r>
            <a:endParaRPr kumimoji="0" lang="en-US"/>
          </a:p>
        </p:txBody>
      </p:sp>
      <p:sp>
        <p:nvSpPr>
          <p:cNvPr id="3" name="縦書きテキスト プレースホルダー 2"/>
          <p:cNvSpPr>
            <a:spLocks noGrp="1"/>
          </p:cNvSpPr>
          <p:nvPr>
            <p:ph type="body" orient="vert" idx="1"/>
          </p:nvPr>
        </p:nvSpPr>
        <p:spPr>
          <a:xfrm>
            <a:off x="457200" y="274641"/>
            <a:ext cx="6324600" cy="5592760"/>
          </a:xfrm>
        </p:spPr>
        <p:txBody>
          <a:bodyPr vert="eaVert"/>
          <a:lstStyle>
            <a:extLst/>
          </a:lstStyle>
          <a:p>
            <a:pPr lvl="0" eaLnBrk="1" latinLnBrk="0" hangingPunct="1"/>
            <a:r>
              <a:rPr lang="ja-JP" altLang="en-US" smtClean="0"/>
              <a:t>マスター テキストの書式設定</a:t>
            </a:r>
          </a:p>
          <a:p>
            <a:pPr lvl="1" eaLnBrk="1" latinLnBrk="0" hangingPunct="1"/>
            <a:r>
              <a:rPr lang="ja-JP" altLang="en-US" smtClean="0"/>
              <a:t>第 </a:t>
            </a:r>
            <a:r>
              <a:rPr lang="en-US" altLang="ja-JP" smtClean="0"/>
              <a:t>2 </a:t>
            </a:r>
            <a:r>
              <a:rPr lang="ja-JP" altLang="en-US" smtClean="0"/>
              <a:t>レベル</a:t>
            </a:r>
          </a:p>
          <a:p>
            <a:pPr lvl="2" eaLnBrk="1" latinLnBrk="0" hangingPunct="1"/>
            <a:r>
              <a:rPr lang="ja-JP" altLang="en-US" smtClean="0"/>
              <a:t>第 </a:t>
            </a:r>
            <a:r>
              <a:rPr lang="en-US" altLang="ja-JP" smtClean="0"/>
              <a:t>3 </a:t>
            </a:r>
            <a:r>
              <a:rPr lang="ja-JP" altLang="en-US" smtClean="0"/>
              <a:t>レベル</a:t>
            </a:r>
          </a:p>
          <a:p>
            <a:pPr lvl="3" eaLnBrk="1" latinLnBrk="0" hangingPunct="1"/>
            <a:r>
              <a:rPr lang="ja-JP" altLang="en-US" smtClean="0"/>
              <a:t>第 </a:t>
            </a:r>
            <a:r>
              <a:rPr lang="en-US" altLang="ja-JP" smtClean="0"/>
              <a:t>4 </a:t>
            </a:r>
            <a:r>
              <a:rPr lang="ja-JP" altLang="en-US" smtClean="0"/>
              <a:t>レベル</a:t>
            </a:r>
          </a:p>
          <a:p>
            <a:pPr lvl="4" eaLnBrk="1" latinLnBrk="0" hangingPunct="1"/>
            <a:r>
              <a:rPr lang="ja-JP" altLang="en-US" smtClean="0"/>
              <a:t>第 </a:t>
            </a:r>
            <a:r>
              <a:rPr lang="en-US" altLang="ja-JP" smtClean="0"/>
              <a:t>5 </a:t>
            </a:r>
            <a:r>
              <a:rPr lang="ja-JP" altLang="en-US" smtClean="0"/>
              <a:t>レベル</a:t>
            </a:r>
            <a:endParaRPr kumimoji="0" lang="en-US"/>
          </a:p>
        </p:txBody>
      </p:sp>
      <p:sp>
        <p:nvSpPr>
          <p:cNvPr id="4" name="日付プレースホルダー 3"/>
          <p:cNvSpPr>
            <a:spLocks noGrp="1"/>
          </p:cNvSpPr>
          <p:nvPr>
            <p:ph type="dt" sz="half" idx="10"/>
          </p:nvPr>
        </p:nvSpPr>
        <p:spPr/>
        <p:txBody>
          <a:bodyPr/>
          <a:lstStyle>
            <a:extLst/>
          </a:lstStyle>
          <a:p>
            <a:fld id="{5CAF1A74-782F-4E98-9B25-757422878B84}" type="datetimeFigureOut">
              <a:rPr kumimoji="1" lang="ja-JP" altLang="en-US" smtClean="0"/>
              <a:t>2013/6/21</a:t>
            </a:fld>
            <a:endParaRPr kumimoji="1" lang="ja-JP" altLang="en-US"/>
          </a:p>
        </p:txBody>
      </p:sp>
      <p:sp>
        <p:nvSpPr>
          <p:cNvPr id="5" name="フッター プレースホルダー 4"/>
          <p:cNvSpPr>
            <a:spLocks noGrp="1"/>
          </p:cNvSpPr>
          <p:nvPr>
            <p:ph type="ftr" sz="quarter" idx="11"/>
          </p:nvPr>
        </p:nvSpPr>
        <p:spPr/>
        <p:txBody>
          <a:bodyPr/>
          <a:lstStyle>
            <a:extLst/>
          </a:lstStyle>
          <a:p>
            <a:endParaRPr kumimoji="1" lang="ja-JP" altLang="en-US"/>
          </a:p>
        </p:txBody>
      </p:sp>
      <p:sp>
        <p:nvSpPr>
          <p:cNvPr id="6" name="スライド番号プレースホルダー 5"/>
          <p:cNvSpPr>
            <a:spLocks noGrp="1"/>
          </p:cNvSpPr>
          <p:nvPr>
            <p:ph type="sldNum" sz="quarter" idx="12"/>
          </p:nvPr>
        </p:nvSpPr>
        <p:spPr/>
        <p:txBody>
          <a:bodyPr/>
          <a:lstStyle>
            <a:extLst/>
          </a:lstStyle>
          <a:p>
            <a:fld id="{079D3324-AF09-4C4B-90AF-C2A726368A0F}" type="slidenum">
              <a:rPr kumimoji="1" lang="ja-JP" altLang="en-US" smtClean="0"/>
              <a:t>‹#›</a:t>
            </a:fld>
            <a:endParaRPr kumimoji="1" lang="ja-JP" alt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25"/>
            <a:ext cx="7772400" cy="1470025"/>
          </a:xfrm>
        </p:spPr>
        <p:txBody>
          <a:bodyPr/>
          <a:lstStyle/>
          <a:p>
            <a:r>
              <a:rPr kumimoji="1" lang="ja-JP" altLang="en-US" smtClean="0"/>
              <a:t>マスター タイトルの書式設定</a:t>
            </a:r>
            <a:endParaRPr kumimoji="1" lang="ja-JP" altLang="en-US"/>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1" lang="ja-JP" altLang="en-US" smtClean="0"/>
              <a:t>マスター サブタイトルの書式設定</a:t>
            </a:r>
            <a:endParaRPr kumimoji="1" lang="ja-JP" altLang="en-US"/>
          </a:p>
        </p:txBody>
      </p:sp>
      <p:sp>
        <p:nvSpPr>
          <p:cNvPr id="4" name="日付プレースホルダー 3"/>
          <p:cNvSpPr>
            <a:spLocks noGrp="1"/>
          </p:cNvSpPr>
          <p:nvPr>
            <p:ph type="dt" sz="half" idx="10"/>
          </p:nvPr>
        </p:nvSpPr>
        <p:spPr/>
        <p:txBody>
          <a:bodyPr/>
          <a:lstStyle/>
          <a:p>
            <a:fld id="{8AB588C1-57E5-4B1F-9ECA-D5AE26AC78DC}" type="datetimeFigureOut">
              <a:rPr kumimoji="1" lang="ja-JP" altLang="en-US" smtClean="0"/>
              <a:t>2013/6/21</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08148472-8148-4520-8816-AEAA7AAF3870}" type="slidenum">
              <a:rPr kumimoji="1" lang="ja-JP" altLang="en-US" smtClean="0"/>
              <a:t>‹#›</a:t>
            </a:fld>
            <a:endParaRPr kumimoji="1" lang="ja-JP" altLang="en-US"/>
          </a:p>
        </p:txBody>
      </p:sp>
    </p:spTree>
    <p:extLst>
      <p:ext uri="{BB962C8B-B14F-4D97-AF65-F5344CB8AC3E}">
        <p14:creationId xmlns:p14="http://schemas.microsoft.com/office/powerpoint/2010/main" val="406593524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idx="1"/>
          </p:nvPr>
        </p:nvSpPr>
        <p:spPr/>
        <p:txBody>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8AB588C1-57E5-4B1F-9ECA-D5AE26AC78DC}" type="datetimeFigureOut">
              <a:rPr kumimoji="1" lang="ja-JP" altLang="en-US" smtClean="0"/>
              <a:t>2013/6/21</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08148472-8148-4520-8816-AEAA7AAF3870}" type="slidenum">
              <a:rPr kumimoji="1" lang="ja-JP" altLang="en-US" smtClean="0"/>
              <a:t>‹#›</a:t>
            </a:fld>
            <a:endParaRPr kumimoji="1" lang="ja-JP" altLang="en-US"/>
          </a:p>
        </p:txBody>
      </p:sp>
    </p:spTree>
    <p:extLst>
      <p:ext uri="{BB962C8B-B14F-4D97-AF65-F5344CB8AC3E}">
        <p14:creationId xmlns:p14="http://schemas.microsoft.com/office/powerpoint/2010/main" val="12447024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nchor="t"/>
          <a:lstStyle>
            <a:lvl1pPr algn="l">
              <a:defRPr sz="4000" b="1" cap="all"/>
            </a:lvl1p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kumimoji="1" lang="ja-JP" altLang="en-US" smtClean="0"/>
              <a:t>マスター テキストの書式設定</a:t>
            </a:r>
          </a:p>
        </p:txBody>
      </p:sp>
      <p:sp>
        <p:nvSpPr>
          <p:cNvPr id="4" name="日付プレースホルダー 3"/>
          <p:cNvSpPr>
            <a:spLocks noGrp="1"/>
          </p:cNvSpPr>
          <p:nvPr>
            <p:ph type="dt" sz="half" idx="10"/>
          </p:nvPr>
        </p:nvSpPr>
        <p:spPr/>
        <p:txBody>
          <a:bodyPr/>
          <a:lstStyle/>
          <a:p>
            <a:fld id="{8AB588C1-57E5-4B1F-9ECA-D5AE26AC78DC}" type="datetimeFigureOut">
              <a:rPr kumimoji="1" lang="ja-JP" altLang="en-US" smtClean="0"/>
              <a:t>2013/6/21</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08148472-8148-4520-8816-AEAA7AAF3870}" type="slidenum">
              <a:rPr kumimoji="1" lang="ja-JP" altLang="en-US" smtClean="0"/>
              <a:t>‹#›</a:t>
            </a:fld>
            <a:endParaRPr kumimoji="1" lang="ja-JP" altLang="en-US"/>
          </a:p>
        </p:txBody>
      </p:sp>
    </p:spTree>
    <p:extLst>
      <p:ext uri="{BB962C8B-B14F-4D97-AF65-F5344CB8AC3E}">
        <p14:creationId xmlns:p14="http://schemas.microsoft.com/office/powerpoint/2010/main" val="201638855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コンテンツ プレースホルダー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日付プレースホルダー 4"/>
          <p:cNvSpPr>
            <a:spLocks noGrp="1"/>
          </p:cNvSpPr>
          <p:nvPr>
            <p:ph type="dt" sz="half" idx="10"/>
          </p:nvPr>
        </p:nvSpPr>
        <p:spPr/>
        <p:txBody>
          <a:bodyPr/>
          <a:lstStyle/>
          <a:p>
            <a:fld id="{8AB588C1-57E5-4B1F-9ECA-D5AE26AC78DC}" type="datetimeFigureOut">
              <a:rPr kumimoji="1" lang="ja-JP" altLang="en-US" smtClean="0"/>
              <a:t>2013/6/21</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08148472-8148-4520-8816-AEAA7AAF3870}" type="slidenum">
              <a:rPr kumimoji="1" lang="ja-JP" altLang="en-US" smtClean="0"/>
              <a:t>‹#›</a:t>
            </a:fld>
            <a:endParaRPr kumimoji="1" lang="ja-JP" altLang="en-US"/>
          </a:p>
        </p:txBody>
      </p:sp>
    </p:spTree>
    <p:extLst>
      <p:ext uri="{BB962C8B-B14F-4D97-AF65-F5344CB8AC3E}">
        <p14:creationId xmlns:p14="http://schemas.microsoft.com/office/powerpoint/2010/main" val="401396855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マスター テキストの書式設定</a:t>
            </a:r>
          </a:p>
        </p:txBody>
      </p:sp>
      <p:sp>
        <p:nvSpPr>
          <p:cNvPr id="4" name="コンテンツ プレースホルダー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テキスト プレースホルダー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マスター テキストの書式設定</a:t>
            </a:r>
          </a:p>
        </p:txBody>
      </p:sp>
      <p:sp>
        <p:nvSpPr>
          <p:cNvPr id="6" name="コンテンツ プレースホルダー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7" name="日付プレースホルダー 6"/>
          <p:cNvSpPr>
            <a:spLocks noGrp="1"/>
          </p:cNvSpPr>
          <p:nvPr>
            <p:ph type="dt" sz="half" idx="10"/>
          </p:nvPr>
        </p:nvSpPr>
        <p:spPr/>
        <p:txBody>
          <a:bodyPr/>
          <a:lstStyle/>
          <a:p>
            <a:fld id="{8AB588C1-57E5-4B1F-9ECA-D5AE26AC78DC}" type="datetimeFigureOut">
              <a:rPr kumimoji="1" lang="ja-JP" altLang="en-US" smtClean="0"/>
              <a:t>2013/6/21</a:t>
            </a:fld>
            <a:endParaRPr kumimoji="1" lang="ja-JP" altLang="en-US"/>
          </a:p>
        </p:txBody>
      </p:sp>
      <p:sp>
        <p:nvSpPr>
          <p:cNvPr id="8" name="フッター プレースホルダー 7"/>
          <p:cNvSpPr>
            <a:spLocks noGrp="1"/>
          </p:cNvSpPr>
          <p:nvPr>
            <p:ph type="ftr" sz="quarter" idx="11"/>
          </p:nvPr>
        </p:nvSpPr>
        <p:spPr/>
        <p:txBody>
          <a:bodyPr/>
          <a:lstStyle/>
          <a:p>
            <a:endParaRPr kumimoji="1" lang="ja-JP" altLang="en-US"/>
          </a:p>
        </p:txBody>
      </p:sp>
      <p:sp>
        <p:nvSpPr>
          <p:cNvPr id="9" name="スライド番号プレースホルダー 8"/>
          <p:cNvSpPr>
            <a:spLocks noGrp="1"/>
          </p:cNvSpPr>
          <p:nvPr>
            <p:ph type="sldNum" sz="quarter" idx="12"/>
          </p:nvPr>
        </p:nvSpPr>
        <p:spPr/>
        <p:txBody>
          <a:bodyPr/>
          <a:lstStyle/>
          <a:p>
            <a:fld id="{08148472-8148-4520-8816-AEAA7AAF3870}" type="slidenum">
              <a:rPr kumimoji="1" lang="ja-JP" altLang="en-US" smtClean="0"/>
              <a:t>‹#›</a:t>
            </a:fld>
            <a:endParaRPr kumimoji="1" lang="ja-JP" altLang="en-US"/>
          </a:p>
        </p:txBody>
      </p:sp>
    </p:spTree>
    <p:extLst>
      <p:ext uri="{BB962C8B-B14F-4D97-AF65-F5344CB8AC3E}">
        <p14:creationId xmlns:p14="http://schemas.microsoft.com/office/powerpoint/2010/main" val="372780878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日付プレースホルダー 2"/>
          <p:cNvSpPr>
            <a:spLocks noGrp="1"/>
          </p:cNvSpPr>
          <p:nvPr>
            <p:ph type="dt" sz="half" idx="10"/>
          </p:nvPr>
        </p:nvSpPr>
        <p:spPr/>
        <p:txBody>
          <a:bodyPr/>
          <a:lstStyle/>
          <a:p>
            <a:fld id="{8AB588C1-57E5-4B1F-9ECA-D5AE26AC78DC}" type="datetimeFigureOut">
              <a:rPr kumimoji="1" lang="ja-JP" altLang="en-US" smtClean="0"/>
              <a:t>2013/6/21</a:t>
            </a:fld>
            <a:endParaRPr kumimoji="1" lang="ja-JP" altLang="en-US"/>
          </a:p>
        </p:txBody>
      </p:sp>
      <p:sp>
        <p:nvSpPr>
          <p:cNvPr id="4" name="フッター プレースホルダー 3"/>
          <p:cNvSpPr>
            <a:spLocks noGrp="1"/>
          </p:cNvSpPr>
          <p:nvPr>
            <p:ph type="ftr" sz="quarter" idx="11"/>
          </p:nvPr>
        </p:nvSpPr>
        <p:spPr/>
        <p:txBody>
          <a:bodyPr/>
          <a:lstStyle/>
          <a:p>
            <a:endParaRPr kumimoji="1" lang="ja-JP" altLang="en-US"/>
          </a:p>
        </p:txBody>
      </p:sp>
      <p:sp>
        <p:nvSpPr>
          <p:cNvPr id="5" name="スライド番号プレースホルダー 4"/>
          <p:cNvSpPr>
            <a:spLocks noGrp="1"/>
          </p:cNvSpPr>
          <p:nvPr>
            <p:ph type="sldNum" sz="quarter" idx="12"/>
          </p:nvPr>
        </p:nvSpPr>
        <p:spPr/>
        <p:txBody>
          <a:bodyPr/>
          <a:lstStyle/>
          <a:p>
            <a:fld id="{08148472-8148-4520-8816-AEAA7AAF3870}" type="slidenum">
              <a:rPr kumimoji="1" lang="ja-JP" altLang="en-US" smtClean="0"/>
              <a:t>‹#›</a:t>
            </a:fld>
            <a:endParaRPr kumimoji="1" lang="ja-JP" altLang="en-US"/>
          </a:p>
        </p:txBody>
      </p:sp>
    </p:spTree>
    <p:extLst>
      <p:ext uri="{BB962C8B-B14F-4D97-AF65-F5344CB8AC3E}">
        <p14:creationId xmlns:p14="http://schemas.microsoft.com/office/powerpoint/2010/main" val="120292691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fld id="{8AB588C1-57E5-4B1F-9ECA-D5AE26AC78DC}" type="datetimeFigureOut">
              <a:rPr kumimoji="1" lang="ja-JP" altLang="en-US" smtClean="0"/>
              <a:t>2013/6/21</a:t>
            </a:fld>
            <a:endParaRPr kumimoji="1" lang="ja-JP" altLang="en-US"/>
          </a:p>
        </p:txBody>
      </p:sp>
      <p:sp>
        <p:nvSpPr>
          <p:cNvPr id="3" name="フッター プレースホルダー 2"/>
          <p:cNvSpPr>
            <a:spLocks noGrp="1"/>
          </p:cNvSpPr>
          <p:nvPr>
            <p:ph type="ftr" sz="quarter" idx="11"/>
          </p:nvPr>
        </p:nvSpPr>
        <p:spPr/>
        <p:txBody>
          <a:bodyPr/>
          <a:lstStyle/>
          <a:p>
            <a:endParaRPr kumimoji="1" lang="ja-JP" altLang="en-US"/>
          </a:p>
        </p:txBody>
      </p:sp>
      <p:sp>
        <p:nvSpPr>
          <p:cNvPr id="4" name="スライド番号プレースホルダー 3"/>
          <p:cNvSpPr>
            <a:spLocks noGrp="1"/>
          </p:cNvSpPr>
          <p:nvPr>
            <p:ph type="sldNum" sz="quarter" idx="12"/>
          </p:nvPr>
        </p:nvSpPr>
        <p:spPr/>
        <p:txBody>
          <a:bodyPr/>
          <a:lstStyle/>
          <a:p>
            <a:fld id="{08148472-8148-4520-8816-AEAA7AAF3870}" type="slidenum">
              <a:rPr kumimoji="1" lang="ja-JP" altLang="en-US" smtClean="0"/>
              <a:t>‹#›</a:t>
            </a:fld>
            <a:endParaRPr kumimoji="1" lang="ja-JP" altLang="en-US"/>
          </a:p>
        </p:txBody>
      </p:sp>
    </p:spTree>
    <p:extLst>
      <p:ext uri="{BB962C8B-B14F-4D97-AF65-F5344CB8AC3E}">
        <p14:creationId xmlns:p14="http://schemas.microsoft.com/office/powerpoint/2010/main" val="340917091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nchor="b"/>
          <a:lstStyle>
            <a:lvl1pPr algn="l">
              <a:defRPr sz="2000" b="1"/>
            </a:lvl1p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テキスト プレースホルダー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マスター テキストの書式設定</a:t>
            </a:r>
          </a:p>
        </p:txBody>
      </p:sp>
      <p:sp>
        <p:nvSpPr>
          <p:cNvPr id="5" name="日付プレースホルダー 4"/>
          <p:cNvSpPr>
            <a:spLocks noGrp="1"/>
          </p:cNvSpPr>
          <p:nvPr>
            <p:ph type="dt" sz="half" idx="10"/>
          </p:nvPr>
        </p:nvSpPr>
        <p:spPr/>
        <p:txBody>
          <a:bodyPr/>
          <a:lstStyle/>
          <a:p>
            <a:fld id="{8AB588C1-57E5-4B1F-9ECA-D5AE26AC78DC}" type="datetimeFigureOut">
              <a:rPr kumimoji="1" lang="ja-JP" altLang="en-US" smtClean="0"/>
              <a:t>2013/6/21</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08148472-8148-4520-8816-AEAA7AAF3870}" type="slidenum">
              <a:rPr kumimoji="1" lang="ja-JP" altLang="en-US" smtClean="0"/>
              <a:t>‹#›</a:t>
            </a:fld>
            <a:endParaRPr kumimoji="1" lang="ja-JP" altLang="en-US"/>
          </a:p>
        </p:txBody>
      </p:sp>
    </p:spTree>
    <p:extLst>
      <p:ext uri="{BB962C8B-B14F-4D97-AF65-F5344CB8AC3E}">
        <p14:creationId xmlns:p14="http://schemas.microsoft.com/office/powerpoint/2010/main" val="116332814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3" name="コンテンツ プレースホルダー 2"/>
          <p:cNvSpPr>
            <a:spLocks noGrp="1"/>
          </p:cNvSpPr>
          <p:nvPr>
            <p:ph idx="1"/>
          </p:nvPr>
        </p:nvSpPr>
        <p:spPr/>
        <p:txBody>
          <a:bodyPr/>
          <a:lstStyle>
            <a:extLst/>
          </a:lstStyle>
          <a:p>
            <a:pPr lvl="0" eaLnBrk="1" latinLnBrk="0" hangingPunct="1"/>
            <a:r>
              <a:rPr lang="ja-JP" altLang="en-US" smtClean="0"/>
              <a:t>マスター テキストの書式設定</a:t>
            </a:r>
          </a:p>
          <a:p>
            <a:pPr lvl="1" eaLnBrk="1" latinLnBrk="0" hangingPunct="1"/>
            <a:r>
              <a:rPr lang="ja-JP" altLang="en-US" smtClean="0"/>
              <a:t>第 </a:t>
            </a:r>
            <a:r>
              <a:rPr lang="en-US" altLang="ja-JP" smtClean="0"/>
              <a:t>2 </a:t>
            </a:r>
            <a:r>
              <a:rPr lang="ja-JP" altLang="en-US" smtClean="0"/>
              <a:t>レベル</a:t>
            </a:r>
          </a:p>
          <a:p>
            <a:pPr lvl="2" eaLnBrk="1" latinLnBrk="0" hangingPunct="1"/>
            <a:r>
              <a:rPr lang="ja-JP" altLang="en-US" smtClean="0"/>
              <a:t>第 </a:t>
            </a:r>
            <a:r>
              <a:rPr lang="en-US" altLang="ja-JP" smtClean="0"/>
              <a:t>3 </a:t>
            </a:r>
            <a:r>
              <a:rPr lang="ja-JP" altLang="en-US" smtClean="0"/>
              <a:t>レベル</a:t>
            </a:r>
          </a:p>
          <a:p>
            <a:pPr lvl="3" eaLnBrk="1" latinLnBrk="0" hangingPunct="1"/>
            <a:r>
              <a:rPr lang="ja-JP" altLang="en-US" smtClean="0"/>
              <a:t>第 </a:t>
            </a:r>
            <a:r>
              <a:rPr lang="en-US" altLang="ja-JP" smtClean="0"/>
              <a:t>4 </a:t>
            </a:r>
            <a:r>
              <a:rPr lang="ja-JP" altLang="en-US" smtClean="0"/>
              <a:t>レベル</a:t>
            </a:r>
          </a:p>
          <a:p>
            <a:pPr lvl="4" eaLnBrk="1" latinLnBrk="0" hangingPunct="1"/>
            <a:r>
              <a:rPr lang="ja-JP" altLang="en-US" smtClean="0"/>
              <a:t>第 </a:t>
            </a:r>
            <a:r>
              <a:rPr lang="en-US" altLang="ja-JP" smtClean="0"/>
              <a:t>5 </a:t>
            </a:r>
            <a:r>
              <a:rPr lang="ja-JP" altLang="en-US" smtClean="0"/>
              <a:t>レベル</a:t>
            </a:r>
            <a:endParaRPr kumimoji="0" lang="en-US"/>
          </a:p>
        </p:txBody>
      </p:sp>
      <p:sp>
        <p:nvSpPr>
          <p:cNvPr id="4" name="日付プレースホルダー 3"/>
          <p:cNvSpPr>
            <a:spLocks noGrp="1"/>
          </p:cNvSpPr>
          <p:nvPr>
            <p:ph type="dt" sz="half" idx="10"/>
          </p:nvPr>
        </p:nvSpPr>
        <p:spPr/>
        <p:txBody>
          <a:bodyPr/>
          <a:lstStyle>
            <a:extLst/>
          </a:lstStyle>
          <a:p>
            <a:fld id="{5CAF1A74-782F-4E98-9B25-757422878B84}" type="datetimeFigureOut">
              <a:rPr kumimoji="1" lang="ja-JP" altLang="en-US" smtClean="0"/>
              <a:t>2013/6/21</a:t>
            </a:fld>
            <a:endParaRPr kumimoji="1" lang="ja-JP" altLang="en-US"/>
          </a:p>
        </p:txBody>
      </p:sp>
      <p:sp>
        <p:nvSpPr>
          <p:cNvPr id="5" name="フッター プレースホルダー 4"/>
          <p:cNvSpPr>
            <a:spLocks noGrp="1"/>
          </p:cNvSpPr>
          <p:nvPr>
            <p:ph type="ftr" sz="quarter" idx="11"/>
          </p:nvPr>
        </p:nvSpPr>
        <p:spPr/>
        <p:txBody>
          <a:bodyPr/>
          <a:lstStyle>
            <a:extLst/>
          </a:lstStyle>
          <a:p>
            <a:endParaRPr kumimoji="1" lang="ja-JP" altLang="en-US"/>
          </a:p>
        </p:txBody>
      </p:sp>
      <p:sp>
        <p:nvSpPr>
          <p:cNvPr id="6" name="スライド番号プレースホルダー 5"/>
          <p:cNvSpPr>
            <a:spLocks noGrp="1"/>
          </p:cNvSpPr>
          <p:nvPr>
            <p:ph type="sldNum" sz="quarter" idx="12"/>
          </p:nvPr>
        </p:nvSpPr>
        <p:spPr/>
        <p:txBody>
          <a:bodyPr/>
          <a:lstStyle>
            <a:extLst/>
          </a:lstStyle>
          <a:p>
            <a:fld id="{079D3324-AF09-4C4B-90AF-C2A726368A0F}" type="slidenum">
              <a:rPr kumimoji="1" lang="ja-JP" altLang="en-US" smtClean="0"/>
              <a:t>‹#›</a:t>
            </a:fld>
            <a:endParaRPr kumimoji="1" lang="ja-JP" altLang="en-US"/>
          </a:p>
        </p:txBody>
      </p:sp>
      <p:sp>
        <p:nvSpPr>
          <p:cNvPr id="7" name="タイトル 6"/>
          <p:cNvSpPr>
            <a:spLocks noGrp="1"/>
          </p:cNvSpPr>
          <p:nvPr>
            <p:ph type="title"/>
          </p:nvPr>
        </p:nvSpPr>
        <p:spPr/>
        <p:txBody>
          <a:bodyPr rtlCol="0"/>
          <a:lstStyle>
            <a:extLst/>
          </a:lstStyle>
          <a:p>
            <a:r>
              <a:rPr kumimoji="0" lang="ja-JP" altLang="en-US" smtClean="0"/>
              <a:t>マスター タイトルの書式設定</a:t>
            </a:r>
            <a:endParaRPr kumimoji="0"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lvl1pPr>
          </a:lstStyle>
          <a:p>
            <a:r>
              <a:rPr kumimoji="1" lang="ja-JP" altLang="en-US" smtClean="0"/>
              <a:t>マスター タイトルの書式設定</a:t>
            </a:r>
            <a:endParaRPr kumimoji="1" lang="ja-JP" altLang="en-US"/>
          </a:p>
        </p:txBody>
      </p:sp>
      <p:sp>
        <p:nvSpPr>
          <p:cNvPr id="3" name="図プレースホルダー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マスター テキストの書式設定</a:t>
            </a:r>
          </a:p>
        </p:txBody>
      </p:sp>
      <p:sp>
        <p:nvSpPr>
          <p:cNvPr id="5" name="日付プレースホルダー 4"/>
          <p:cNvSpPr>
            <a:spLocks noGrp="1"/>
          </p:cNvSpPr>
          <p:nvPr>
            <p:ph type="dt" sz="half" idx="10"/>
          </p:nvPr>
        </p:nvSpPr>
        <p:spPr/>
        <p:txBody>
          <a:bodyPr/>
          <a:lstStyle/>
          <a:p>
            <a:fld id="{8AB588C1-57E5-4B1F-9ECA-D5AE26AC78DC}" type="datetimeFigureOut">
              <a:rPr kumimoji="1" lang="ja-JP" altLang="en-US" smtClean="0"/>
              <a:t>2013/6/21</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08148472-8148-4520-8816-AEAA7AAF3870}" type="slidenum">
              <a:rPr kumimoji="1" lang="ja-JP" altLang="en-US" smtClean="0"/>
              <a:t>‹#›</a:t>
            </a:fld>
            <a:endParaRPr kumimoji="1" lang="ja-JP" altLang="en-US"/>
          </a:p>
        </p:txBody>
      </p:sp>
    </p:spTree>
    <p:extLst>
      <p:ext uri="{BB962C8B-B14F-4D97-AF65-F5344CB8AC3E}">
        <p14:creationId xmlns:p14="http://schemas.microsoft.com/office/powerpoint/2010/main" val="128422112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縦書きテキスト プレースホルダー 2"/>
          <p:cNvSpPr>
            <a:spLocks noGrp="1"/>
          </p:cNvSpPr>
          <p:nvPr>
            <p:ph type="body" orient="vert" idx="1"/>
          </p:nvPr>
        </p:nvSpPr>
        <p:spPr/>
        <p:txBody>
          <a:bodyPr vert="eaVert"/>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8AB588C1-57E5-4B1F-9ECA-D5AE26AC78DC}" type="datetimeFigureOut">
              <a:rPr kumimoji="1" lang="ja-JP" altLang="en-US" smtClean="0"/>
              <a:t>2013/6/21</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08148472-8148-4520-8816-AEAA7AAF3870}" type="slidenum">
              <a:rPr kumimoji="1" lang="ja-JP" altLang="en-US" smtClean="0"/>
              <a:t>‹#›</a:t>
            </a:fld>
            <a:endParaRPr kumimoji="1" lang="ja-JP" altLang="en-US"/>
          </a:p>
        </p:txBody>
      </p:sp>
    </p:spTree>
    <p:extLst>
      <p:ext uri="{BB962C8B-B14F-4D97-AF65-F5344CB8AC3E}">
        <p14:creationId xmlns:p14="http://schemas.microsoft.com/office/powerpoint/2010/main" val="128852746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4638"/>
            <a:ext cx="2057400" cy="5851525"/>
          </a:xfrm>
        </p:spPr>
        <p:txBody>
          <a:bodyPr vert="eaVert"/>
          <a:lstStyle/>
          <a:p>
            <a:r>
              <a:rPr kumimoji="1" lang="ja-JP" altLang="en-US" smtClean="0"/>
              <a:t>マスター タイトルの書式設定</a:t>
            </a:r>
            <a:endParaRPr kumimoji="1" lang="ja-JP" altLang="en-US"/>
          </a:p>
        </p:txBody>
      </p:sp>
      <p:sp>
        <p:nvSpPr>
          <p:cNvPr id="3" name="縦書きテキスト プレースホルダー 2"/>
          <p:cNvSpPr>
            <a:spLocks noGrp="1"/>
          </p:cNvSpPr>
          <p:nvPr>
            <p:ph type="body" orient="vert" idx="1"/>
          </p:nvPr>
        </p:nvSpPr>
        <p:spPr>
          <a:xfrm>
            <a:off x="457200" y="274638"/>
            <a:ext cx="6019800" cy="5851525"/>
          </a:xfrm>
        </p:spPr>
        <p:txBody>
          <a:bodyPr vert="eaVert"/>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8AB588C1-57E5-4B1F-9ECA-D5AE26AC78DC}" type="datetimeFigureOut">
              <a:rPr kumimoji="1" lang="ja-JP" altLang="en-US" smtClean="0"/>
              <a:t>2013/6/21</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08148472-8148-4520-8816-AEAA7AAF3870}" type="slidenum">
              <a:rPr kumimoji="1" lang="ja-JP" altLang="en-US" smtClean="0"/>
              <a:t>‹#›</a:t>
            </a:fld>
            <a:endParaRPr kumimoji="1" lang="ja-JP" altLang="en-US"/>
          </a:p>
        </p:txBody>
      </p:sp>
    </p:spTree>
    <p:extLst>
      <p:ext uri="{BB962C8B-B14F-4D97-AF65-F5344CB8AC3E}">
        <p14:creationId xmlns:p14="http://schemas.microsoft.com/office/powerpoint/2010/main" val="235996486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bg>
      <p:bgRef idx="1002">
        <a:schemeClr val="bg1"/>
      </p:bgRef>
    </p:bg>
    <p:spTree>
      <p:nvGrpSpPr>
        <p:cNvPr id="1" name=""/>
        <p:cNvGrpSpPr/>
        <p:nvPr/>
      </p:nvGrpSpPr>
      <p:grpSpPr>
        <a:xfrm>
          <a:off x="0" y="0"/>
          <a:ext cx="0" cy="0"/>
          <a:chOff x="0" y="0"/>
          <a:chExt cx="0" cy="0"/>
        </a:xfrm>
      </p:grpSpPr>
      <p:sp>
        <p:nvSpPr>
          <p:cNvPr id="2" name="タイトル 1"/>
          <p:cNvSpPr>
            <a:spLocks noGrp="1"/>
          </p:cNvSpPr>
          <p:nvPr>
            <p:ph type="title"/>
          </p:nvPr>
        </p:nvSpPr>
        <p:spPr>
          <a:xfrm>
            <a:off x="722376" y="1059712"/>
            <a:ext cx="7772400" cy="1828800"/>
          </a:xfrm>
        </p:spPr>
        <p:txBody>
          <a:bodyPr vert="horz" anchor="b">
            <a:normAutofit/>
            <a:scene3d>
              <a:camera prst="orthographicFront"/>
              <a:lightRig rig="soft" dir="t"/>
            </a:scene3d>
            <a:sp3d prstMaterial="softEdge">
              <a:bevelT w="25400" h="25400"/>
            </a:sp3d>
          </a:bodyPr>
          <a:lstStyle>
            <a:lvl1pPr algn="r">
              <a:buNone/>
              <a:defRPr sz="4800" b="1" cap="none" baseline="0">
                <a:effectLst>
                  <a:outerShdw blurRad="31750" dist="25400" dir="5400000" algn="tl" rotWithShape="0">
                    <a:srgbClr val="000000">
                      <a:alpha val="25000"/>
                    </a:srgbClr>
                  </a:outerShdw>
                </a:effectLst>
              </a:defRPr>
            </a:lvl1pPr>
            <a:extLst/>
          </a:lstStyle>
          <a:p>
            <a:r>
              <a:rPr kumimoji="0" lang="ja-JP" altLang="en-US" smtClean="0"/>
              <a:t>マスター タイトルの書式設定</a:t>
            </a:r>
            <a:endParaRPr kumimoji="0" lang="en-US"/>
          </a:p>
        </p:txBody>
      </p:sp>
      <p:sp>
        <p:nvSpPr>
          <p:cNvPr id="3" name="テキスト プレースホルダー 2"/>
          <p:cNvSpPr>
            <a:spLocks noGrp="1"/>
          </p:cNvSpPr>
          <p:nvPr>
            <p:ph type="body" idx="1"/>
          </p:nvPr>
        </p:nvSpPr>
        <p:spPr>
          <a:xfrm>
            <a:off x="3922713" y="2931712"/>
            <a:ext cx="4572000" cy="1454888"/>
          </a:xfrm>
        </p:spPr>
        <p:txBody>
          <a:bodyPr lIns="91440" rIns="91440" anchor="t"/>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ja-JP" altLang="en-US" smtClean="0"/>
              <a:t>マスター テキストの書式設定</a:t>
            </a:r>
          </a:p>
        </p:txBody>
      </p:sp>
      <p:sp>
        <p:nvSpPr>
          <p:cNvPr id="4" name="日付プレースホルダー 3"/>
          <p:cNvSpPr>
            <a:spLocks noGrp="1"/>
          </p:cNvSpPr>
          <p:nvPr>
            <p:ph type="dt" sz="half" idx="10"/>
          </p:nvPr>
        </p:nvSpPr>
        <p:spPr/>
        <p:txBody>
          <a:bodyPr/>
          <a:lstStyle>
            <a:extLst/>
          </a:lstStyle>
          <a:p>
            <a:fld id="{5CAF1A74-782F-4E98-9B25-757422878B84}" type="datetimeFigureOut">
              <a:rPr kumimoji="1" lang="ja-JP" altLang="en-US" smtClean="0"/>
              <a:t>2013/6/21</a:t>
            </a:fld>
            <a:endParaRPr kumimoji="1" lang="ja-JP" altLang="en-US"/>
          </a:p>
        </p:txBody>
      </p:sp>
      <p:sp>
        <p:nvSpPr>
          <p:cNvPr id="5" name="フッター プレースホルダー 4"/>
          <p:cNvSpPr>
            <a:spLocks noGrp="1"/>
          </p:cNvSpPr>
          <p:nvPr>
            <p:ph type="ftr" sz="quarter" idx="11"/>
          </p:nvPr>
        </p:nvSpPr>
        <p:spPr/>
        <p:txBody>
          <a:bodyPr/>
          <a:lstStyle>
            <a:extLst/>
          </a:lstStyle>
          <a:p>
            <a:endParaRPr kumimoji="1" lang="ja-JP" altLang="en-US"/>
          </a:p>
        </p:txBody>
      </p:sp>
      <p:sp>
        <p:nvSpPr>
          <p:cNvPr id="6" name="スライド番号プレースホルダー 5"/>
          <p:cNvSpPr>
            <a:spLocks noGrp="1"/>
          </p:cNvSpPr>
          <p:nvPr>
            <p:ph type="sldNum" sz="quarter" idx="12"/>
          </p:nvPr>
        </p:nvSpPr>
        <p:spPr/>
        <p:txBody>
          <a:bodyPr/>
          <a:lstStyle>
            <a:extLst/>
          </a:lstStyle>
          <a:p>
            <a:fld id="{079D3324-AF09-4C4B-90AF-C2A726368A0F}" type="slidenum">
              <a:rPr kumimoji="1" lang="ja-JP" altLang="en-US" smtClean="0"/>
              <a:t>‹#›</a:t>
            </a:fld>
            <a:endParaRPr kumimoji="1" lang="ja-JP" altLang="en-US"/>
          </a:p>
        </p:txBody>
      </p:sp>
      <p:sp>
        <p:nvSpPr>
          <p:cNvPr id="7" name="山形 6"/>
          <p:cNvSpPr/>
          <p:nvPr/>
        </p:nvSpPr>
        <p:spPr>
          <a:xfrm>
            <a:off x="3636680"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
        <p:nvSpPr>
          <p:cNvPr id="8" name="山形 7"/>
          <p:cNvSpPr/>
          <p:nvPr/>
        </p:nvSpPr>
        <p:spPr>
          <a:xfrm>
            <a:off x="3450264"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bg>
      <p:bgRef idx="1002">
        <a:schemeClr val="bg1"/>
      </p:bgRef>
    </p:bg>
    <p:spTree>
      <p:nvGrpSpPr>
        <p:cNvPr id="1" name=""/>
        <p:cNvGrpSpPr/>
        <p:nvPr/>
      </p:nvGrpSpPr>
      <p:grpSpPr>
        <a:xfrm>
          <a:off x="0" y="0"/>
          <a:ext cx="0" cy="0"/>
          <a:chOff x="0" y="0"/>
          <a:chExt cx="0" cy="0"/>
        </a:xfrm>
      </p:grpSpPr>
      <p:sp>
        <p:nvSpPr>
          <p:cNvPr id="3" name="コンテンツ プレースホルダー 2"/>
          <p:cNvSpPr>
            <a:spLocks noGrp="1"/>
          </p:cNvSpPr>
          <p:nvPr>
            <p:ph sz="half" idx="1"/>
          </p:nvPr>
        </p:nvSpPr>
        <p:spPr>
          <a:xfrm>
            <a:off x="457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ja-JP" altLang="en-US" smtClean="0"/>
              <a:t>マスター テキストの書式設定</a:t>
            </a:r>
          </a:p>
          <a:p>
            <a:pPr lvl="1" eaLnBrk="1" latinLnBrk="0" hangingPunct="1"/>
            <a:r>
              <a:rPr lang="ja-JP" altLang="en-US" smtClean="0"/>
              <a:t>第 </a:t>
            </a:r>
            <a:r>
              <a:rPr lang="en-US" altLang="ja-JP" smtClean="0"/>
              <a:t>2 </a:t>
            </a:r>
            <a:r>
              <a:rPr lang="ja-JP" altLang="en-US" smtClean="0"/>
              <a:t>レベル</a:t>
            </a:r>
          </a:p>
          <a:p>
            <a:pPr lvl="2" eaLnBrk="1" latinLnBrk="0" hangingPunct="1"/>
            <a:r>
              <a:rPr lang="ja-JP" altLang="en-US" smtClean="0"/>
              <a:t>第 </a:t>
            </a:r>
            <a:r>
              <a:rPr lang="en-US" altLang="ja-JP" smtClean="0"/>
              <a:t>3 </a:t>
            </a:r>
            <a:r>
              <a:rPr lang="ja-JP" altLang="en-US" smtClean="0"/>
              <a:t>レベル</a:t>
            </a:r>
          </a:p>
          <a:p>
            <a:pPr lvl="3" eaLnBrk="1" latinLnBrk="0" hangingPunct="1"/>
            <a:r>
              <a:rPr lang="ja-JP" altLang="en-US" smtClean="0"/>
              <a:t>第 </a:t>
            </a:r>
            <a:r>
              <a:rPr lang="en-US" altLang="ja-JP" smtClean="0"/>
              <a:t>4 </a:t>
            </a:r>
            <a:r>
              <a:rPr lang="ja-JP" altLang="en-US" smtClean="0"/>
              <a:t>レベル</a:t>
            </a:r>
          </a:p>
          <a:p>
            <a:pPr lvl="4" eaLnBrk="1" latinLnBrk="0" hangingPunct="1"/>
            <a:r>
              <a:rPr lang="ja-JP" altLang="en-US" smtClean="0"/>
              <a:t>第 </a:t>
            </a:r>
            <a:r>
              <a:rPr lang="en-US" altLang="ja-JP" smtClean="0"/>
              <a:t>5 </a:t>
            </a:r>
            <a:r>
              <a:rPr lang="ja-JP" altLang="en-US" smtClean="0"/>
              <a:t>レベル</a:t>
            </a:r>
            <a:endParaRPr kumimoji="0" lang="en-US"/>
          </a:p>
        </p:txBody>
      </p:sp>
      <p:sp>
        <p:nvSpPr>
          <p:cNvPr id="4" name="コンテンツ プレースホルダー 3"/>
          <p:cNvSpPr>
            <a:spLocks noGrp="1"/>
          </p:cNvSpPr>
          <p:nvPr>
            <p:ph sz="half" idx="2"/>
          </p:nvPr>
        </p:nvSpPr>
        <p:spPr>
          <a:xfrm>
            <a:off x="4648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ja-JP" altLang="en-US" smtClean="0"/>
              <a:t>マスター テキストの書式設定</a:t>
            </a:r>
          </a:p>
          <a:p>
            <a:pPr lvl="1" eaLnBrk="1" latinLnBrk="0" hangingPunct="1"/>
            <a:r>
              <a:rPr lang="ja-JP" altLang="en-US" smtClean="0"/>
              <a:t>第 </a:t>
            </a:r>
            <a:r>
              <a:rPr lang="en-US" altLang="ja-JP" smtClean="0"/>
              <a:t>2 </a:t>
            </a:r>
            <a:r>
              <a:rPr lang="ja-JP" altLang="en-US" smtClean="0"/>
              <a:t>レベル</a:t>
            </a:r>
          </a:p>
          <a:p>
            <a:pPr lvl="2" eaLnBrk="1" latinLnBrk="0" hangingPunct="1"/>
            <a:r>
              <a:rPr lang="ja-JP" altLang="en-US" smtClean="0"/>
              <a:t>第 </a:t>
            </a:r>
            <a:r>
              <a:rPr lang="en-US" altLang="ja-JP" smtClean="0"/>
              <a:t>3 </a:t>
            </a:r>
            <a:r>
              <a:rPr lang="ja-JP" altLang="en-US" smtClean="0"/>
              <a:t>レベル</a:t>
            </a:r>
          </a:p>
          <a:p>
            <a:pPr lvl="3" eaLnBrk="1" latinLnBrk="0" hangingPunct="1"/>
            <a:r>
              <a:rPr lang="ja-JP" altLang="en-US" smtClean="0"/>
              <a:t>第 </a:t>
            </a:r>
            <a:r>
              <a:rPr lang="en-US" altLang="ja-JP" smtClean="0"/>
              <a:t>4 </a:t>
            </a:r>
            <a:r>
              <a:rPr lang="ja-JP" altLang="en-US" smtClean="0"/>
              <a:t>レベル</a:t>
            </a:r>
          </a:p>
          <a:p>
            <a:pPr lvl="4" eaLnBrk="1" latinLnBrk="0" hangingPunct="1"/>
            <a:r>
              <a:rPr lang="ja-JP" altLang="en-US" smtClean="0"/>
              <a:t>第 </a:t>
            </a:r>
            <a:r>
              <a:rPr lang="en-US" altLang="ja-JP" smtClean="0"/>
              <a:t>5 </a:t>
            </a:r>
            <a:r>
              <a:rPr lang="ja-JP" altLang="en-US" smtClean="0"/>
              <a:t>レベル</a:t>
            </a:r>
            <a:endParaRPr kumimoji="0" lang="en-US"/>
          </a:p>
        </p:txBody>
      </p:sp>
      <p:sp>
        <p:nvSpPr>
          <p:cNvPr id="5" name="日付プレースホルダー 4"/>
          <p:cNvSpPr>
            <a:spLocks noGrp="1"/>
          </p:cNvSpPr>
          <p:nvPr>
            <p:ph type="dt" sz="half" idx="10"/>
          </p:nvPr>
        </p:nvSpPr>
        <p:spPr/>
        <p:txBody>
          <a:bodyPr/>
          <a:lstStyle>
            <a:extLst/>
          </a:lstStyle>
          <a:p>
            <a:fld id="{5CAF1A74-782F-4E98-9B25-757422878B84}" type="datetimeFigureOut">
              <a:rPr kumimoji="1" lang="ja-JP" altLang="en-US" smtClean="0"/>
              <a:t>2013/6/21</a:t>
            </a:fld>
            <a:endParaRPr kumimoji="1" lang="ja-JP" altLang="en-US"/>
          </a:p>
        </p:txBody>
      </p:sp>
      <p:sp>
        <p:nvSpPr>
          <p:cNvPr id="6" name="フッター プレースホルダー 5"/>
          <p:cNvSpPr>
            <a:spLocks noGrp="1"/>
          </p:cNvSpPr>
          <p:nvPr>
            <p:ph type="ftr" sz="quarter" idx="11"/>
          </p:nvPr>
        </p:nvSpPr>
        <p:spPr/>
        <p:txBody>
          <a:bodyPr/>
          <a:lstStyle>
            <a:extLst/>
          </a:lstStyle>
          <a:p>
            <a:endParaRPr kumimoji="1" lang="ja-JP" altLang="en-US"/>
          </a:p>
        </p:txBody>
      </p:sp>
      <p:sp>
        <p:nvSpPr>
          <p:cNvPr id="7" name="スライド番号プレースホルダー 6"/>
          <p:cNvSpPr>
            <a:spLocks noGrp="1"/>
          </p:cNvSpPr>
          <p:nvPr>
            <p:ph type="sldNum" sz="quarter" idx="12"/>
          </p:nvPr>
        </p:nvSpPr>
        <p:spPr/>
        <p:txBody>
          <a:bodyPr/>
          <a:lstStyle>
            <a:extLst/>
          </a:lstStyle>
          <a:p>
            <a:fld id="{079D3324-AF09-4C4B-90AF-C2A726368A0F}" type="slidenum">
              <a:rPr kumimoji="1" lang="ja-JP" altLang="en-US" smtClean="0"/>
              <a:t>‹#›</a:t>
            </a:fld>
            <a:endParaRPr kumimoji="1" lang="ja-JP" altLang="en-US"/>
          </a:p>
        </p:txBody>
      </p:sp>
      <p:sp>
        <p:nvSpPr>
          <p:cNvPr id="8" name="タイトル 7"/>
          <p:cNvSpPr>
            <a:spLocks noGrp="1"/>
          </p:cNvSpPr>
          <p:nvPr>
            <p:ph type="title"/>
          </p:nvPr>
        </p:nvSpPr>
        <p:spPr/>
        <p:txBody>
          <a:bodyPr rtlCol="0"/>
          <a:lstStyle>
            <a:extLst/>
          </a:lstStyle>
          <a:p>
            <a:r>
              <a:rPr kumimoji="0" lang="ja-JP" altLang="en-US" smtClean="0"/>
              <a:t>マスター タイトルの書式設定</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比較">
    <p:bg>
      <p:bgRef idx="1003">
        <a:schemeClr val="bg1"/>
      </p:bgRef>
    </p:bg>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8229600" cy="1143000"/>
          </a:xfrm>
        </p:spPr>
        <p:txBody>
          <a:bodyPr anchor="ctr"/>
          <a:lstStyle>
            <a:lvl1pPr>
              <a:defRPr/>
            </a:lvl1pPr>
            <a:extLst/>
          </a:lstStyle>
          <a:p>
            <a:r>
              <a:rPr kumimoji="0" lang="ja-JP" altLang="en-US" smtClean="0"/>
              <a:t>マスター タイトルの書式設定</a:t>
            </a:r>
            <a:endParaRPr kumimoji="0" lang="en-US"/>
          </a:p>
        </p:txBody>
      </p:sp>
      <p:sp>
        <p:nvSpPr>
          <p:cNvPr id="3" name="テキスト プレースホルダー 2"/>
          <p:cNvSpPr>
            <a:spLocks noGrp="1"/>
          </p:cNvSpPr>
          <p:nvPr>
            <p:ph type="body" idx="1"/>
          </p:nvPr>
        </p:nvSpPr>
        <p:spPr>
          <a:xfrm>
            <a:off x="457200" y="5410200"/>
            <a:ext cx="4040188"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ja-JP" altLang="en-US" smtClean="0"/>
              <a:t>マスター テキストの書式設定</a:t>
            </a:r>
          </a:p>
        </p:txBody>
      </p:sp>
      <p:sp>
        <p:nvSpPr>
          <p:cNvPr id="4" name="テキスト プレースホルダー 3"/>
          <p:cNvSpPr>
            <a:spLocks noGrp="1"/>
          </p:cNvSpPr>
          <p:nvPr>
            <p:ph type="body" sz="half" idx="3"/>
          </p:nvPr>
        </p:nvSpPr>
        <p:spPr>
          <a:xfrm>
            <a:off x="4645026" y="5410200"/>
            <a:ext cx="4041775"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ja-JP" altLang="en-US" smtClean="0"/>
              <a:t>マスター テキストの書式設定</a:t>
            </a:r>
          </a:p>
        </p:txBody>
      </p:sp>
      <p:sp>
        <p:nvSpPr>
          <p:cNvPr id="5" name="コンテンツ プレースホルダー 4"/>
          <p:cNvSpPr>
            <a:spLocks noGrp="1"/>
          </p:cNvSpPr>
          <p:nvPr>
            <p:ph sz="quarter" idx="2"/>
          </p:nvPr>
        </p:nvSpPr>
        <p:spPr>
          <a:xfrm>
            <a:off x="457200" y="1444294"/>
            <a:ext cx="4040188" cy="3941763"/>
          </a:xfrm>
          <a:ln>
            <a:noFill/>
            <a:prstDash val="sysDash"/>
            <a:miter lim="800000"/>
          </a:ln>
        </p:spPr>
        <p:txBody>
          <a:bodyPr/>
          <a:lstStyle>
            <a:lvl1pPr>
              <a:defRPr sz="2400"/>
            </a:lvl1pPr>
            <a:lvl2pPr>
              <a:defRPr sz="2000"/>
            </a:lvl2pPr>
            <a:lvl3pPr>
              <a:defRPr sz="1800"/>
            </a:lvl3pPr>
            <a:lvl4pPr>
              <a:defRPr sz="1600"/>
            </a:lvl4pPr>
            <a:lvl5pPr>
              <a:defRPr sz="1600"/>
            </a:lvl5pPr>
            <a:extLst/>
          </a:lstStyle>
          <a:p>
            <a:pPr lvl="0" eaLnBrk="1" latinLnBrk="0" hangingPunct="1"/>
            <a:r>
              <a:rPr lang="ja-JP" altLang="en-US" smtClean="0"/>
              <a:t>マスター テキストの書式設定</a:t>
            </a:r>
          </a:p>
          <a:p>
            <a:pPr lvl="1" eaLnBrk="1" latinLnBrk="0" hangingPunct="1"/>
            <a:r>
              <a:rPr lang="ja-JP" altLang="en-US" smtClean="0"/>
              <a:t>第 </a:t>
            </a:r>
            <a:r>
              <a:rPr lang="en-US" altLang="ja-JP" smtClean="0"/>
              <a:t>2 </a:t>
            </a:r>
            <a:r>
              <a:rPr lang="ja-JP" altLang="en-US" smtClean="0"/>
              <a:t>レベル</a:t>
            </a:r>
          </a:p>
          <a:p>
            <a:pPr lvl="2" eaLnBrk="1" latinLnBrk="0" hangingPunct="1"/>
            <a:r>
              <a:rPr lang="ja-JP" altLang="en-US" smtClean="0"/>
              <a:t>第 </a:t>
            </a:r>
            <a:r>
              <a:rPr lang="en-US" altLang="ja-JP" smtClean="0"/>
              <a:t>3 </a:t>
            </a:r>
            <a:r>
              <a:rPr lang="ja-JP" altLang="en-US" smtClean="0"/>
              <a:t>レベル</a:t>
            </a:r>
          </a:p>
          <a:p>
            <a:pPr lvl="3" eaLnBrk="1" latinLnBrk="0" hangingPunct="1"/>
            <a:r>
              <a:rPr lang="ja-JP" altLang="en-US" smtClean="0"/>
              <a:t>第 </a:t>
            </a:r>
            <a:r>
              <a:rPr lang="en-US" altLang="ja-JP" smtClean="0"/>
              <a:t>4 </a:t>
            </a:r>
            <a:r>
              <a:rPr lang="ja-JP" altLang="en-US" smtClean="0"/>
              <a:t>レベル</a:t>
            </a:r>
          </a:p>
          <a:p>
            <a:pPr lvl="4" eaLnBrk="1" latinLnBrk="0" hangingPunct="1"/>
            <a:r>
              <a:rPr lang="ja-JP" altLang="en-US" smtClean="0"/>
              <a:t>第 </a:t>
            </a:r>
            <a:r>
              <a:rPr lang="en-US" altLang="ja-JP" smtClean="0"/>
              <a:t>5 </a:t>
            </a:r>
            <a:r>
              <a:rPr lang="ja-JP" altLang="en-US" smtClean="0"/>
              <a:t>レベル</a:t>
            </a:r>
            <a:endParaRPr kumimoji="0" lang="en-US"/>
          </a:p>
        </p:txBody>
      </p:sp>
      <p:sp>
        <p:nvSpPr>
          <p:cNvPr id="6" name="コンテンツ プレースホルダー 5"/>
          <p:cNvSpPr>
            <a:spLocks noGrp="1"/>
          </p:cNvSpPr>
          <p:nvPr>
            <p:ph sz="quarter" idx="4"/>
          </p:nvPr>
        </p:nvSpPr>
        <p:spPr>
          <a:xfrm>
            <a:off x="4645025" y="1444294"/>
            <a:ext cx="4041775" cy="3941763"/>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extLst/>
          </a:lstStyle>
          <a:p>
            <a:pPr lvl="0" eaLnBrk="1" latinLnBrk="0" hangingPunct="1"/>
            <a:r>
              <a:rPr lang="ja-JP" altLang="en-US" smtClean="0"/>
              <a:t>マスター テキストの書式設定</a:t>
            </a:r>
          </a:p>
          <a:p>
            <a:pPr lvl="1" eaLnBrk="1" latinLnBrk="0" hangingPunct="1"/>
            <a:r>
              <a:rPr lang="ja-JP" altLang="en-US" smtClean="0"/>
              <a:t>第 </a:t>
            </a:r>
            <a:r>
              <a:rPr lang="en-US" altLang="ja-JP" smtClean="0"/>
              <a:t>2 </a:t>
            </a:r>
            <a:r>
              <a:rPr lang="ja-JP" altLang="en-US" smtClean="0"/>
              <a:t>レベル</a:t>
            </a:r>
          </a:p>
          <a:p>
            <a:pPr lvl="2" eaLnBrk="1" latinLnBrk="0" hangingPunct="1"/>
            <a:r>
              <a:rPr lang="ja-JP" altLang="en-US" smtClean="0"/>
              <a:t>第 </a:t>
            </a:r>
            <a:r>
              <a:rPr lang="en-US" altLang="ja-JP" smtClean="0"/>
              <a:t>3 </a:t>
            </a:r>
            <a:r>
              <a:rPr lang="ja-JP" altLang="en-US" smtClean="0"/>
              <a:t>レベル</a:t>
            </a:r>
          </a:p>
          <a:p>
            <a:pPr lvl="3" eaLnBrk="1" latinLnBrk="0" hangingPunct="1"/>
            <a:r>
              <a:rPr lang="ja-JP" altLang="en-US" smtClean="0"/>
              <a:t>第 </a:t>
            </a:r>
            <a:r>
              <a:rPr lang="en-US" altLang="ja-JP" smtClean="0"/>
              <a:t>4 </a:t>
            </a:r>
            <a:r>
              <a:rPr lang="ja-JP" altLang="en-US" smtClean="0"/>
              <a:t>レベル</a:t>
            </a:r>
          </a:p>
          <a:p>
            <a:pPr lvl="4" eaLnBrk="1" latinLnBrk="0" hangingPunct="1"/>
            <a:r>
              <a:rPr lang="ja-JP" altLang="en-US" smtClean="0"/>
              <a:t>第 </a:t>
            </a:r>
            <a:r>
              <a:rPr lang="en-US" altLang="ja-JP" smtClean="0"/>
              <a:t>5 </a:t>
            </a:r>
            <a:r>
              <a:rPr lang="ja-JP" altLang="en-US" smtClean="0"/>
              <a:t>レベル</a:t>
            </a:r>
            <a:endParaRPr kumimoji="0" lang="en-US"/>
          </a:p>
        </p:txBody>
      </p:sp>
      <p:sp>
        <p:nvSpPr>
          <p:cNvPr id="7" name="日付プレースホルダー 6"/>
          <p:cNvSpPr>
            <a:spLocks noGrp="1"/>
          </p:cNvSpPr>
          <p:nvPr>
            <p:ph type="dt" sz="half" idx="10"/>
          </p:nvPr>
        </p:nvSpPr>
        <p:spPr/>
        <p:txBody>
          <a:bodyPr/>
          <a:lstStyle>
            <a:extLst/>
          </a:lstStyle>
          <a:p>
            <a:fld id="{5CAF1A74-782F-4E98-9B25-757422878B84}" type="datetimeFigureOut">
              <a:rPr kumimoji="1" lang="ja-JP" altLang="en-US" smtClean="0"/>
              <a:t>2013/6/21</a:t>
            </a:fld>
            <a:endParaRPr kumimoji="1" lang="ja-JP" altLang="en-US"/>
          </a:p>
        </p:txBody>
      </p:sp>
      <p:sp>
        <p:nvSpPr>
          <p:cNvPr id="8" name="フッター プレースホルダー 7"/>
          <p:cNvSpPr>
            <a:spLocks noGrp="1"/>
          </p:cNvSpPr>
          <p:nvPr>
            <p:ph type="ftr" sz="quarter" idx="11"/>
          </p:nvPr>
        </p:nvSpPr>
        <p:spPr/>
        <p:txBody>
          <a:bodyPr/>
          <a:lstStyle>
            <a:extLst/>
          </a:lstStyle>
          <a:p>
            <a:endParaRPr kumimoji="1" lang="ja-JP" altLang="en-US"/>
          </a:p>
        </p:txBody>
      </p:sp>
      <p:sp>
        <p:nvSpPr>
          <p:cNvPr id="9" name="スライド番号プレースホルダー 8"/>
          <p:cNvSpPr>
            <a:spLocks noGrp="1"/>
          </p:cNvSpPr>
          <p:nvPr>
            <p:ph type="sldNum" sz="quarter" idx="12"/>
          </p:nvPr>
        </p:nvSpPr>
        <p:spPr/>
        <p:txBody>
          <a:bodyPr/>
          <a:lstStyle>
            <a:extLst/>
          </a:lstStyle>
          <a:p>
            <a:fld id="{079D3324-AF09-4C4B-90AF-C2A726368A0F}" type="slidenum">
              <a:rPr kumimoji="1" lang="ja-JP" altLang="en-US" smtClean="0"/>
              <a:t>‹#›</a:t>
            </a:fld>
            <a:endParaRPr kumimoji="1" lang="ja-JP" altLang="en-US"/>
          </a:p>
        </p:txBody>
      </p:sp>
    </p:spTree>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bg>
      <p:bgRef idx="1002">
        <a:schemeClr val="bg1"/>
      </p:bgRef>
    </p:bg>
    <p:spTree>
      <p:nvGrpSpPr>
        <p:cNvPr id="1" name=""/>
        <p:cNvGrpSpPr/>
        <p:nvPr/>
      </p:nvGrpSpPr>
      <p:grpSpPr>
        <a:xfrm>
          <a:off x="0" y="0"/>
          <a:ext cx="0" cy="0"/>
          <a:chOff x="0" y="0"/>
          <a:chExt cx="0" cy="0"/>
        </a:xfrm>
      </p:grpSpPr>
      <p:sp>
        <p:nvSpPr>
          <p:cNvPr id="3" name="日付プレースホルダー 2"/>
          <p:cNvSpPr>
            <a:spLocks noGrp="1"/>
          </p:cNvSpPr>
          <p:nvPr>
            <p:ph type="dt" sz="half" idx="10"/>
          </p:nvPr>
        </p:nvSpPr>
        <p:spPr/>
        <p:txBody>
          <a:bodyPr/>
          <a:lstStyle>
            <a:extLst/>
          </a:lstStyle>
          <a:p>
            <a:fld id="{5CAF1A74-782F-4E98-9B25-757422878B84}" type="datetimeFigureOut">
              <a:rPr kumimoji="1" lang="ja-JP" altLang="en-US" smtClean="0"/>
              <a:t>2013/6/21</a:t>
            </a:fld>
            <a:endParaRPr kumimoji="1" lang="ja-JP" altLang="en-US"/>
          </a:p>
        </p:txBody>
      </p:sp>
      <p:sp>
        <p:nvSpPr>
          <p:cNvPr id="4" name="フッター プレースホルダー 3"/>
          <p:cNvSpPr>
            <a:spLocks noGrp="1"/>
          </p:cNvSpPr>
          <p:nvPr>
            <p:ph type="ftr" sz="quarter" idx="11"/>
          </p:nvPr>
        </p:nvSpPr>
        <p:spPr/>
        <p:txBody>
          <a:bodyPr/>
          <a:lstStyle>
            <a:extLst/>
          </a:lstStyle>
          <a:p>
            <a:endParaRPr kumimoji="1" lang="ja-JP" altLang="en-US"/>
          </a:p>
        </p:txBody>
      </p:sp>
      <p:sp>
        <p:nvSpPr>
          <p:cNvPr id="5" name="スライド番号プレースホルダー 4"/>
          <p:cNvSpPr>
            <a:spLocks noGrp="1"/>
          </p:cNvSpPr>
          <p:nvPr>
            <p:ph type="sldNum" sz="quarter" idx="12"/>
          </p:nvPr>
        </p:nvSpPr>
        <p:spPr/>
        <p:txBody>
          <a:bodyPr/>
          <a:lstStyle>
            <a:extLst/>
          </a:lstStyle>
          <a:p>
            <a:fld id="{079D3324-AF09-4C4B-90AF-C2A726368A0F}" type="slidenum">
              <a:rPr kumimoji="1" lang="ja-JP" altLang="en-US" smtClean="0"/>
              <a:t>‹#›</a:t>
            </a:fld>
            <a:endParaRPr kumimoji="1" lang="ja-JP" altLang="en-US"/>
          </a:p>
        </p:txBody>
      </p:sp>
      <p:sp>
        <p:nvSpPr>
          <p:cNvPr id="6" name="タイトル 5"/>
          <p:cNvSpPr>
            <a:spLocks noGrp="1"/>
          </p:cNvSpPr>
          <p:nvPr>
            <p:ph type="title"/>
          </p:nvPr>
        </p:nvSpPr>
        <p:spPr/>
        <p:txBody>
          <a:bodyPr rtlCol="0"/>
          <a:lstStyle>
            <a:extLst/>
          </a:lstStyle>
          <a:p>
            <a:r>
              <a:rPr kumimoji="0" lang="ja-JP" altLang="en-US" smtClean="0"/>
              <a:t>マスター タイトルの書式設定</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extLst/>
          </a:lstStyle>
          <a:p>
            <a:fld id="{5CAF1A74-782F-4E98-9B25-757422878B84}" type="datetimeFigureOut">
              <a:rPr kumimoji="1" lang="ja-JP" altLang="en-US" smtClean="0"/>
              <a:t>2013/6/21</a:t>
            </a:fld>
            <a:endParaRPr kumimoji="1" lang="ja-JP" altLang="en-US"/>
          </a:p>
        </p:txBody>
      </p:sp>
      <p:sp>
        <p:nvSpPr>
          <p:cNvPr id="3" name="フッター プレースホルダー 2"/>
          <p:cNvSpPr>
            <a:spLocks noGrp="1"/>
          </p:cNvSpPr>
          <p:nvPr>
            <p:ph type="ftr" sz="quarter" idx="11"/>
          </p:nvPr>
        </p:nvSpPr>
        <p:spPr/>
        <p:txBody>
          <a:bodyPr/>
          <a:lstStyle>
            <a:extLst/>
          </a:lstStyle>
          <a:p>
            <a:endParaRPr kumimoji="1" lang="ja-JP" altLang="en-US"/>
          </a:p>
        </p:txBody>
      </p:sp>
      <p:sp>
        <p:nvSpPr>
          <p:cNvPr id="4" name="スライド番号プレースホルダー 3"/>
          <p:cNvSpPr>
            <a:spLocks noGrp="1"/>
          </p:cNvSpPr>
          <p:nvPr>
            <p:ph type="sldNum" sz="quarter" idx="12"/>
          </p:nvPr>
        </p:nvSpPr>
        <p:spPr/>
        <p:txBody>
          <a:bodyPr/>
          <a:lstStyle>
            <a:extLst/>
          </a:lstStyle>
          <a:p>
            <a:fld id="{079D3324-AF09-4C4B-90AF-C2A726368A0F}" type="slidenum">
              <a:rPr kumimoji="1" lang="ja-JP" altLang="en-US" smtClean="0"/>
              <a:t>‹#›</a:t>
            </a:fld>
            <a:endParaRPr kumimoji="1" lang="ja-JP"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タイトル付きの&#10;コンテンツ">
    <p:bg>
      <p:bgRef idx="1003">
        <a:schemeClr val="bg1"/>
      </p:bgRef>
    </p:bg>
    <p:spTree>
      <p:nvGrpSpPr>
        <p:cNvPr id="1" name=""/>
        <p:cNvGrpSpPr/>
        <p:nvPr/>
      </p:nvGrpSpPr>
      <p:grpSpPr>
        <a:xfrm>
          <a:off x="0" y="0"/>
          <a:ext cx="0" cy="0"/>
          <a:chOff x="0" y="0"/>
          <a:chExt cx="0" cy="0"/>
        </a:xfrm>
      </p:grpSpPr>
      <p:sp>
        <p:nvSpPr>
          <p:cNvPr id="2" name="タイトル 1"/>
          <p:cNvSpPr>
            <a:spLocks noGrp="1"/>
          </p:cNvSpPr>
          <p:nvPr>
            <p:ph type="title"/>
          </p:nvPr>
        </p:nvSpPr>
        <p:spPr>
          <a:xfrm>
            <a:off x="914400" y="4876800"/>
            <a:ext cx="7481776" cy="457200"/>
          </a:xfrm>
        </p:spPr>
        <p:txBody>
          <a:bodyPr vert="horz" anchor="t">
            <a:noAutofit/>
            <a:sp3d prstMaterial="softEdge">
              <a:bevelT w="0" h="0"/>
            </a:sp3d>
          </a:bodyPr>
          <a:lstStyle>
            <a:lvl1pPr algn="r">
              <a:buNone/>
              <a:defRPr sz="2500" b="0">
                <a:solidFill>
                  <a:schemeClr val="accent1"/>
                </a:solidFill>
                <a:effectLst/>
              </a:defRPr>
            </a:lvl1pPr>
            <a:extLst/>
          </a:lstStyle>
          <a:p>
            <a:r>
              <a:rPr kumimoji="0" lang="ja-JP" altLang="en-US" smtClean="0"/>
              <a:t>マスター タイトルの書式設定</a:t>
            </a:r>
            <a:endParaRPr kumimoji="0" lang="en-US"/>
          </a:p>
        </p:txBody>
      </p:sp>
      <p:sp>
        <p:nvSpPr>
          <p:cNvPr id="3" name="テキスト プレースホルダー 2"/>
          <p:cNvSpPr>
            <a:spLocks noGrp="1"/>
          </p:cNvSpPr>
          <p:nvPr>
            <p:ph type="body" idx="2"/>
          </p:nvPr>
        </p:nvSpPr>
        <p:spPr>
          <a:xfrm>
            <a:off x="4419600" y="5355102"/>
            <a:ext cx="3974592" cy="914400"/>
          </a:xfrm>
        </p:spPr>
        <p:txBody>
          <a:bodyPr/>
          <a:lstStyle>
            <a:lvl1pPr marL="0" indent="0" algn="r">
              <a:buNone/>
              <a:defRPr sz="1600"/>
            </a:lvl1pPr>
            <a:lvl2pPr>
              <a:buNone/>
              <a:defRPr sz="1200"/>
            </a:lvl2pPr>
            <a:lvl3pPr>
              <a:buNone/>
              <a:defRPr sz="1000"/>
            </a:lvl3pPr>
            <a:lvl4pPr>
              <a:buNone/>
              <a:defRPr sz="900"/>
            </a:lvl4pPr>
            <a:lvl5pPr>
              <a:buNone/>
              <a:defRPr sz="900"/>
            </a:lvl5pPr>
            <a:extLst/>
          </a:lstStyle>
          <a:p>
            <a:pPr lvl="0" eaLnBrk="1" latinLnBrk="0" hangingPunct="1"/>
            <a:r>
              <a:rPr kumimoji="0" lang="ja-JP" altLang="en-US" smtClean="0"/>
              <a:t>マスター テキストの書式設定</a:t>
            </a:r>
          </a:p>
        </p:txBody>
      </p:sp>
      <p:sp>
        <p:nvSpPr>
          <p:cNvPr id="4" name="コンテンツ プレースホルダー 3"/>
          <p:cNvSpPr>
            <a:spLocks noGrp="1"/>
          </p:cNvSpPr>
          <p:nvPr>
            <p:ph sz="half" idx="1"/>
          </p:nvPr>
        </p:nvSpPr>
        <p:spPr>
          <a:xfrm>
            <a:off x="914400" y="274320"/>
            <a:ext cx="7479792" cy="4572000"/>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ja-JP" altLang="en-US" smtClean="0"/>
              <a:t>マスター テキストの書式設定</a:t>
            </a:r>
          </a:p>
          <a:p>
            <a:pPr lvl="1" eaLnBrk="1" latinLnBrk="0" hangingPunct="1"/>
            <a:r>
              <a:rPr lang="ja-JP" altLang="en-US" smtClean="0"/>
              <a:t>第 </a:t>
            </a:r>
            <a:r>
              <a:rPr lang="en-US" altLang="ja-JP" smtClean="0"/>
              <a:t>2 </a:t>
            </a:r>
            <a:r>
              <a:rPr lang="ja-JP" altLang="en-US" smtClean="0"/>
              <a:t>レベル</a:t>
            </a:r>
          </a:p>
          <a:p>
            <a:pPr lvl="2" eaLnBrk="1" latinLnBrk="0" hangingPunct="1"/>
            <a:r>
              <a:rPr lang="ja-JP" altLang="en-US" smtClean="0"/>
              <a:t>第 </a:t>
            </a:r>
            <a:r>
              <a:rPr lang="en-US" altLang="ja-JP" smtClean="0"/>
              <a:t>3 </a:t>
            </a:r>
            <a:r>
              <a:rPr lang="ja-JP" altLang="en-US" smtClean="0"/>
              <a:t>レベル</a:t>
            </a:r>
          </a:p>
          <a:p>
            <a:pPr lvl="3" eaLnBrk="1" latinLnBrk="0" hangingPunct="1"/>
            <a:r>
              <a:rPr lang="ja-JP" altLang="en-US" smtClean="0"/>
              <a:t>第 </a:t>
            </a:r>
            <a:r>
              <a:rPr lang="en-US" altLang="ja-JP" smtClean="0"/>
              <a:t>4 </a:t>
            </a:r>
            <a:r>
              <a:rPr lang="ja-JP" altLang="en-US" smtClean="0"/>
              <a:t>レベル</a:t>
            </a:r>
          </a:p>
          <a:p>
            <a:pPr lvl="4" eaLnBrk="1" latinLnBrk="0" hangingPunct="1"/>
            <a:r>
              <a:rPr lang="ja-JP" altLang="en-US" smtClean="0"/>
              <a:t>第 </a:t>
            </a:r>
            <a:r>
              <a:rPr lang="en-US" altLang="ja-JP" smtClean="0"/>
              <a:t>5 </a:t>
            </a:r>
            <a:r>
              <a:rPr lang="ja-JP" altLang="en-US" smtClean="0"/>
              <a:t>レベル</a:t>
            </a:r>
            <a:endParaRPr kumimoji="0" lang="en-US"/>
          </a:p>
        </p:txBody>
      </p:sp>
      <p:sp>
        <p:nvSpPr>
          <p:cNvPr id="5" name="日付プレースホルダー 4"/>
          <p:cNvSpPr>
            <a:spLocks noGrp="1"/>
          </p:cNvSpPr>
          <p:nvPr>
            <p:ph type="dt" sz="half" idx="10"/>
          </p:nvPr>
        </p:nvSpPr>
        <p:spPr>
          <a:xfrm>
            <a:off x="6727032" y="6407944"/>
            <a:ext cx="1920240" cy="365760"/>
          </a:xfrm>
        </p:spPr>
        <p:txBody>
          <a:bodyPr/>
          <a:lstStyle>
            <a:extLst/>
          </a:lstStyle>
          <a:p>
            <a:fld id="{5CAF1A74-782F-4E98-9B25-757422878B84}" type="datetimeFigureOut">
              <a:rPr kumimoji="1" lang="ja-JP" altLang="en-US" smtClean="0"/>
              <a:t>2013/6/21</a:t>
            </a:fld>
            <a:endParaRPr kumimoji="1" lang="ja-JP" altLang="en-US"/>
          </a:p>
        </p:txBody>
      </p:sp>
      <p:sp>
        <p:nvSpPr>
          <p:cNvPr id="6" name="フッター プレースホルダー 5"/>
          <p:cNvSpPr>
            <a:spLocks noGrp="1"/>
          </p:cNvSpPr>
          <p:nvPr>
            <p:ph type="ftr" sz="quarter" idx="11"/>
          </p:nvPr>
        </p:nvSpPr>
        <p:spPr/>
        <p:txBody>
          <a:bodyPr/>
          <a:lstStyle>
            <a:extLst/>
          </a:lstStyle>
          <a:p>
            <a:endParaRPr kumimoji="1" lang="ja-JP" altLang="en-US"/>
          </a:p>
        </p:txBody>
      </p:sp>
      <p:sp>
        <p:nvSpPr>
          <p:cNvPr id="7" name="スライド番号プレースホルダー 6"/>
          <p:cNvSpPr>
            <a:spLocks noGrp="1"/>
          </p:cNvSpPr>
          <p:nvPr>
            <p:ph type="sldNum" sz="quarter" idx="12"/>
          </p:nvPr>
        </p:nvSpPr>
        <p:spPr/>
        <p:txBody>
          <a:bodyPr/>
          <a:lstStyle>
            <a:extLst/>
          </a:lstStyle>
          <a:p>
            <a:fld id="{079D3324-AF09-4C4B-90AF-C2A726368A0F}" type="slidenum">
              <a:rPr kumimoji="1" lang="ja-JP" altLang="en-US" smtClean="0"/>
              <a:t>‹#›</a:t>
            </a:fld>
            <a:endParaRPr kumimoji="1" lang="ja-JP" altLang="en-US"/>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タイトル付きの図">
    <p:bg>
      <p:bgRef idx="1002">
        <a:schemeClr val="bg1"/>
      </p:bgRef>
    </p:bg>
    <p:spTree>
      <p:nvGrpSpPr>
        <p:cNvPr id="1" name=""/>
        <p:cNvGrpSpPr/>
        <p:nvPr/>
      </p:nvGrpSpPr>
      <p:grpSpPr>
        <a:xfrm>
          <a:off x="0" y="0"/>
          <a:ext cx="0" cy="0"/>
          <a:chOff x="0" y="0"/>
          <a:chExt cx="0" cy="0"/>
        </a:xfrm>
      </p:grpSpPr>
      <p:sp>
        <p:nvSpPr>
          <p:cNvPr id="4" name="テキスト プレースホルダー 3"/>
          <p:cNvSpPr>
            <a:spLocks noGrp="1"/>
          </p:cNvSpPr>
          <p:nvPr>
            <p:ph type="body" sz="half" idx="2"/>
          </p:nvPr>
        </p:nvSpPr>
        <p:spPr>
          <a:xfrm>
            <a:off x="1141232" y="5443402"/>
            <a:ext cx="7162800" cy="648232"/>
          </a:xfrm>
          <a:noFill/>
        </p:spPr>
        <p:txBody>
          <a:bodyPr lIns="91440" tIns="0" rIns="91440" anchor="t"/>
          <a:lstStyle>
            <a:lvl1pPr marL="0" marR="18288" indent="0" algn="r">
              <a:buNone/>
              <a:defRPr sz="1400"/>
            </a:lvl1pPr>
            <a:lvl2pPr>
              <a:defRPr sz="1200"/>
            </a:lvl2pPr>
            <a:lvl3pPr>
              <a:defRPr sz="1000"/>
            </a:lvl3pPr>
            <a:lvl4pPr>
              <a:defRPr sz="900"/>
            </a:lvl4pPr>
            <a:lvl5pPr>
              <a:defRPr sz="900"/>
            </a:lvl5pPr>
            <a:extLst/>
          </a:lstStyle>
          <a:p>
            <a:pPr lvl="0" eaLnBrk="1" latinLnBrk="0" hangingPunct="1"/>
            <a:r>
              <a:rPr kumimoji="0" lang="ja-JP" altLang="en-US" smtClean="0"/>
              <a:t>マスター テキストの書式設定</a:t>
            </a:r>
          </a:p>
        </p:txBody>
      </p:sp>
      <p:sp>
        <p:nvSpPr>
          <p:cNvPr id="3" name="図プレースホルダー 2"/>
          <p:cNvSpPr>
            <a:spLocks noGrp="1"/>
          </p:cNvSpPr>
          <p:nvPr>
            <p:ph type="pic" idx="1"/>
          </p:nvPr>
        </p:nvSpPr>
        <p:spPr>
          <a:xfrm>
            <a:off x="228600" y="189968"/>
            <a:ext cx="8686800" cy="4389120"/>
          </a:xfrm>
          <a:prstGeom prst="rect">
            <a:avLst/>
          </a:prstGeom>
          <a:solidFill>
            <a:schemeClr val="bg2"/>
          </a:solidFill>
          <a:ln>
            <a:solidFill>
              <a:schemeClr val="bg1"/>
            </a:solidFill>
          </a:ln>
          <a:effectLst>
            <a:innerShdw blurRad="95250">
              <a:srgbClr val="000000"/>
            </a:innerShdw>
          </a:effectLst>
        </p:spPr>
        <p:txBody>
          <a:bodyPr/>
          <a:lstStyle>
            <a:lvl1pPr marL="0" indent="0">
              <a:buNone/>
              <a:defRPr sz="3200"/>
            </a:lvl1pPr>
            <a:extLst/>
          </a:lstStyle>
          <a:p>
            <a:r>
              <a:rPr kumimoji="0" lang="ja-JP" altLang="en-US" smtClean="0"/>
              <a:t>アイコンをクリックして図を追加</a:t>
            </a:r>
            <a:endParaRPr kumimoji="0" lang="en-US" dirty="0"/>
          </a:p>
        </p:txBody>
      </p:sp>
      <p:sp>
        <p:nvSpPr>
          <p:cNvPr id="5" name="日付プレースホルダー 4"/>
          <p:cNvSpPr>
            <a:spLocks noGrp="1"/>
          </p:cNvSpPr>
          <p:nvPr>
            <p:ph type="dt" sz="half" idx="10"/>
          </p:nvPr>
        </p:nvSpPr>
        <p:spPr/>
        <p:txBody>
          <a:bodyPr/>
          <a:lstStyle>
            <a:lvl1pPr>
              <a:defRPr>
                <a:solidFill>
                  <a:schemeClr val="tx1"/>
                </a:solidFill>
              </a:defRPr>
            </a:lvl1pPr>
            <a:extLst/>
          </a:lstStyle>
          <a:p>
            <a:fld id="{5CAF1A74-782F-4E98-9B25-757422878B84}" type="datetimeFigureOut">
              <a:rPr kumimoji="1" lang="ja-JP" altLang="en-US" smtClean="0"/>
              <a:t>2013/6/21</a:t>
            </a:fld>
            <a:endParaRPr kumimoji="1" lang="ja-JP" altLang="en-US"/>
          </a:p>
        </p:txBody>
      </p:sp>
      <p:sp>
        <p:nvSpPr>
          <p:cNvPr id="6" name="フッター プレースホルダー 5"/>
          <p:cNvSpPr>
            <a:spLocks noGrp="1"/>
          </p:cNvSpPr>
          <p:nvPr>
            <p:ph type="ftr" sz="quarter" idx="11"/>
          </p:nvPr>
        </p:nvSpPr>
        <p:spPr>
          <a:xfrm>
            <a:off x="4380072" y="6407944"/>
            <a:ext cx="2350681" cy="365125"/>
          </a:xfrm>
        </p:spPr>
        <p:txBody>
          <a:bodyPr/>
          <a:lstStyle>
            <a:lvl1pPr>
              <a:defRPr>
                <a:solidFill>
                  <a:schemeClr val="tx1"/>
                </a:solidFill>
              </a:defRPr>
            </a:lvl1pPr>
            <a:extLst/>
          </a:lstStyle>
          <a:p>
            <a:endParaRPr kumimoji="1" lang="ja-JP" altLang="en-US"/>
          </a:p>
        </p:txBody>
      </p:sp>
      <p:sp>
        <p:nvSpPr>
          <p:cNvPr id="7" name="スライド番号プレースホルダー 6"/>
          <p:cNvSpPr>
            <a:spLocks noGrp="1"/>
          </p:cNvSpPr>
          <p:nvPr>
            <p:ph type="sldNum" sz="quarter" idx="12"/>
          </p:nvPr>
        </p:nvSpPr>
        <p:spPr/>
        <p:txBody>
          <a:bodyPr/>
          <a:lstStyle>
            <a:lvl1pPr>
              <a:defRPr>
                <a:solidFill>
                  <a:schemeClr val="tx1"/>
                </a:solidFill>
              </a:defRPr>
            </a:lvl1pPr>
            <a:extLst/>
          </a:lstStyle>
          <a:p>
            <a:fld id="{079D3324-AF09-4C4B-90AF-C2A726368A0F}" type="slidenum">
              <a:rPr kumimoji="1" lang="ja-JP" altLang="en-US" smtClean="0"/>
              <a:t>‹#›</a:t>
            </a:fld>
            <a:endParaRPr kumimoji="1" lang="ja-JP" altLang="en-US"/>
          </a:p>
        </p:txBody>
      </p:sp>
      <p:sp>
        <p:nvSpPr>
          <p:cNvPr id="2" name="タイトル 1"/>
          <p:cNvSpPr>
            <a:spLocks noGrp="1"/>
          </p:cNvSpPr>
          <p:nvPr>
            <p:ph type="title"/>
          </p:nvPr>
        </p:nvSpPr>
        <p:spPr>
          <a:xfrm>
            <a:off x="228600" y="4865122"/>
            <a:ext cx="8075432" cy="562672"/>
          </a:xfrm>
          <a:noFill/>
        </p:spPr>
        <p:txBody>
          <a:bodyPr anchor="t">
            <a:sp3d prstMaterial="softEdge"/>
          </a:bodyPr>
          <a:lstStyle>
            <a:lvl1pPr marR="0" algn="r">
              <a:buNone/>
              <a:defRPr sz="3000" b="0">
                <a:solidFill>
                  <a:schemeClr val="accent1"/>
                </a:solidFill>
                <a:effectLst>
                  <a:outerShdw blurRad="50800" dist="25000" dir="5400000" algn="t" rotWithShape="0">
                    <a:prstClr val="black">
                      <a:alpha val="45000"/>
                    </a:prstClr>
                  </a:outerShdw>
                </a:effectLst>
              </a:defRPr>
            </a:lvl1pPr>
            <a:extLst/>
          </a:lstStyle>
          <a:p>
            <a:r>
              <a:rPr kumimoji="0" lang="ja-JP" altLang="en-US" smtClean="0"/>
              <a:t>マスター タイトルの書式設定</a:t>
            </a:r>
            <a:endParaRPr kumimoji="0" lang="en-US"/>
          </a:p>
        </p:txBody>
      </p:sp>
      <p:sp>
        <p:nvSpPr>
          <p:cNvPr id="8" name="フリーフォーム 7"/>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9" name="フリーフォーム 8"/>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0" name="直角三角形 9"/>
          <p:cNvSpPr>
            <a:spLocks/>
          </p:cNvSpPr>
          <p:nvPr/>
        </p:nvSpPr>
        <p:spPr bwMode="auto">
          <a:xfrm>
            <a:off x="-6042" y="5791253"/>
            <a:ext cx="3402314" cy="1080868"/>
          </a:xfrm>
          <a:prstGeom prst="rtTriangle">
            <a:avLst/>
          </a:pr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1" name="直線コネクタ 10"/>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12" name="山形 11"/>
          <p:cNvSpPr/>
          <p:nvPr/>
        </p:nvSpPr>
        <p:spPr>
          <a:xfrm>
            <a:off x="8664112"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
        <p:nvSpPr>
          <p:cNvPr id="13" name="山形 12"/>
          <p:cNvSpPr/>
          <p:nvPr/>
        </p:nvSpPr>
        <p:spPr>
          <a:xfrm>
            <a:off x="8477696"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 name="フリーフォーム 12"/>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2" name="フリーフォーム 11"/>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4" name="直角三角形 13"/>
          <p:cNvSpPr>
            <a:spLocks/>
          </p:cNvSpPr>
          <p:nvPr/>
        </p:nvSpPr>
        <p:spPr bwMode="auto">
          <a:xfrm>
            <a:off x="-6042" y="5791253"/>
            <a:ext cx="3402314" cy="1080868"/>
          </a:xfrm>
          <a:prstGeom prst="rtTriangle">
            <a:avLst/>
          </a:prstGeom>
          <a:blipFill>
            <a:blip r:embed="rId13">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5" name="直線コネクタ 14"/>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タイトル プレースホルダー 8"/>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scene3d>
            <a:sp3d prstMaterial="softEdge">
              <a:bevelT w="25400" h="25400"/>
            </a:sp3d>
          </a:bodyPr>
          <a:lstStyle>
            <a:extLst/>
          </a:lstStyle>
          <a:p>
            <a:r>
              <a:rPr kumimoji="0" lang="ja-JP" altLang="en-US" smtClean="0"/>
              <a:t>マスター タイトルの書式設定</a:t>
            </a:r>
            <a:endParaRPr kumimoji="0" lang="en-US"/>
          </a:p>
        </p:txBody>
      </p:sp>
      <p:sp>
        <p:nvSpPr>
          <p:cNvPr id="30" name="テキスト プレースホルダー 29"/>
          <p:cNvSpPr>
            <a:spLocks noGrp="1"/>
          </p:cNvSpPr>
          <p:nvPr>
            <p:ph type="body" idx="1"/>
          </p:nvPr>
        </p:nvSpPr>
        <p:spPr>
          <a:xfrm>
            <a:off x="457200" y="1481328"/>
            <a:ext cx="8229600" cy="4525963"/>
          </a:xfrm>
          <a:prstGeom prst="rect">
            <a:avLst/>
          </a:prstGeom>
        </p:spPr>
        <p:txBody>
          <a:bodyPr vert="horz">
            <a:normAutofit/>
          </a:bodyPr>
          <a:lstStyle>
            <a:extLst/>
          </a:lstStyle>
          <a:p>
            <a:pPr lvl="0" eaLnBrk="1" latinLnBrk="0" hangingPunct="1"/>
            <a:r>
              <a:rPr kumimoji="0" lang="ja-JP" altLang="en-US" smtClean="0"/>
              <a:t>マスター テキストの書式設定</a:t>
            </a:r>
          </a:p>
          <a:p>
            <a:pPr lvl="1" eaLnBrk="1" latinLnBrk="0" hangingPunct="1"/>
            <a:r>
              <a:rPr kumimoji="0" lang="ja-JP" altLang="en-US" smtClean="0"/>
              <a:t>第 </a:t>
            </a:r>
            <a:r>
              <a:rPr kumimoji="0" lang="en-US" altLang="ja-JP" smtClean="0"/>
              <a:t>2 </a:t>
            </a:r>
            <a:r>
              <a:rPr kumimoji="0" lang="ja-JP" altLang="en-US" smtClean="0"/>
              <a:t>レベル</a:t>
            </a:r>
          </a:p>
          <a:p>
            <a:pPr lvl="2" eaLnBrk="1" latinLnBrk="0" hangingPunct="1"/>
            <a:r>
              <a:rPr kumimoji="0" lang="ja-JP" altLang="en-US" smtClean="0"/>
              <a:t>第 </a:t>
            </a:r>
            <a:r>
              <a:rPr kumimoji="0" lang="en-US" altLang="ja-JP" smtClean="0"/>
              <a:t>3 </a:t>
            </a:r>
            <a:r>
              <a:rPr kumimoji="0" lang="ja-JP" altLang="en-US" smtClean="0"/>
              <a:t>レベル</a:t>
            </a:r>
          </a:p>
          <a:p>
            <a:pPr lvl="3" eaLnBrk="1" latinLnBrk="0" hangingPunct="1"/>
            <a:r>
              <a:rPr kumimoji="0" lang="ja-JP" altLang="en-US" smtClean="0"/>
              <a:t>第 </a:t>
            </a:r>
            <a:r>
              <a:rPr kumimoji="0" lang="en-US" altLang="ja-JP" smtClean="0"/>
              <a:t>4 </a:t>
            </a:r>
            <a:r>
              <a:rPr kumimoji="0" lang="ja-JP" altLang="en-US" smtClean="0"/>
              <a:t>レベル</a:t>
            </a:r>
          </a:p>
          <a:p>
            <a:pPr lvl="4" eaLnBrk="1" latinLnBrk="0" hangingPunct="1"/>
            <a:r>
              <a:rPr kumimoji="0" lang="ja-JP" altLang="en-US" smtClean="0"/>
              <a:t>第 </a:t>
            </a:r>
            <a:r>
              <a:rPr kumimoji="0" lang="en-US" altLang="ja-JP" smtClean="0"/>
              <a:t>5 </a:t>
            </a:r>
            <a:r>
              <a:rPr kumimoji="0" lang="ja-JP" altLang="en-US" smtClean="0"/>
              <a:t>レベル</a:t>
            </a:r>
            <a:endParaRPr kumimoji="0" lang="en-US"/>
          </a:p>
        </p:txBody>
      </p:sp>
      <p:sp>
        <p:nvSpPr>
          <p:cNvPr id="10" name="日付プレースホルダー 9"/>
          <p:cNvSpPr>
            <a:spLocks noGrp="1"/>
          </p:cNvSpPr>
          <p:nvPr>
            <p:ph type="dt" sz="half" idx="2"/>
          </p:nvPr>
        </p:nvSpPr>
        <p:spPr>
          <a:xfrm>
            <a:off x="6727032" y="6407944"/>
            <a:ext cx="1920240" cy="365760"/>
          </a:xfrm>
          <a:prstGeom prst="rect">
            <a:avLst/>
          </a:prstGeom>
        </p:spPr>
        <p:txBody>
          <a:bodyPr vert="horz" anchor="b"/>
          <a:lstStyle>
            <a:lvl1pPr algn="l" eaLnBrk="1" latinLnBrk="0" hangingPunct="1">
              <a:defRPr kumimoji="0" sz="1000">
                <a:solidFill>
                  <a:schemeClr val="tx1"/>
                </a:solidFill>
              </a:defRPr>
            </a:lvl1pPr>
            <a:extLst/>
          </a:lstStyle>
          <a:p>
            <a:fld id="{5CAF1A74-782F-4E98-9B25-757422878B84}" type="datetimeFigureOut">
              <a:rPr kumimoji="1" lang="ja-JP" altLang="en-US" smtClean="0"/>
              <a:t>2013/6/21</a:t>
            </a:fld>
            <a:endParaRPr kumimoji="1" lang="ja-JP" altLang="en-US"/>
          </a:p>
        </p:txBody>
      </p:sp>
      <p:sp>
        <p:nvSpPr>
          <p:cNvPr id="22" name="フッター プレースホルダー 21"/>
          <p:cNvSpPr>
            <a:spLocks noGrp="1"/>
          </p:cNvSpPr>
          <p:nvPr>
            <p:ph type="ftr" sz="quarter" idx="3"/>
          </p:nvPr>
        </p:nvSpPr>
        <p:spPr>
          <a:xfrm>
            <a:off x="4380072" y="6407944"/>
            <a:ext cx="2350681" cy="365125"/>
          </a:xfrm>
          <a:prstGeom prst="rect">
            <a:avLst/>
          </a:prstGeom>
        </p:spPr>
        <p:txBody>
          <a:bodyPr vert="horz" anchor="b"/>
          <a:lstStyle>
            <a:lvl1pPr algn="r" eaLnBrk="1" latinLnBrk="0" hangingPunct="1">
              <a:defRPr kumimoji="0" sz="1000">
                <a:solidFill>
                  <a:schemeClr val="tx1"/>
                </a:solidFill>
              </a:defRPr>
            </a:lvl1pPr>
            <a:extLst/>
          </a:lstStyle>
          <a:p>
            <a:endParaRPr kumimoji="1" lang="ja-JP" altLang="en-US"/>
          </a:p>
        </p:txBody>
      </p:sp>
      <p:sp>
        <p:nvSpPr>
          <p:cNvPr id="18" name="スライド番号プレースホルダー 17"/>
          <p:cNvSpPr>
            <a:spLocks noGrp="1"/>
          </p:cNvSpPr>
          <p:nvPr>
            <p:ph type="sldNum" sz="quarter" idx="4"/>
          </p:nvPr>
        </p:nvSpPr>
        <p:spPr>
          <a:xfrm>
            <a:off x="8647272" y="6407944"/>
            <a:ext cx="365760" cy="365125"/>
          </a:xfrm>
          <a:prstGeom prst="rect">
            <a:avLst/>
          </a:prstGeom>
        </p:spPr>
        <p:txBody>
          <a:bodyPr vert="horz" anchor="b"/>
          <a:lstStyle>
            <a:lvl1pPr algn="r" eaLnBrk="1" latinLnBrk="0" hangingPunct="1">
              <a:defRPr kumimoji="0" sz="1000" b="0">
                <a:solidFill>
                  <a:schemeClr val="tx1"/>
                </a:solidFill>
              </a:defRPr>
            </a:lvl1pPr>
            <a:extLst/>
          </a:lstStyle>
          <a:p>
            <a:fld id="{079D3324-AF09-4C4B-90AF-C2A726368A0F}" type="slidenum">
              <a:rPr kumimoji="1" lang="ja-JP" altLang="en-US" smtClean="0"/>
              <a:t>‹#›</a:t>
            </a:fld>
            <a:endParaRPr kumimoji="1" lang="ja-JP" altLang="en-US"/>
          </a:p>
        </p:txBody>
      </p:sp>
    </p:spTree>
  </p:cSld>
  <p:clrMap bg1="lt1" tx1="dk1" bg2="lt2" tx2="dk2" accent1="accent1" accent2="accent2" accent3="accent3" accent4="accent4" accent5="accent5" accent6="accent6" hlink="hlink" folHlink="folHlink"/>
  <p:sldLayoutIdLst>
    <p:sldLayoutId id="2147483877" r:id="rId1"/>
    <p:sldLayoutId id="2147483878" r:id="rId2"/>
    <p:sldLayoutId id="2147483879" r:id="rId3"/>
    <p:sldLayoutId id="2147483880" r:id="rId4"/>
    <p:sldLayoutId id="2147483881" r:id="rId5"/>
    <p:sldLayoutId id="2147483882" r:id="rId6"/>
    <p:sldLayoutId id="2147483883" r:id="rId7"/>
    <p:sldLayoutId id="2147483884" r:id="rId8"/>
    <p:sldLayoutId id="2147483885" r:id="rId9"/>
    <p:sldLayoutId id="2147483886" r:id="rId10"/>
    <p:sldLayoutId id="2147483887" r:id="rId11"/>
  </p:sldLayoutIdLst>
  <p:txStyles>
    <p:titleStyle>
      <a:lvl1pPr algn="l" rtl="0" eaLnBrk="1" latinLnBrk="0" hangingPunct="1">
        <a:spcBef>
          <a:spcPct val="0"/>
        </a:spcBef>
        <a:buNone/>
        <a:defRPr kumimoji="1"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p:titleStyle>
    <p:bodyStyle>
      <a:lvl1pPr marL="365760" indent="-256032" algn="l" rtl="0" eaLnBrk="1" latinLnBrk="0" hangingPunct="1">
        <a:spcBef>
          <a:spcPts val="400"/>
        </a:spcBef>
        <a:spcAft>
          <a:spcPts val="0"/>
        </a:spcAft>
        <a:buClr>
          <a:schemeClr val="accent1"/>
        </a:buClr>
        <a:buSzPct val="68000"/>
        <a:buFont typeface="Wingdings 3"/>
        <a:buChar char=""/>
        <a:defRPr kumimoji="1"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1"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1"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1"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1"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1"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1"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1"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1" sz="1600" kern="1200" baseline="0">
          <a:solidFill>
            <a:schemeClr val="tx1"/>
          </a:solidFill>
          <a:latin typeface="+mn-lt"/>
          <a:ea typeface="+mn-ea"/>
          <a:cs typeface="+mn-cs"/>
        </a:defRPr>
      </a:lvl9pPr>
      <a:extLst/>
    </p:bodyStyle>
    <p:otherStyle>
      <a:lvl1pPr marL="0" algn="l" rtl="0" eaLnBrk="1" latinLnBrk="0" hangingPunct="1">
        <a:defRPr kumimoji="1" kern="1200">
          <a:solidFill>
            <a:schemeClr val="tx1"/>
          </a:solidFill>
          <a:latin typeface="+mn-lt"/>
          <a:ea typeface="+mn-ea"/>
          <a:cs typeface="+mn-cs"/>
        </a:defRPr>
      </a:lvl1pPr>
      <a:lvl2pPr marL="457200" algn="l" rtl="0" eaLnBrk="1" latinLnBrk="0" hangingPunct="1">
        <a:defRPr kumimoji="1" kern="1200">
          <a:solidFill>
            <a:schemeClr val="tx1"/>
          </a:solidFill>
          <a:latin typeface="+mn-lt"/>
          <a:ea typeface="+mn-ea"/>
          <a:cs typeface="+mn-cs"/>
        </a:defRPr>
      </a:lvl2pPr>
      <a:lvl3pPr marL="914400" algn="l" rtl="0" eaLnBrk="1" latinLnBrk="0" hangingPunct="1">
        <a:defRPr kumimoji="1" kern="1200">
          <a:solidFill>
            <a:schemeClr val="tx1"/>
          </a:solidFill>
          <a:latin typeface="+mn-lt"/>
          <a:ea typeface="+mn-ea"/>
          <a:cs typeface="+mn-cs"/>
        </a:defRPr>
      </a:lvl3pPr>
      <a:lvl4pPr marL="1371600" algn="l" rtl="0" eaLnBrk="1" latinLnBrk="0" hangingPunct="1">
        <a:defRPr kumimoji="1" kern="1200">
          <a:solidFill>
            <a:schemeClr val="tx1"/>
          </a:solidFill>
          <a:latin typeface="+mn-lt"/>
          <a:ea typeface="+mn-ea"/>
          <a:cs typeface="+mn-cs"/>
        </a:defRPr>
      </a:lvl4pPr>
      <a:lvl5pPr marL="1828800" algn="l" rtl="0" eaLnBrk="1" latinLnBrk="0" hangingPunct="1">
        <a:defRPr kumimoji="1" kern="1200">
          <a:solidFill>
            <a:schemeClr val="tx1"/>
          </a:solidFill>
          <a:latin typeface="+mn-lt"/>
          <a:ea typeface="+mn-ea"/>
          <a:cs typeface="+mn-cs"/>
        </a:defRPr>
      </a:lvl5pPr>
      <a:lvl6pPr marL="2286000" algn="l" rtl="0" eaLnBrk="1" latinLnBrk="0" hangingPunct="1">
        <a:defRPr kumimoji="1" kern="1200">
          <a:solidFill>
            <a:schemeClr val="tx1"/>
          </a:solidFill>
          <a:latin typeface="+mn-lt"/>
          <a:ea typeface="+mn-ea"/>
          <a:cs typeface="+mn-cs"/>
        </a:defRPr>
      </a:lvl6pPr>
      <a:lvl7pPr marL="2743200" algn="l" rtl="0" eaLnBrk="1" latinLnBrk="0" hangingPunct="1">
        <a:defRPr kumimoji="1" kern="1200">
          <a:solidFill>
            <a:schemeClr val="tx1"/>
          </a:solidFill>
          <a:latin typeface="+mn-lt"/>
          <a:ea typeface="+mn-ea"/>
          <a:cs typeface="+mn-cs"/>
        </a:defRPr>
      </a:lvl7pPr>
      <a:lvl8pPr marL="3200400" algn="l" rtl="0" eaLnBrk="1" latinLnBrk="0" hangingPunct="1">
        <a:defRPr kumimoji="1" kern="1200">
          <a:solidFill>
            <a:schemeClr val="tx1"/>
          </a:solidFill>
          <a:latin typeface="+mn-lt"/>
          <a:ea typeface="+mn-ea"/>
          <a:cs typeface="+mn-cs"/>
        </a:defRPr>
      </a:lvl8pPr>
      <a:lvl9pPr marL="3657600" algn="l" rtl="0" eaLnBrk="1" latinLnBrk="0" hangingPunct="1">
        <a:defRPr kumimoji="1" kern="1200">
          <a:solidFill>
            <a:schemeClr val="tx1"/>
          </a:solidFill>
          <a:latin typeface="+mn-lt"/>
          <a:ea typeface="+mn-ea"/>
          <a:cs typeface="+mn-cs"/>
        </a:defRPr>
      </a:lvl9pPr>
      <a:extLst/>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AB588C1-57E5-4B1F-9ECA-D5AE26AC78DC}" type="datetimeFigureOut">
              <a:rPr kumimoji="1" lang="ja-JP" altLang="en-US" smtClean="0"/>
              <a:t>2013/6/21</a:t>
            </a:fld>
            <a:endParaRPr kumimoji="1" lang="ja-JP" altLang="en-US"/>
          </a:p>
        </p:txBody>
      </p:sp>
      <p:sp>
        <p:nvSpPr>
          <p:cNvPr id="5" name="フッター プレースホルダー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スライド番号プレースホルダー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8148472-8148-4520-8816-AEAA7AAF3870}" type="slidenum">
              <a:rPr kumimoji="1" lang="ja-JP" altLang="en-US" smtClean="0"/>
              <a:t>‹#›</a:t>
            </a:fld>
            <a:endParaRPr kumimoji="1" lang="ja-JP" altLang="en-US"/>
          </a:p>
        </p:txBody>
      </p:sp>
    </p:spTree>
    <p:extLst>
      <p:ext uri="{BB962C8B-B14F-4D97-AF65-F5344CB8AC3E}">
        <p14:creationId xmlns:p14="http://schemas.microsoft.com/office/powerpoint/2010/main" val="1419979066"/>
      </p:ext>
    </p:extLst>
  </p:cSld>
  <p:clrMap bg1="lt1" tx1="dk1" bg2="lt2" tx2="dk2" accent1="accent1" accent2="accent2" accent3="accent3" accent4="accent4" accent5="accent5" accent6="accent6" hlink="hlink" folHlink="folHlink"/>
  <p:sldLayoutIdLst>
    <p:sldLayoutId id="2147483889" r:id="rId1"/>
    <p:sldLayoutId id="2147483890" r:id="rId2"/>
    <p:sldLayoutId id="2147483891" r:id="rId3"/>
    <p:sldLayoutId id="2147483892" r:id="rId4"/>
    <p:sldLayoutId id="2147483893" r:id="rId5"/>
    <p:sldLayoutId id="2147483894" r:id="rId6"/>
    <p:sldLayoutId id="2147483895" r:id="rId7"/>
    <p:sldLayoutId id="2147483896" r:id="rId8"/>
    <p:sldLayoutId id="2147483897" r:id="rId9"/>
    <p:sldLayoutId id="2147483898" r:id="rId10"/>
    <p:sldLayoutId id="2147483899" r:id="rId11"/>
  </p:sldLayoutIdLst>
  <p:txStyles>
    <p:titleStyle>
      <a:lvl1pPr algn="ctr" defTabSz="914400" rtl="0" eaLnBrk="1" latinLnBrk="0" hangingPunct="1">
        <a:spcBef>
          <a:spcPct val="0"/>
        </a:spcBef>
        <a:buNone/>
        <a:defRPr kumimoji="1"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02.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hyperlink" Target="http://www.amazon.co.jp/gp/product/images/4820543326/ref=dp_image_0?ie=UTF8&amp;n=465392&amp;s=books" TargetMode="External"/><Relationship Id="rId1" Type="http://schemas.openxmlformats.org/officeDocument/2006/relationships/slideLayout" Target="../slideLayouts/slideLayout6.xml"/></Relationships>
</file>

<file path=ppt/slides/_rels/slide10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10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0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0.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hyperlink" Target="http://ja.wikipedia.org/wiki/1924%E5%B9%B4" TargetMode="External"/><Relationship Id="rId2" Type="http://schemas.openxmlformats.org/officeDocument/2006/relationships/hyperlink" Target="http://ja.wikipedia.org/wiki/1895%E5%B9%B4" TargetMode="External"/><Relationship Id="rId1" Type="http://schemas.openxmlformats.org/officeDocument/2006/relationships/slideLayout" Target="../slideLayouts/slideLayout7.xml"/><Relationship Id="rId5" Type="http://schemas.openxmlformats.org/officeDocument/2006/relationships/hyperlink" Target="http://ja.wikipedia.org/wiki/1950%E5%B9%B4" TargetMode="External"/><Relationship Id="rId4" Type="http://schemas.openxmlformats.org/officeDocument/2006/relationships/hyperlink" Target="http://ja.wikipedia.org/wiki/1928%E5%B9%B4" TargetMode="Externa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3" Type="http://schemas.openxmlformats.org/officeDocument/2006/relationships/hyperlink" Target="http://ja.wikipedia.org/wiki/%E3%82%A2%E3%83%AB%E3%83%99%E3%83%AB%E3%83%88%E3%83%BB%E3%82%B7%E3%83%A5%E3%83%90%E3%82%A4%E3%83%84%E3%82%A1%E3%83%BC" TargetMode="External"/><Relationship Id="rId2" Type="http://schemas.openxmlformats.org/officeDocument/2006/relationships/hyperlink" Target="http://ja.wikipedia.org/wiki/%E6%A0%B8%E5%AE%9F%E9%A8%93" TargetMode="Externa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hyperlink" Target="http://ja.wikipedia.org/wiki/%E7%B5%8C%E6%B8%88%E5%8D%94%E5%8A%9B%E9%96%8B%E7%99%BA%E6%A9%9F%E6%A7%8B%E5%8E%9F%E5%AD%90%E5%8A%9B%E6%A9%9F%E9%96%A2" TargetMode="External"/><Relationship Id="rId2" Type="http://schemas.openxmlformats.org/officeDocument/2006/relationships/hyperlink" Target="http://ja.wikipedia.org/wiki/%E5%9B%BD%E9%9A%9B%E5%8E%9F%E5%AD%90%E5%8A%9B%E6%A9%9F%E9%96%A2" TargetMode="External"/><Relationship Id="rId1" Type="http://schemas.openxmlformats.org/officeDocument/2006/relationships/slideLayout" Target="../slideLayouts/slideLayout7.xml"/><Relationship Id="rId4" Type="http://schemas.openxmlformats.org/officeDocument/2006/relationships/hyperlink" Target="http://ja.wikipedia.org/wiki/%E4%B8%96%E7%95%8C%E4%BF%9D%E5%81%A5%E6%A9%9F%E6%A7%8B" TargetMode="Externa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hyperlink" Target="http://ja.wikipedia.org/wiki/1924%E5%B9%B4" TargetMode="External"/><Relationship Id="rId2" Type="http://schemas.openxmlformats.org/officeDocument/2006/relationships/hyperlink" Target="http://ja.wikipedia.org/wiki/1895%E5%B9%B4" TargetMode="External"/><Relationship Id="rId1" Type="http://schemas.openxmlformats.org/officeDocument/2006/relationships/slideLayout" Target="../slideLayouts/slideLayout7.xml"/><Relationship Id="rId5" Type="http://schemas.openxmlformats.org/officeDocument/2006/relationships/hyperlink" Target="http://ja.wikipedia.org/wiki/1950%E5%B9%B4" TargetMode="External"/><Relationship Id="rId4" Type="http://schemas.openxmlformats.org/officeDocument/2006/relationships/hyperlink" Target="http://ja.wikipedia.org/wiki/1928%E5%B9%B4" TargetMode="External"/></Relationships>
</file>

<file path=ppt/slides/_rels/slide3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hyperlink" Target="//upload.wikimedia.org/wikipedia/commons/9/9b/Otto_Hahn_(Nobel).jpg" TargetMode="External"/><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hyperlink" Target="http://ja.wikipedia.org/wiki/%E5%B8%82%E6%B0%91%E5%9B%A3%E4%BD%93" TargetMode="External"/><Relationship Id="rId2" Type="http://schemas.openxmlformats.org/officeDocument/2006/relationships/hyperlink" Target="http://ja.wikipedia.org/wiki/%E3%83%99%E3%83%AB%E3%82%AE%E3%83%BC" TargetMode="External"/><Relationship Id="rId1" Type="http://schemas.openxmlformats.org/officeDocument/2006/relationships/slideLayout" Target="../slideLayouts/slideLayout7.xml"/><Relationship Id="rId6" Type="http://schemas.openxmlformats.org/officeDocument/2006/relationships/hyperlink" Target="http://ja.wikipedia.org/wiki/%E5%9B%BD%E9%9A%9B%E9%80%A3%E5%90%88" TargetMode="External"/><Relationship Id="rId5" Type="http://schemas.openxmlformats.org/officeDocument/2006/relationships/hyperlink" Target="http://ja.wikipedia.org/wiki/%E6%AC%A7%E5%B7%9E%E8%AD%B0%E4%BC%9A" TargetMode="External"/><Relationship Id="rId4" Type="http://schemas.openxmlformats.org/officeDocument/2006/relationships/hyperlink" Target="http://ja.wikipedia.org/wiki/%E6%AC%A7%E5%B7%9E%E8%A9%95%E8%AD%B0%E4%BC%9A" TargetMode="Externa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5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3.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hyperlink" Target="http://www.mofa.go.jp/mofaj/gaiko/atom/iaea/kyoutei.html" TargetMode="External"/><Relationship Id="rId2" Type="http://schemas.openxmlformats.org/officeDocument/2006/relationships/hyperlink" Target="http://www.mofa.go.jp/mofaj/gaiko/kaku/npt/gaiyo.html" TargetMode="Externa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7.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9.xml.rels><?xml version="1.0" encoding="UTF-8" standalone="yes"?>
<Relationships xmlns="http://schemas.openxmlformats.org/package/2006/relationships"><Relationship Id="rId2" Type="http://schemas.openxmlformats.org/officeDocument/2006/relationships/hyperlink" Target="http://www.euradcom.org/2011/ecrr2010.pdf" TargetMode="Externa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hyperlink" Target="http://www.mofa.go.jp/mofaj/gaiko/atom/iaea/nobel.html" TargetMode="External"/><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2.xml.rels><?xml version="1.0" encoding="UTF-8" standalone="yes"?>
<Relationships xmlns="http://schemas.openxmlformats.org/package/2006/relationships"><Relationship Id="rId3" Type="http://schemas.openxmlformats.org/officeDocument/2006/relationships/hyperlink" Target="http://d.hatena.ne.jp/buvery/20120105" TargetMode="External"/><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83.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3" Type="http://schemas.openxmlformats.org/officeDocument/2006/relationships/hyperlink" Target="http://ja.wikipedia.org/wiki/%E4%BA%AC%E9%83%BD%E5%A4%A7%E5%AD%A6" TargetMode="External"/><Relationship Id="rId2" Type="http://schemas.openxmlformats.org/officeDocument/2006/relationships/hyperlink" Target="http://ja.wikipedia.org/wiki/%E4%BB%8A%E4%B8%AD%E5%93%B2%E4%BA%8C" TargetMode="External"/><Relationship Id="rId1" Type="http://schemas.openxmlformats.org/officeDocument/2006/relationships/slideLayout" Target="../slideLayouts/slideLayout2.xml"/><Relationship Id="rId6" Type="http://schemas.openxmlformats.org/officeDocument/2006/relationships/hyperlink" Target="#cite_note-17"/><Relationship Id="rId5" Type="http://schemas.openxmlformats.org/officeDocument/2006/relationships/hyperlink" Target="#cite_note-16"/><Relationship Id="rId4" Type="http://schemas.openxmlformats.org/officeDocument/2006/relationships/hyperlink" Target="http://ja.wikipedia.org/wiki/%E3%82%B9%E3%83%88%E3%83%AD%E3%83%B3%E3%83%81%E3%82%A6%E3%83%A090" TargetMode="Externa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a:xfrm>
            <a:off x="827584" y="748460"/>
            <a:ext cx="7776864" cy="1328631"/>
          </a:xfrm>
        </p:spPr>
        <p:txBody>
          <a:bodyPr>
            <a:normAutofit/>
          </a:bodyPr>
          <a:lstStyle/>
          <a:p>
            <a:pPr marL="182880" indent="0">
              <a:buNone/>
            </a:pPr>
            <a:r>
              <a:rPr kumimoji="1" lang="ja-JP" altLang="en-US" sz="2800" dirty="0" smtClean="0"/>
              <a:t>放射能から子どもを守りたい　</a:t>
            </a:r>
            <a:r>
              <a:rPr kumimoji="1" lang="ja-JP" altLang="en-US" sz="2800" dirty="0" err="1" smtClean="0"/>
              <a:t>りんごほっぺの</a:t>
            </a:r>
            <a:r>
              <a:rPr kumimoji="1" lang="ja-JP" altLang="en-US" sz="2800" dirty="0" smtClean="0"/>
              <a:t>会</a:t>
            </a:r>
            <a:r>
              <a:rPr kumimoji="1" lang="en-US" altLang="ja-JP" sz="2800" dirty="0" smtClean="0"/>
              <a:t/>
            </a:r>
            <a:br>
              <a:rPr kumimoji="1" lang="en-US" altLang="ja-JP" sz="2800" dirty="0" smtClean="0"/>
            </a:br>
            <a:r>
              <a:rPr lang="ja-JP" altLang="en-US" sz="2800" dirty="0" smtClean="0"/>
              <a:t>プロデュース　プチ勉強会　</a:t>
            </a:r>
            <a:r>
              <a:rPr lang="en-US" altLang="ja-JP" sz="2800" dirty="0" smtClean="0"/>
              <a:t>Vol.3</a:t>
            </a:r>
            <a:endParaRPr kumimoji="1" lang="ja-JP" altLang="en-US" sz="2800" dirty="0"/>
          </a:p>
        </p:txBody>
      </p:sp>
      <p:sp>
        <p:nvSpPr>
          <p:cNvPr id="5" name="タイトル 1"/>
          <p:cNvSpPr txBox="1">
            <a:spLocks/>
          </p:cNvSpPr>
          <p:nvPr/>
        </p:nvSpPr>
        <p:spPr>
          <a:xfrm>
            <a:off x="683568" y="1412776"/>
            <a:ext cx="7920880" cy="1728192"/>
          </a:xfrm>
          <a:prstGeom prst="rect">
            <a:avLst/>
          </a:prstGeom>
          <a:effectLst/>
        </p:spPr>
        <p:txBody>
          <a:bodyPr vert="horz" lIns="91440" tIns="45720" rIns="91440" bIns="45720" rtlCol="0" anchor="t" anchorCtr="0">
            <a:noAutofit/>
          </a:bodyPr>
          <a:lstStyle>
            <a:lvl1pPr marL="640080" indent="-457200" algn="l" defTabSz="914400" rtl="0" eaLnBrk="1" latinLnBrk="0" hangingPunct="1">
              <a:spcBef>
                <a:spcPct val="0"/>
              </a:spcBef>
              <a:buClr>
                <a:schemeClr val="accent6">
                  <a:lumMod val="75000"/>
                </a:schemeClr>
              </a:buClr>
              <a:buSzPct val="128000"/>
              <a:buFont typeface="Georgia" pitchFamily="18" charset="0"/>
              <a:buChar char="*"/>
              <a:defRPr kumimoji="1" sz="5400" b="1" i="0" kern="1200">
                <a:gradFill>
                  <a:gsLst>
                    <a:gs pos="0">
                      <a:schemeClr val="tx1"/>
                    </a:gs>
                    <a:gs pos="40000">
                      <a:schemeClr val="tx1">
                        <a:lumMod val="75000"/>
                        <a:lumOff val="25000"/>
                      </a:schemeClr>
                    </a:gs>
                    <a:gs pos="100000">
                      <a:schemeClr val="tx2">
                        <a:alpha val="65000"/>
                      </a:schemeClr>
                    </a:gs>
                  </a:gsLst>
                  <a:lin ang="5400000" scaled="0"/>
                </a:gradFill>
                <a:effectLst>
                  <a:reflection blurRad="6350" stA="55000" endA="300" endPos="45500" dir="5400000" sy="-100000" algn="bl" rotWithShape="0"/>
                </a:effectLst>
                <a:latin typeface="+mj-lt"/>
                <a:ea typeface="+mj-ea"/>
                <a:cs typeface="+mj-cs"/>
              </a:defRPr>
            </a:lvl1pPr>
            <a:lvl2pPr eaLnBrk="1" hangingPunct="1">
              <a:defRPr kumimoji="1">
                <a:solidFill>
                  <a:schemeClr val="tx2"/>
                </a:solidFill>
              </a:defRPr>
            </a:lvl2pPr>
            <a:lvl3pPr eaLnBrk="1" hangingPunct="1">
              <a:defRPr kumimoji="1">
                <a:solidFill>
                  <a:schemeClr val="tx2"/>
                </a:solidFill>
              </a:defRPr>
            </a:lvl3pPr>
            <a:lvl4pPr eaLnBrk="1" hangingPunct="1">
              <a:defRPr kumimoji="1">
                <a:solidFill>
                  <a:schemeClr val="tx2"/>
                </a:solidFill>
              </a:defRPr>
            </a:lvl4pPr>
            <a:lvl5pPr eaLnBrk="1" hangingPunct="1">
              <a:defRPr kumimoji="1">
                <a:solidFill>
                  <a:schemeClr val="tx2"/>
                </a:solidFill>
              </a:defRPr>
            </a:lvl5pPr>
            <a:lvl6pPr eaLnBrk="1" hangingPunct="1">
              <a:defRPr kumimoji="1">
                <a:solidFill>
                  <a:schemeClr val="tx2"/>
                </a:solidFill>
              </a:defRPr>
            </a:lvl6pPr>
            <a:lvl7pPr eaLnBrk="1" hangingPunct="1">
              <a:defRPr kumimoji="1">
                <a:solidFill>
                  <a:schemeClr val="tx2"/>
                </a:solidFill>
              </a:defRPr>
            </a:lvl7pPr>
            <a:lvl8pPr eaLnBrk="1" hangingPunct="1">
              <a:defRPr kumimoji="1">
                <a:solidFill>
                  <a:schemeClr val="tx2"/>
                </a:solidFill>
              </a:defRPr>
            </a:lvl8pPr>
            <a:lvl9pPr eaLnBrk="1" hangingPunct="1">
              <a:defRPr kumimoji="1">
                <a:solidFill>
                  <a:schemeClr val="tx2"/>
                </a:solidFill>
              </a:defRPr>
            </a:lvl9pPr>
          </a:lstStyle>
          <a:p>
            <a:pPr marL="182880" indent="0">
              <a:buFont typeface="Georgia" pitchFamily="18" charset="0"/>
              <a:buNone/>
            </a:pPr>
            <a:endParaRPr lang="en-US" altLang="ja-JP" sz="12000" dirty="0" smtClean="0"/>
          </a:p>
        </p:txBody>
      </p:sp>
      <p:sp>
        <p:nvSpPr>
          <p:cNvPr id="6" name="タイトル 1"/>
          <p:cNvSpPr txBox="1">
            <a:spLocks/>
          </p:cNvSpPr>
          <p:nvPr/>
        </p:nvSpPr>
        <p:spPr>
          <a:xfrm>
            <a:off x="1187624" y="1412776"/>
            <a:ext cx="5832647" cy="1584176"/>
          </a:xfrm>
          <a:prstGeom prst="rect">
            <a:avLst/>
          </a:prstGeom>
          <a:effectLst/>
        </p:spPr>
        <p:txBody>
          <a:bodyPr vert="horz" lIns="91440" tIns="45720" rIns="91440" bIns="45720" rtlCol="0" anchor="t" anchorCtr="0">
            <a:noAutofit/>
          </a:bodyPr>
          <a:lstStyle>
            <a:lvl1pPr marL="640080" indent="-457200" algn="l" defTabSz="914400" rtl="0" eaLnBrk="1" latinLnBrk="0" hangingPunct="1">
              <a:spcBef>
                <a:spcPct val="0"/>
              </a:spcBef>
              <a:buClr>
                <a:schemeClr val="accent6">
                  <a:lumMod val="75000"/>
                </a:schemeClr>
              </a:buClr>
              <a:buSzPct val="128000"/>
              <a:buFont typeface="Georgia" pitchFamily="18" charset="0"/>
              <a:buChar char="*"/>
              <a:defRPr kumimoji="1" sz="5400" b="1" i="0" kern="1200">
                <a:gradFill>
                  <a:gsLst>
                    <a:gs pos="0">
                      <a:schemeClr val="tx1"/>
                    </a:gs>
                    <a:gs pos="40000">
                      <a:schemeClr val="tx1">
                        <a:lumMod val="75000"/>
                        <a:lumOff val="25000"/>
                      </a:schemeClr>
                    </a:gs>
                    <a:gs pos="100000">
                      <a:schemeClr val="tx2">
                        <a:alpha val="65000"/>
                      </a:schemeClr>
                    </a:gs>
                  </a:gsLst>
                  <a:lin ang="5400000" scaled="0"/>
                </a:gradFill>
                <a:effectLst>
                  <a:reflection blurRad="6350" stA="55000" endA="300" endPos="45500" dir="5400000" sy="-100000" algn="bl" rotWithShape="0"/>
                </a:effectLst>
                <a:latin typeface="+mj-lt"/>
                <a:ea typeface="+mj-ea"/>
                <a:cs typeface="+mj-cs"/>
              </a:defRPr>
            </a:lvl1pPr>
            <a:lvl2pPr eaLnBrk="1" hangingPunct="1">
              <a:defRPr kumimoji="1">
                <a:solidFill>
                  <a:schemeClr val="tx2"/>
                </a:solidFill>
              </a:defRPr>
            </a:lvl2pPr>
            <a:lvl3pPr eaLnBrk="1" hangingPunct="1">
              <a:defRPr kumimoji="1">
                <a:solidFill>
                  <a:schemeClr val="tx2"/>
                </a:solidFill>
              </a:defRPr>
            </a:lvl3pPr>
            <a:lvl4pPr eaLnBrk="1" hangingPunct="1">
              <a:defRPr kumimoji="1">
                <a:solidFill>
                  <a:schemeClr val="tx2"/>
                </a:solidFill>
              </a:defRPr>
            </a:lvl4pPr>
            <a:lvl5pPr eaLnBrk="1" hangingPunct="1">
              <a:defRPr kumimoji="1">
                <a:solidFill>
                  <a:schemeClr val="tx2"/>
                </a:solidFill>
              </a:defRPr>
            </a:lvl5pPr>
            <a:lvl6pPr eaLnBrk="1" hangingPunct="1">
              <a:defRPr kumimoji="1">
                <a:solidFill>
                  <a:schemeClr val="tx2"/>
                </a:solidFill>
              </a:defRPr>
            </a:lvl6pPr>
            <a:lvl7pPr eaLnBrk="1" hangingPunct="1">
              <a:defRPr kumimoji="1">
                <a:solidFill>
                  <a:schemeClr val="tx2"/>
                </a:solidFill>
              </a:defRPr>
            </a:lvl7pPr>
            <a:lvl8pPr eaLnBrk="1" hangingPunct="1">
              <a:defRPr kumimoji="1">
                <a:solidFill>
                  <a:schemeClr val="tx2"/>
                </a:solidFill>
              </a:defRPr>
            </a:lvl8pPr>
            <a:lvl9pPr eaLnBrk="1" hangingPunct="1">
              <a:defRPr kumimoji="1">
                <a:solidFill>
                  <a:schemeClr val="tx2"/>
                </a:solidFill>
              </a:defRPr>
            </a:lvl9pPr>
          </a:lstStyle>
          <a:p>
            <a:pPr marL="182880" indent="0">
              <a:buFont typeface="Georgia" pitchFamily="18" charset="0"/>
              <a:buNone/>
            </a:pPr>
            <a:endParaRPr lang="en-US" altLang="ja-JP" sz="12000" dirty="0" smtClean="0"/>
          </a:p>
        </p:txBody>
      </p:sp>
      <p:sp>
        <p:nvSpPr>
          <p:cNvPr id="3" name="サブタイトル 2"/>
          <p:cNvSpPr>
            <a:spLocks noGrp="1"/>
          </p:cNvSpPr>
          <p:nvPr>
            <p:ph type="subTitle" idx="1"/>
          </p:nvPr>
        </p:nvSpPr>
        <p:spPr>
          <a:xfrm>
            <a:off x="323528" y="2276872"/>
            <a:ext cx="7953672" cy="2256036"/>
          </a:xfrm>
        </p:spPr>
        <p:txBody>
          <a:bodyPr>
            <a:noAutofit/>
          </a:bodyPr>
          <a:lstStyle/>
          <a:p>
            <a:r>
              <a:rPr lang="en-US" altLang="ja-JP" sz="7200" dirty="0" smtClean="0">
                <a:latin typeface="AR P丸ゴシック体M" pitchFamily="50" charset="-128"/>
                <a:ea typeface="AR P丸ゴシック体M" pitchFamily="50" charset="-128"/>
              </a:rPr>
              <a:t>IAEA</a:t>
            </a:r>
            <a:r>
              <a:rPr lang="ja-JP" altLang="en-US" sz="7200" dirty="0" smtClean="0">
                <a:latin typeface="AR P丸ゴシック体M" pitchFamily="50" charset="-128"/>
                <a:ea typeface="AR P丸ゴシック体M" pitchFamily="50" charset="-128"/>
              </a:rPr>
              <a:t>・ </a:t>
            </a:r>
            <a:r>
              <a:rPr lang="en-US" altLang="ja-JP" sz="7200" dirty="0" smtClean="0">
                <a:latin typeface="AR P丸ゴシック体M" pitchFamily="50" charset="-128"/>
                <a:ea typeface="AR P丸ゴシック体M" pitchFamily="50" charset="-128"/>
              </a:rPr>
              <a:t>ICRP</a:t>
            </a:r>
            <a:r>
              <a:rPr lang="ja-JP" altLang="en-US" sz="7200" dirty="0" smtClean="0">
                <a:latin typeface="AR P丸ゴシック体M" pitchFamily="50" charset="-128"/>
                <a:ea typeface="AR P丸ゴシック体M" pitchFamily="50" charset="-128"/>
              </a:rPr>
              <a:t>・ </a:t>
            </a:r>
            <a:r>
              <a:rPr lang="en-US" altLang="ja-JP" sz="7200" dirty="0" smtClean="0">
                <a:latin typeface="AR P丸ゴシック体M" pitchFamily="50" charset="-128"/>
                <a:ea typeface="AR P丸ゴシック体M" pitchFamily="50" charset="-128"/>
              </a:rPr>
              <a:t>ECRR</a:t>
            </a:r>
            <a:endParaRPr lang="en-US" altLang="ja-JP" sz="7200" dirty="0">
              <a:latin typeface="AR P丸ゴシック体M" pitchFamily="50" charset="-128"/>
              <a:ea typeface="AR P丸ゴシック体M" pitchFamily="50" charset="-128"/>
            </a:endParaRPr>
          </a:p>
          <a:p>
            <a:r>
              <a:rPr lang="ja-JP" altLang="en-US" sz="7200" dirty="0" err="1" smtClean="0">
                <a:latin typeface="AR P丸ゴシック体M" pitchFamily="50" charset="-128"/>
                <a:ea typeface="AR P丸ゴシック体M" pitchFamily="50" charset="-128"/>
              </a:rPr>
              <a:t>って</a:t>
            </a:r>
            <a:r>
              <a:rPr lang="ja-JP" altLang="en-US" sz="7200" dirty="0" smtClean="0">
                <a:latin typeface="AR P丸ゴシック体M" pitchFamily="50" charset="-128"/>
                <a:ea typeface="AR P丸ゴシック体M" pitchFamily="50" charset="-128"/>
              </a:rPr>
              <a:t>何</a:t>
            </a:r>
            <a:r>
              <a:rPr lang="ja-JP" altLang="en-US" sz="7200" dirty="0">
                <a:latin typeface="AR P丸ゴシック体M" pitchFamily="50" charset="-128"/>
                <a:ea typeface="AR P丸ゴシック体M" pitchFamily="50" charset="-128"/>
              </a:rPr>
              <a:t>だっけ</a:t>
            </a:r>
            <a:r>
              <a:rPr lang="ja-JP" altLang="en-US" sz="7200" dirty="0" smtClean="0">
                <a:latin typeface="AR P丸ゴシック体M" pitchFamily="50" charset="-128"/>
                <a:ea typeface="AR P丸ゴシック体M" pitchFamily="50" charset="-128"/>
              </a:rPr>
              <a:t>？</a:t>
            </a:r>
            <a:endParaRPr kumimoji="1" lang="ja-JP" altLang="en-US" sz="7200" dirty="0">
              <a:latin typeface="AR P丸ゴシック体M" pitchFamily="50" charset="-128"/>
              <a:ea typeface="AR P丸ゴシック体M" pitchFamily="50" charset="-128"/>
            </a:endParaRPr>
          </a:p>
        </p:txBody>
      </p:sp>
      <p:pic>
        <p:nvPicPr>
          <p:cNvPr id="7" name="図 6"/>
          <p:cNvPicPr/>
          <p:nvPr/>
        </p:nvPicPr>
        <p:blipFill>
          <a:blip r:embed="rId2">
            <a:extLst>
              <a:ext uri="{28A0092B-C50C-407E-A947-70E740481C1C}">
                <a14:useLocalDpi xmlns:a14="http://schemas.microsoft.com/office/drawing/2010/main" val="0"/>
              </a:ext>
            </a:extLst>
          </a:blip>
          <a:stretch>
            <a:fillRect/>
          </a:stretch>
        </p:blipFill>
        <p:spPr>
          <a:xfrm>
            <a:off x="342752" y="806872"/>
            <a:ext cx="844872" cy="936104"/>
          </a:xfrm>
          <a:prstGeom prst="rect">
            <a:avLst/>
          </a:prstGeom>
        </p:spPr>
      </p:pic>
    </p:spTree>
    <p:extLst>
      <p:ext uri="{BB962C8B-B14F-4D97-AF65-F5344CB8AC3E}">
        <p14:creationId xmlns:p14="http://schemas.microsoft.com/office/powerpoint/2010/main" val="243334156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67544" y="2780928"/>
            <a:ext cx="8229600" cy="1143000"/>
          </a:xfrm>
        </p:spPr>
        <p:txBody>
          <a:bodyPr>
            <a:normAutofit fontScale="90000"/>
          </a:bodyPr>
          <a:lstStyle/>
          <a:p>
            <a:r>
              <a:rPr lang="ja-JP" altLang="en-US" dirty="0">
                <a:effectLst/>
              </a:rPr>
              <a:t>今回の福島での事故に当たり、日本の原子力安全委員会は</a:t>
            </a:r>
            <a:r>
              <a:rPr lang="ja-JP" altLang="en-US" dirty="0" smtClean="0">
                <a:effectLst/>
              </a:rPr>
              <a:t>、</a:t>
            </a:r>
            <a:r>
              <a:rPr lang="en-US" altLang="ja-JP" sz="6000" dirty="0" smtClean="0">
                <a:solidFill>
                  <a:srgbClr val="C00000"/>
                </a:solidFill>
                <a:effectLst/>
              </a:rPr>
              <a:t>ICRP</a:t>
            </a:r>
            <a:r>
              <a:rPr lang="ja-JP" altLang="en-US" dirty="0">
                <a:effectLst/>
              </a:rPr>
              <a:t>の定める緊急時被ばく</a:t>
            </a:r>
            <a:r>
              <a:rPr lang="ja-JP" altLang="en-US" dirty="0" smtClean="0">
                <a:effectLst/>
              </a:rPr>
              <a:t>状況</a:t>
            </a:r>
            <a:r>
              <a:rPr lang="ja-JP" altLang="en-US" dirty="0">
                <a:effectLst/>
              </a:rPr>
              <a:t>の国際的な目安の中から、</a:t>
            </a:r>
            <a:r>
              <a:rPr lang="ja-JP" altLang="en-US" u="sng" dirty="0">
                <a:effectLst/>
              </a:rPr>
              <a:t>最も厳しい</a:t>
            </a:r>
            <a:r>
              <a:rPr lang="en-US" altLang="ja-JP" u="sng" dirty="0">
                <a:effectLst/>
              </a:rPr>
              <a:t>(</a:t>
            </a:r>
            <a:r>
              <a:rPr lang="ja-JP" altLang="en-US" u="sng" dirty="0">
                <a:effectLst/>
              </a:rPr>
              <a:t>安全寄りの</a:t>
            </a:r>
            <a:r>
              <a:rPr lang="en-US" altLang="ja-JP" u="sng" dirty="0">
                <a:effectLst/>
              </a:rPr>
              <a:t>)</a:t>
            </a:r>
            <a:r>
              <a:rPr lang="ja-JP" altLang="en-US" u="sng" dirty="0">
                <a:effectLst/>
              </a:rPr>
              <a:t>数値</a:t>
            </a:r>
            <a:r>
              <a:rPr lang="ja-JP" altLang="en-US" dirty="0">
                <a:effectLst/>
              </a:rPr>
              <a:t>＝年間</a:t>
            </a:r>
            <a:r>
              <a:rPr lang="en-US" altLang="ja-JP" dirty="0">
                <a:effectLst/>
              </a:rPr>
              <a:t>20</a:t>
            </a:r>
            <a:r>
              <a:rPr lang="ja-JP" altLang="en-US" dirty="0">
                <a:effectLst/>
              </a:rPr>
              <a:t>ミリシーベルトを基準に選び、政府はそれに従って避難等の対策を決定した。 </a:t>
            </a:r>
            <a:br>
              <a:rPr lang="ja-JP" altLang="en-US" dirty="0">
                <a:effectLst/>
              </a:rPr>
            </a:br>
            <a:endParaRPr kumimoji="1" lang="ja-JP" altLang="en-US" dirty="0"/>
          </a:p>
        </p:txBody>
      </p:sp>
    </p:spTree>
    <p:extLst>
      <p:ext uri="{BB962C8B-B14F-4D97-AF65-F5344CB8AC3E}">
        <p14:creationId xmlns:p14="http://schemas.microsoft.com/office/powerpoint/2010/main" val="392877210"/>
      </p:ext>
    </p:extLst>
  </p:cSld>
  <p:clrMapOvr>
    <a:masterClrMapping/>
  </p:clrMapOvr>
  <p:timing>
    <p:tnLst>
      <p:par>
        <p:cT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539552" y="2276872"/>
            <a:ext cx="8229600" cy="1143000"/>
          </a:xfrm>
        </p:spPr>
        <p:txBody>
          <a:bodyPr>
            <a:normAutofit fontScale="90000"/>
          </a:bodyPr>
          <a:lstStyle/>
          <a:p>
            <a:r>
              <a:rPr kumimoji="1" lang="en-US" altLang="ja-JP" dirty="0" smtClean="0"/>
              <a:t>1957</a:t>
            </a:r>
            <a:r>
              <a:rPr kumimoji="1" lang="ja-JP" altLang="en-US" dirty="0" smtClean="0"/>
              <a:t>年</a:t>
            </a:r>
            <a:r>
              <a:rPr kumimoji="1" lang="en-US" altLang="ja-JP" dirty="0" smtClean="0"/>
              <a:t>4</a:t>
            </a:r>
            <a:r>
              <a:rPr kumimoji="1" lang="ja-JP" altLang="en-US" dirty="0" smtClean="0"/>
              <a:t>月</a:t>
            </a:r>
            <a:r>
              <a:rPr kumimoji="1" lang="en-US" altLang="ja-JP" dirty="0" smtClean="0"/>
              <a:t/>
            </a:r>
            <a:br>
              <a:rPr kumimoji="1" lang="en-US" altLang="ja-JP" dirty="0" smtClean="0"/>
            </a:br>
            <a:r>
              <a:rPr lang="ja-JP" altLang="en-US" dirty="0"/>
              <a:t>アメリカから</a:t>
            </a:r>
            <a:r>
              <a:rPr lang="ja-JP" altLang="en-US" dirty="0" smtClean="0"/>
              <a:t>の</a:t>
            </a:r>
            <a:r>
              <a:rPr lang="ja-JP" altLang="en-US" dirty="0"/>
              <a:t>要請</a:t>
            </a:r>
            <a:r>
              <a:rPr lang="ja-JP" altLang="en-US" dirty="0" smtClean="0"/>
              <a:t>で、技術導入推進の受け皿になるため、原子力平和利用懇談会を結成し、「</a:t>
            </a:r>
            <a:r>
              <a:rPr lang="en-US" altLang="ja-JP" dirty="0" smtClean="0"/>
              <a:t>5</a:t>
            </a:r>
            <a:r>
              <a:rPr lang="ja-JP" altLang="en-US" dirty="0" smtClean="0"/>
              <a:t>年以内に採算の取れる原子力発電所を建設する」という目標のもと、財界、学会からの支援を取り付ける。</a:t>
            </a:r>
            <a:r>
              <a:rPr lang="en-US" altLang="ja-JP" dirty="0" smtClean="0"/>
              <a:t/>
            </a:r>
            <a:br>
              <a:rPr lang="en-US" altLang="ja-JP" dirty="0" smtClean="0"/>
            </a:br>
            <a:r>
              <a:rPr lang="en-US" altLang="ja-JP" dirty="0"/>
              <a:t/>
            </a:r>
            <a:br>
              <a:rPr lang="en-US" altLang="ja-JP" dirty="0"/>
            </a:br>
            <a:endParaRPr kumimoji="1" lang="ja-JP" altLang="en-US" dirty="0"/>
          </a:p>
        </p:txBody>
      </p:sp>
      <p:sp>
        <p:nvSpPr>
          <p:cNvPr id="3" name="タイトル 1"/>
          <p:cNvSpPr txBox="1">
            <a:spLocks/>
          </p:cNvSpPr>
          <p:nvPr/>
        </p:nvSpPr>
        <p:spPr>
          <a:xfrm>
            <a:off x="539552" y="4437112"/>
            <a:ext cx="8229600" cy="2301456"/>
          </a:xfrm>
          <a:prstGeom prst="rect">
            <a:avLst/>
          </a:prstGeom>
        </p:spPr>
        <p:txBody>
          <a:bodyPr vert="horz" anchor="ctr">
            <a:normAutofit fontScale="97500"/>
          </a:bodyPr>
          <a:lstStyle>
            <a:lvl1pPr algn="l" rtl="0" eaLnBrk="1" latinLnBrk="0" hangingPunct="1">
              <a:spcBef>
                <a:spcPct val="0"/>
              </a:spcBef>
              <a:buNone/>
              <a:defRPr kumimoji="1" sz="4000" kern="1200">
                <a:solidFill>
                  <a:schemeClr val="tx2"/>
                </a:solidFill>
                <a:latin typeface="+mj-lt"/>
                <a:ea typeface="+mj-ea"/>
                <a:cs typeface="+mj-cs"/>
              </a:defRPr>
            </a:lvl1pPr>
          </a:lstStyle>
          <a:p>
            <a:r>
              <a:rPr lang="ja-JP" altLang="en-US" dirty="0" smtClean="0"/>
              <a:t>同年</a:t>
            </a:r>
            <a:r>
              <a:rPr lang="en-US" altLang="ja-JP" dirty="0" smtClean="0"/>
              <a:t>11</a:t>
            </a:r>
            <a:r>
              <a:rPr lang="ja-JP" altLang="en-US" dirty="0" smtClean="0"/>
              <a:t>月　電気事業連合会加盟の９電力会社および電源開発の出資による「日本原子力発電株式会社」を設立</a:t>
            </a:r>
            <a:endParaRPr lang="ja-JP" altLang="en-US" dirty="0"/>
          </a:p>
        </p:txBody>
      </p:sp>
    </p:spTree>
    <p:extLst>
      <p:ext uri="{BB962C8B-B14F-4D97-AF65-F5344CB8AC3E}">
        <p14:creationId xmlns:p14="http://schemas.microsoft.com/office/powerpoint/2010/main" val="40120867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fontScale="90000"/>
          </a:bodyPr>
          <a:lstStyle/>
          <a:p>
            <a:r>
              <a:rPr kumimoji="1" lang="ja-JP" altLang="en-US" dirty="0" smtClean="0"/>
              <a:t>日本原子力研究所東海研究所の設置</a:t>
            </a:r>
            <a:endParaRPr kumimoji="1" lang="ja-JP" altLang="en-US" dirty="0"/>
          </a:p>
        </p:txBody>
      </p:sp>
      <p:sp>
        <p:nvSpPr>
          <p:cNvPr id="3" name="タイトル 1"/>
          <p:cNvSpPr txBox="1">
            <a:spLocks/>
          </p:cNvSpPr>
          <p:nvPr/>
        </p:nvSpPr>
        <p:spPr>
          <a:xfrm>
            <a:off x="612800" y="2708920"/>
            <a:ext cx="8229600" cy="1069848"/>
          </a:xfrm>
          <a:prstGeom prst="rect">
            <a:avLst/>
          </a:prstGeom>
        </p:spPr>
        <p:txBody>
          <a:bodyPr vert="horz" anchor="ctr">
            <a:normAutofit fontScale="90000" lnSpcReduction="20000"/>
          </a:bodyPr>
          <a:lstStyle>
            <a:lvl1pPr algn="l" rtl="0" eaLnBrk="1" latinLnBrk="0" hangingPunct="1">
              <a:spcBef>
                <a:spcPct val="0"/>
              </a:spcBef>
              <a:buNone/>
              <a:defRPr kumimoji="1" sz="4000" kern="1200">
                <a:solidFill>
                  <a:schemeClr val="tx2"/>
                </a:solidFill>
                <a:latin typeface="+mj-lt"/>
                <a:ea typeface="+mj-ea"/>
                <a:cs typeface="+mj-cs"/>
              </a:defRPr>
            </a:lvl1pPr>
          </a:lstStyle>
          <a:p>
            <a:r>
              <a:rPr lang="en-US" altLang="ja-JP" dirty="0" smtClean="0"/>
              <a:t>1963</a:t>
            </a:r>
            <a:r>
              <a:rPr lang="ja-JP" altLang="en-US" dirty="0" smtClean="0"/>
              <a:t>年</a:t>
            </a:r>
            <a:r>
              <a:rPr lang="en-US" altLang="ja-JP" dirty="0" smtClean="0"/>
              <a:t>10</a:t>
            </a:r>
            <a:r>
              <a:rPr lang="ja-JP" altLang="en-US" dirty="0" smtClean="0"/>
              <a:t>月　茨城県東海村の実験炉に初発電</a:t>
            </a:r>
            <a:endParaRPr lang="ja-JP" altLang="en-US" dirty="0"/>
          </a:p>
        </p:txBody>
      </p:sp>
      <p:sp>
        <p:nvSpPr>
          <p:cNvPr id="4" name="タイトル 1"/>
          <p:cNvSpPr txBox="1">
            <a:spLocks/>
          </p:cNvSpPr>
          <p:nvPr/>
        </p:nvSpPr>
        <p:spPr>
          <a:xfrm>
            <a:off x="612800" y="4279624"/>
            <a:ext cx="8229600" cy="1069848"/>
          </a:xfrm>
          <a:prstGeom prst="rect">
            <a:avLst/>
          </a:prstGeom>
        </p:spPr>
        <p:txBody>
          <a:bodyPr vert="horz" anchor="ctr">
            <a:normAutofit fontScale="75000" lnSpcReduction="20000"/>
          </a:bodyPr>
          <a:lstStyle>
            <a:lvl1pPr algn="l" rtl="0" eaLnBrk="1" latinLnBrk="0" hangingPunct="1">
              <a:spcBef>
                <a:spcPct val="0"/>
              </a:spcBef>
              <a:buNone/>
              <a:defRPr kumimoji="1" sz="4000" kern="1200">
                <a:solidFill>
                  <a:schemeClr val="tx2"/>
                </a:solidFill>
                <a:latin typeface="+mj-lt"/>
                <a:ea typeface="+mj-ea"/>
                <a:cs typeface="+mj-cs"/>
              </a:defRPr>
            </a:lvl1pPr>
          </a:lstStyle>
          <a:p>
            <a:r>
              <a:rPr lang="en-US" altLang="ja-JP" dirty="0" smtClean="0"/>
              <a:t>1966</a:t>
            </a:r>
            <a:r>
              <a:rPr lang="ja-JP" altLang="en-US" dirty="0" smtClean="0"/>
              <a:t>年イギリス製の発電炉を発注</a:t>
            </a:r>
            <a:endParaRPr lang="en-US" altLang="ja-JP" dirty="0" smtClean="0"/>
          </a:p>
          <a:p>
            <a:r>
              <a:rPr lang="ja-JP" altLang="en-US" dirty="0"/>
              <a:t>日本発</a:t>
            </a:r>
            <a:r>
              <a:rPr lang="ja-JP" altLang="en-US" dirty="0" smtClean="0"/>
              <a:t>の商用原子力発電所（東海発電所）が建設</a:t>
            </a:r>
            <a:endParaRPr lang="ja-JP" altLang="en-US" dirty="0"/>
          </a:p>
        </p:txBody>
      </p:sp>
    </p:spTree>
    <p:extLst>
      <p:ext uri="{BB962C8B-B14F-4D97-AF65-F5344CB8AC3E}">
        <p14:creationId xmlns:p14="http://schemas.microsoft.com/office/powerpoint/2010/main" val="2301098856"/>
      </p:ext>
    </p:extLst>
  </p:cSld>
  <p:clrMapOvr>
    <a:masterClrMapping/>
  </p:clrMapOvr>
  <p:timing>
    <p:tnLst>
      <p:par>
        <p:cTn id="1" dur="indefinite" restart="never" nodeType="tmRoot"/>
      </p:par>
    </p:tn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1251700" y="245162"/>
            <a:ext cx="8229600" cy="1143000"/>
          </a:xfrm>
        </p:spPr>
        <p:txBody>
          <a:bodyPr/>
          <a:lstStyle/>
          <a:p>
            <a:r>
              <a:rPr kumimoji="1" lang="ja-JP" altLang="en-US" dirty="0" smtClean="0">
                <a:solidFill>
                  <a:schemeClr val="bg1"/>
                </a:solidFill>
              </a:rPr>
              <a:t>「原子力の父」</a:t>
            </a:r>
            <a:endParaRPr kumimoji="1" lang="ja-JP" altLang="en-US" dirty="0">
              <a:solidFill>
                <a:schemeClr val="bg1"/>
              </a:solidFill>
            </a:endParaRPr>
          </a:p>
        </p:txBody>
      </p:sp>
      <p:sp>
        <p:nvSpPr>
          <p:cNvPr id="3" name="タイトル 1"/>
          <p:cNvSpPr txBox="1">
            <a:spLocks/>
          </p:cNvSpPr>
          <p:nvPr/>
        </p:nvSpPr>
        <p:spPr>
          <a:xfrm>
            <a:off x="539552" y="5113909"/>
            <a:ext cx="8229600" cy="1069848"/>
          </a:xfrm>
          <a:prstGeom prst="rect">
            <a:avLst/>
          </a:prstGeom>
        </p:spPr>
        <p:style>
          <a:lnRef idx="2">
            <a:schemeClr val="accent2"/>
          </a:lnRef>
          <a:fillRef idx="1">
            <a:schemeClr val="lt1"/>
          </a:fillRef>
          <a:effectRef idx="0">
            <a:schemeClr val="accent2"/>
          </a:effectRef>
          <a:fontRef idx="minor">
            <a:schemeClr val="dk1"/>
          </a:fontRef>
        </p:style>
        <p:txBody>
          <a:bodyPr vert="horz" anchor="ctr">
            <a:normAutofit fontScale="97500"/>
          </a:bodyPr>
          <a:lstStyle>
            <a:lvl1pPr algn="l" rtl="0" eaLnBrk="1" latinLnBrk="0" hangingPunct="1">
              <a:spcBef>
                <a:spcPct val="0"/>
              </a:spcBef>
              <a:buNone/>
              <a:defRPr kumimoji="1" sz="4000" kern="1200">
                <a:solidFill>
                  <a:schemeClr val="tx2"/>
                </a:solidFill>
                <a:latin typeface="+mj-lt"/>
                <a:ea typeface="+mj-ea"/>
                <a:cs typeface="+mj-cs"/>
              </a:defRPr>
            </a:lvl1pPr>
          </a:lstStyle>
          <a:p>
            <a:r>
              <a:rPr lang="ja-JP" altLang="en-US" dirty="0" smtClean="0">
                <a:solidFill>
                  <a:srgbClr val="C00000"/>
                </a:solidFill>
              </a:rPr>
              <a:t>アメリカ</a:t>
            </a:r>
            <a:r>
              <a:rPr lang="en-US" altLang="ja-JP" dirty="0" smtClean="0">
                <a:solidFill>
                  <a:srgbClr val="C00000"/>
                </a:solidFill>
              </a:rPr>
              <a:t>CIA</a:t>
            </a:r>
            <a:r>
              <a:rPr lang="ja-JP" altLang="en-US" dirty="0" smtClean="0">
                <a:solidFill>
                  <a:srgbClr val="C00000"/>
                </a:solidFill>
              </a:rPr>
              <a:t>のスパイ（協力者）であった</a:t>
            </a:r>
            <a:endParaRPr lang="ja-JP" altLang="en-US" dirty="0">
              <a:solidFill>
                <a:srgbClr val="C00000"/>
              </a:solidFill>
            </a:endParaRPr>
          </a:p>
        </p:txBody>
      </p:sp>
      <p:pic>
        <p:nvPicPr>
          <p:cNvPr id="3074" name="Picture 2" descr="正力松太郎―悪戦苦闘 (人間の記録 (86))">
            <a:hlinkClick r:id="rId2"/>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7090" t="2993" r="15826" b="6730"/>
          <a:stretch/>
        </p:blipFill>
        <p:spPr bwMode="auto">
          <a:xfrm>
            <a:off x="4860032" y="163773"/>
            <a:ext cx="3671248" cy="494049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597969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サブタイトル 2"/>
          <p:cNvSpPr txBox="1">
            <a:spLocks/>
          </p:cNvSpPr>
          <p:nvPr/>
        </p:nvSpPr>
        <p:spPr>
          <a:xfrm>
            <a:off x="1944092" y="2493777"/>
            <a:ext cx="7953672" cy="2256036"/>
          </a:xfrm>
          <a:prstGeom prst="rect">
            <a:avLst/>
          </a:prstGeom>
        </p:spPr>
        <p:txBody>
          <a:bodyPr>
            <a:noAutofit/>
          </a:bodyPr>
          <a:lstStyle>
            <a:lvl1pPr marL="365760" indent="-256032" algn="l" rtl="0" eaLnBrk="1" latinLnBrk="0" hangingPunct="1">
              <a:spcBef>
                <a:spcPts val="400"/>
              </a:spcBef>
              <a:spcAft>
                <a:spcPts val="0"/>
              </a:spcAft>
              <a:buClr>
                <a:schemeClr val="accent1"/>
              </a:buClr>
              <a:buSzPct val="68000"/>
              <a:buFont typeface="Wingdings 3"/>
              <a:buChar char=""/>
              <a:defRPr kumimoji="1"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1"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1"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1"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1"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1"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1"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1"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1" sz="1600" kern="1200" baseline="0">
                <a:solidFill>
                  <a:schemeClr val="tx1"/>
                </a:solidFill>
                <a:latin typeface="+mn-lt"/>
                <a:ea typeface="+mn-ea"/>
                <a:cs typeface="+mn-cs"/>
              </a:defRPr>
            </a:lvl9pPr>
            <a:extLst/>
          </a:lstStyle>
          <a:p>
            <a:r>
              <a:rPr lang="ja-JP" altLang="en-US" sz="7200" dirty="0" smtClean="0">
                <a:latin typeface="AR P丸ゴシック体M" pitchFamily="50" charset="-128"/>
                <a:ea typeface="AR P丸ゴシック体M" pitchFamily="50" charset="-128"/>
              </a:rPr>
              <a:t>おわり</a:t>
            </a:r>
            <a:endParaRPr lang="ja-JP" altLang="en-US" sz="7200" dirty="0">
              <a:latin typeface="AR P丸ゴシック体M" pitchFamily="50" charset="-128"/>
              <a:ea typeface="AR P丸ゴシック体M" pitchFamily="50" charset="-128"/>
            </a:endParaRPr>
          </a:p>
        </p:txBody>
      </p:sp>
      <p:pic>
        <p:nvPicPr>
          <p:cNvPr id="5" name="図 4"/>
          <p:cNvPicPr/>
          <p:nvPr/>
        </p:nvPicPr>
        <p:blipFill>
          <a:blip r:embed="rId2">
            <a:extLst>
              <a:ext uri="{28A0092B-C50C-407E-A947-70E740481C1C}">
                <a14:useLocalDpi xmlns:a14="http://schemas.microsoft.com/office/drawing/2010/main" val="0"/>
              </a:ext>
            </a:extLst>
          </a:blip>
          <a:stretch>
            <a:fillRect/>
          </a:stretch>
        </p:blipFill>
        <p:spPr>
          <a:xfrm>
            <a:off x="5797971" y="2578149"/>
            <a:ext cx="844872" cy="936104"/>
          </a:xfrm>
          <a:prstGeom prst="rect">
            <a:avLst/>
          </a:prstGeom>
        </p:spPr>
      </p:pic>
    </p:spTree>
    <p:extLst>
      <p:ext uri="{BB962C8B-B14F-4D97-AF65-F5344CB8AC3E}">
        <p14:creationId xmlns:p14="http://schemas.microsoft.com/office/powerpoint/2010/main" val="2727967228"/>
      </p:ext>
    </p:extLst>
  </p:cSld>
  <p:clrMapOvr>
    <a:masterClrMapping/>
  </p:clrMapOvr>
  <p:timing>
    <p:tnLst>
      <p:par>
        <p:cTn id="1" dur="indefinite" restart="never" nodeType="tmRoot"/>
      </p:par>
    </p:tn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タイトル 1"/>
          <p:cNvSpPr txBox="1">
            <a:spLocks/>
          </p:cNvSpPr>
          <p:nvPr/>
        </p:nvSpPr>
        <p:spPr>
          <a:xfrm>
            <a:off x="611560" y="5301208"/>
            <a:ext cx="7776864" cy="1328631"/>
          </a:xfrm>
          <a:prstGeom prst="rect">
            <a:avLst/>
          </a:prstGeom>
        </p:spPr>
        <p:txBody>
          <a:bodyPr vert="horz" anchor="b">
            <a:normAutofit lnSpcReduction="10000"/>
            <a:scene3d>
              <a:camera prst="orthographicFront"/>
              <a:lightRig rig="soft" dir="t"/>
            </a:scene3d>
            <a:sp3d prstMaterial="softEdge">
              <a:bevelT w="25400" h="25400"/>
            </a:sp3d>
          </a:bodyPr>
          <a:lstStyle>
            <a:lvl1pPr algn="r" rtl="0" eaLnBrk="1" latinLnBrk="0" hangingPunct="1">
              <a:spcBef>
                <a:spcPct val="0"/>
              </a:spcBef>
              <a:buNone/>
              <a:defRPr kumimoji="1" sz="4800" b="1" kern="1200">
                <a:solidFill>
                  <a:schemeClr val="tx2"/>
                </a:solidFill>
                <a:effectLst>
                  <a:outerShdw blurRad="31750" dist="25400" dir="5400000" algn="tl" rotWithShape="0">
                    <a:srgbClr val="000000">
                      <a:alpha val="25000"/>
                    </a:srgbClr>
                  </a:outerShdw>
                </a:effectLst>
                <a:latin typeface="+mj-lt"/>
                <a:ea typeface="+mj-ea"/>
                <a:cs typeface="+mj-cs"/>
              </a:defRPr>
            </a:lvl1pPr>
            <a:extLst/>
          </a:lstStyle>
          <a:p>
            <a:pPr marL="182880" algn="l"/>
            <a:r>
              <a:rPr lang="ja-JP" altLang="en-US" sz="2800" dirty="0" smtClean="0"/>
              <a:t>制作　</a:t>
            </a:r>
            <a:endParaRPr lang="en-US" altLang="ja-JP" sz="2800" dirty="0" smtClean="0"/>
          </a:p>
          <a:p>
            <a:pPr marL="182880" algn="l"/>
            <a:r>
              <a:rPr lang="ja-JP" altLang="en-US" sz="2800" dirty="0" smtClean="0"/>
              <a:t>放射能から子どもを守りたい　</a:t>
            </a:r>
            <a:r>
              <a:rPr lang="ja-JP" altLang="en-US" sz="2800" dirty="0" err="1" smtClean="0"/>
              <a:t>りんごほっぺの</a:t>
            </a:r>
            <a:r>
              <a:rPr lang="ja-JP" altLang="en-US" sz="2800" dirty="0" smtClean="0"/>
              <a:t>会</a:t>
            </a:r>
            <a:r>
              <a:rPr lang="en-US" altLang="ja-JP" sz="2800" dirty="0" smtClean="0"/>
              <a:t/>
            </a:r>
            <a:br>
              <a:rPr lang="en-US" altLang="ja-JP" sz="2800" dirty="0" smtClean="0"/>
            </a:br>
            <a:endParaRPr lang="ja-JP" altLang="en-US" sz="2800" dirty="0"/>
          </a:p>
        </p:txBody>
      </p:sp>
      <p:sp>
        <p:nvSpPr>
          <p:cNvPr id="6" name="サブタイトル 2"/>
          <p:cNvSpPr txBox="1">
            <a:spLocks/>
          </p:cNvSpPr>
          <p:nvPr/>
        </p:nvSpPr>
        <p:spPr>
          <a:xfrm>
            <a:off x="70992" y="1922977"/>
            <a:ext cx="9073008" cy="2256036"/>
          </a:xfrm>
          <a:prstGeom prst="rect">
            <a:avLst/>
          </a:prstGeom>
        </p:spPr>
        <p:txBody>
          <a:bodyPr vert="horz" lIns="45720" rIns="45720">
            <a:noAutofit/>
          </a:bodyPr>
          <a:lstStyle>
            <a:lvl1pPr marL="0" marR="64008" indent="0" algn="r" rtl="0" eaLnBrk="1" latinLnBrk="0" hangingPunct="1">
              <a:spcBef>
                <a:spcPts val="400"/>
              </a:spcBef>
              <a:spcAft>
                <a:spcPts val="0"/>
              </a:spcAft>
              <a:buClr>
                <a:schemeClr val="accent1"/>
              </a:buClr>
              <a:buSzPct val="68000"/>
              <a:buFont typeface="Wingdings 3"/>
              <a:buNone/>
              <a:defRPr kumimoji="1" sz="2700" kern="1200">
                <a:solidFill>
                  <a:schemeClr val="tx2"/>
                </a:solidFill>
                <a:latin typeface="+mn-lt"/>
                <a:ea typeface="+mn-ea"/>
                <a:cs typeface="+mn-cs"/>
              </a:defRPr>
            </a:lvl1pPr>
            <a:lvl2pPr marL="457200" indent="0" algn="ctr" rtl="0" eaLnBrk="1" latinLnBrk="0" hangingPunct="1">
              <a:spcBef>
                <a:spcPts val="324"/>
              </a:spcBef>
              <a:buClr>
                <a:schemeClr val="accent1"/>
              </a:buClr>
              <a:buFont typeface="Verdana"/>
              <a:buNone/>
              <a:defRPr kumimoji="1" sz="2300" kern="1200">
                <a:solidFill>
                  <a:schemeClr val="tx1"/>
                </a:solidFill>
                <a:latin typeface="+mn-lt"/>
                <a:ea typeface="+mn-ea"/>
                <a:cs typeface="+mn-cs"/>
              </a:defRPr>
            </a:lvl2pPr>
            <a:lvl3pPr marL="914400" indent="0" algn="ctr" rtl="0" eaLnBrk="1" latinLnBrk="0" hangingPunct="1">
              <a:spcBef>
                <a:spcPts val="350"/>
              </a:spcBef>
              <a:buClr>
                <a:schemeClr val="accent2"/>
              </a:buClr>
              <a:buSzPct val="100000"/>
              <a:buFont typeface="Wingdings 2"/>
              <a:buNone/>
              <a:defRPr kumimoji="1" sz="2100" kern="1200">
                <a:solidFill>
                  <a:schemeClr val="tx1"/>
                </a:solidFill>
                <a:latin typeface="+mn-lt"/>
                <a:ea typeface="+mn-ea"/>
                <a:cs typeface="+mn-cs"/>
              </a:defRPr>
            </a:lvl3pPr>
            <a:lvl4pPr marL="1371600" indent="0" algn="ctr" rtl="0" eaLnBrk="1" latinLnBrk="0" hangingPunct="1">
              <a:spcBef>
                <a:spcPts val="350"/>
              </a:spcBef>
              <a:buClr>
                <a:schemeClr val="accent2"/>
              </a:buClr>
              <a:buFont typeface="Wingdings 2"/>
              <a:buNone/>
              <a:defRPr kumimoji="1" sz="1900" kern="1200">
                <a:solidFill>
                  <a:schemeClr val="tx1"/>
                </a:solidFill>
                <a:latin typeface="+mn-lt"/>
                <a:ea typeface="+mn-ea"/>
                <a:cs typeface="+mn-cs"/>
              </a:defRPr>
            </a:lvl4pPr>
            <a:lvl5pPr marL="1828800" indent="0" algn="ctr" rtl="0" eaLnBrk="1" latinLnBrk="0" hangingPunct="1">
              <a:spcBef>
                <a:spcPts val="350"/>
              </a:spcBef>
              <a:buClr>
                <a:schemeClr val="accent2"/>
              </a:buClr>
              <a:buFont typeface="Wingdings 2"/>
              <a:buNone/>
              <a:defRPr kumimoji="1" sz="1800" kern="1200">
                <a:solidFill>
                  <a:schemeClr val="tx1"/>
                </a:solidFill>
                <a:latin typeface="+mn-lt"/>
                <a:ea typeface="+mn-ea"/>
                <a:cs typeface="+mn-cs"/>
              </a:defRPr>
            </a:lvl5pPr>
            <a:lvl6pPr marL="2286000" indent="0" algn="ctr" rtl="0" eaLnBrk="1" latinLnBrk="0" hangingPunct="1">
              <a:spcBef>
                <a:spcPts val="350"/>
              </a:spcBef>
              <a:buClr>
                <a:schemeClr val="accent3"/>
              </a:buClr>
              <a:buFont typeface="Wingdings 2"/>
              <a:buNone/>
              <a:defRPr kumimoji="1" sz="1800" kern="1200">
                <a:solidFill>
                  <a:schemeClr val="tx1"/>
                </a:solidFill>
                <a:latin typeface="+mn-lt"/>
                <a:ea typeface="+mn-ea"/>
                <a:cs typeface="+mn-cs"/>
              </a:defRPr>
            </a:lvl6pPr>
            <a:lvl7pPr marL="2743200" indent="0" algn="ctr" rtl="0" eaLnBrk="1" latinLnBrk="0" hangingPunct="1">
              <a:spcBef>
                <a:spcPts val="350"/>
              </a:spcBef>
              <a:buClr>
                <a:schemeClr val="accent3"/>
              </a:buClr>
              <a:buFont typeface="Wingdings 2"/>
              <a:buNone/>
              <a:defRPr kumimoji="1" sz="1600" kern="1200">
                <a:solidFill>
                  <a:schemeClr val="tx1"/>
                </a:solidFill>
                <a:latin typeface="+mn-lt"/>
                <a:ea typeface="+mn-ea"/>
                <a:cs typeface="+mn-cs"/>
              </a:defRPr>
            </a:lvl7pPr>
            <a:lvl8pPr marL="3200400" indent="0" algn="ctr" rtl="0" eaLnBrk="1" latinLnBrk="0" hangingPunct="1">
              <a:spcBef>
                <a:spcPts val="350"/>
              </a:spcBef>
              <a:buClr>
                <a:schemeClr val="accent3"/>
              </a:buClr>
              <a:buFont typeface="Wingdings 2"/>
              <a:buNone/>
              <a:defRPr kumimoji="1" sz="1600" kern="1200">
                <a:solidFill>
                  <a:schemeClr val="tx1"/>
                </a:solidFill>
                <a:latin typeface="+mn-lt"/>
                <a:ea typeface="+mn-ea"/>
                <a:cs typeface="+mn-cs"/>
              </a:defRPr>
            </a:lvl8pPr>
            <a:lvl9pPr marL="3657600" indent="0" algn="ctr" rtl="0" eaLnBrk="1" latinLnBrk="0" hangingPunct="1">
              <a:spcBef>
                <a:spcPts val="350"/>
              </a:spcBef>
              <a:buClr>
                <a:schemeClr val="accent3"/>
              </a:buClr>
              <a:buFont typeface="Wingdings 2"/>
              <a:buNone/>
              <a:defRPr kumimoji="1" sz="1600" kern="1200" baseline="0">
                <a:solidFill>
                  <a:schemeClr val="tx1"/>
                </a:solidFill>
                <a:latin typeface="+mn-lt"/>
                <a:ea typeface="+mn-ea"/>
                <a:cs typeface="+mn-cs"/>
              </a:defRPr>
            </a:lvl9pPr>
            <a:extLst/>
          </a:lstStyle>
          <a:p>
            <a:pPr algn="ctr"/>
            <a:r>
              <a:rPr lang="en-US" altLang="ja-JP" sz="6600" dirty="0" smtClean="0">
                <a:solidFill>
                  <a:srgbClr val="002060"/>
                </a:solidFill>
                <a:latin typeface="AR P丸ゴシック体M" pitchFamily="50" charset="-128"/>
                <a:ea typeface="AR P丸ゴシック体M" pitchFamily="50" charset="-128"/>
              </a:rPr>
              <a:t>IAEA</a:t>
            </a:r>
            <a:r>
              <a:rPr lang="ja-JP" altLang="en-US" sz="6600" dirty="0" smtClean="0">
                <a:solidFill>
                  <a:srgbClr val="002060"/>
                </a:solidFill>
                <a:latin typeface="AR P丸ゴシック体M" pitchFamily="50" charset="-128"/>
                <a:ea typeface="AR P丸ゴシック体M" pitchFamily="50" charset="-128"/>
              </a:rPr>
              <a:t>・ </a:t>
            </a:r>
            <a:r>
              <a:rPr lang="en-US" altLang="ja-JP" sz="6600" dirty="0" smtClean="0">
                <a:solidFill>
                  <a:srgbClr val="002060"/>
                </a:solidFill>
                <a:latin typeface="AR P丸ゴシック体M" pitchFamily="50" charset="-128"/>
                <a:ea typeface="AR P丸ゴシック体M" pitchFamily="50" charset="-128"/>
              </a:rPr>
              <a:t>ICRP</a:t>
            </a:r>
            <a:r>
              <a:rPr lang="ja-JP" altLang="en-US" sz="6600" dirty="0" smtClean="0">
                <a:solidFill>
                  <a:srgbClr val="002060"/>
                </a:solidFill>
                <a:latin typeface="AR P丸ゴシック体M" pitchFamily="50" charset="-128"/>
                <a:ea typeface="AR P丸ゴシック体M" pitchFamily="50" charset="-128"/>
              </a:rPr>
              <a:t>・ </a:t>
            </a:r>
            <a:r>
              <a:rPr lang="en-US" altLang="ja-JP" sz="6600" dirty="0" smtClean="0">
                <a:solidFill>
                  <a:srgbClr val="002060"/>
                </a:solidFill>
                <a:latin typeface="AR P丸ゴシック体M" pitchFamily="50" charset="-128"/>
                <a:ea typeface="AR P丸ゴシック体M" pitchFamily="50" charset="-128"/>
              </a:rPr>
              <a:t>ECRR</a:t>
            </a:r>
          </a:p>
          <a:p>
            <a:pPr algn="ctr"/>
            <a:r>
              <a:rPr lang="ja-JP" altLang="en-US" sz="6600" dirty="0">
                <a:solidFill>
                  <a:srgbClr val="002060"/>
                </a:solidFill>
                <a:latin typeface="AR P丸ゴシック体M" pitchFamily="50" charset="-128"/>
                <a:ea typeface="AR P丸ゴシック体M" pitchFamily="50" charset="-128"/>
              </a:rPr>
              <a:t>少し</a:t>
            </a:r>
            <a:r>
              <a:rPr lang="ja-JP" altLang="en-US" sz="6600" dirty="0" smtClean="0">
                <a:solidFill>
                  <a:srgbClr val="002060"/>
                </a:solidFill>
                <a:latin typeface="AR P丸ゴシック体M" pitchFamily="50" charset="-128"/>
                <a:ea typeface="AR P丸ゴシック体M" pitchFamily="50" charset="-128"/>
              </a:rPr>
              <a:t>はわかったかな？</a:t>
            </a:r>
            <a:endParaRPr lang="ja-JP" altLang="en-US" sz="6600" dirty="0">
              <a:solidFill>
                <a:srgbClr val="002060"/>
              </a:solidFill>
              <a:latin typeface="AR P丸ゴシック体M" pitchFamily="50" charset="-128"/>
              <a:ea typeface="AR P丸ゴシック体M" pitchFamily="50" charset="-128"/>
            </a:endParaRPr>
          </a:p>
        </p:txBody>
      </p:sp>
      <p:pic>
        <p:nvPicPr>
          <p:cNvPr id="7" name="図 6"/>
          <p:cNvPicPr/>
          <p:nvPr/>
        </p:nvPicPr>
        <p:blipFill>
          <a:blip r:embed="rId2">
            <a:extLst>
              <a:ext uri="{28A0092B-C50C-407E-A947-70E740481C1C}">
                <a14:useLocalDpi xmlns:a14="http://schemas.microsoft.com/office/drawing/2010/main" val="0"/>
              </a:ext>
            </a:extLst>
          </a:blip>
          <a:stretch>
            <a:fillRect/>
          </a:stretch>
        </p:blipFill>
        <p:spPr>
          <a:xfrm>
            <a:off x="4077556" y="744315"/>
            <a:ext cx="844872" cy="936104"/>
          </a:xfrm>
          <a:prstGeom prst="rect">
            <a:avLst/>
          </a:prstGeom>
        </p:spPr>
      </p:pic>
    </p:spTree>
    <p:extLst>
      <p:ext uri="{BB962C8B-B14F-4D97-AF65-F5344CB8AC3E}">
        <p14:creationId xmlns:p14="http://schemas.microsoft.com/office/powerpoint/2010/main" val="1814218520"/>
      </p:ext>
    </p:extLst>
  </p:cSld>
  <p:clrMapOvr>
    <a:masterClrMapping/>
  </p:clrMapOvr>
  <p:timing>
    <p:tnLst>
      <p:par>
        <p:cTn id="1" dur="indefinite" restart="never" nodeType="tmRoot"/>
      </p:par>
    </p:tn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txBox="1">
            <a:spLocks/>
          </p:cNvSpPr>
          <p:nvPr/>
        </p:nvSpPr>
        <p:spPr>
          <a:xfrm>
            <a:off x="788023" y="620688"/>
            <a:ext cx="7776864" cy="1328631"/>
          </a:xfrm>
          <a:prstGeom prst="rect">
            <a:avLst/>
          </a:prstGeom>
        </p:spPr>
        <p:txBody>
          <a:bodyPr>
            <a:normAutofit/>
          </a:bodyPr>
          <a:lstStyle>
            <a:lvl1pPr algn="l" rtl="0" eaLnBrk="1" latinLnBrk="0" hangingPunct="1">
              <a:spcBef>
                <a:spcPct val="0"/>
              </a:spcBef>
              <a:buNone/>
              <a:defRPr kumimoji="1"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a:lstStyle>
          <a:p>
            <a:pPr marL="182880"/>
            <a:r>
              <a:rPr lang="ja-JP" altLang="en-US" sz="2800" dirty="0" smtClean="0"/>
              <a:t>放射能から子どもを守りたい　</a:t>
            </a:r>
            <a:r>
              <a:rPr lang="ja-JP" altLang="en-US" sz="2800" dirty="0" err="1" smtClean="0"/>
              <a:t>りんごほっぺの</a:t>
            </a:r>
            <a:r>
              <a:rPr lang="ja-JP" altLang="en-US" sz="2800" dirty="0" smtClean="0"/>
              <a:t>会</a:t>
            </a:r>
            <a:r>
              <a:rPr lang="en-US" altLang="ja-JP" sz="2800" dirty="0" smtClean="0"/>
              <a:t/>
            </a:r>
            <a:br>
              <a:rPr lang="en-US" altLang="ja-JP" sz="2800" dirty="0" smtClean="0"/>
            </a:br>
            <a:r>
              <a:rPr lang="ja-JP" altLang="en-US" sz="2800" dirty="0" smtClean="0"/>
              <a:t>プロデュース　プチ勉強会　</a:t>
            </a:r>
            <a:r>
              <a:rPr lang="en-US" altLang="ja-JP" sz="2800" dirty="0" smtClean="0"/>
              <a:t>Vol.3</a:t>
            </a:r>
            <a:endParaRPr lang="ja-JP" altLang="en-US" sz="2800" dirty="0"/>
          </a:p>
        </p:txBody>
      </p:sp>
      <p:sp>
        <p:nvSpPr>
          <p:cNvPr id="3" name="サブタイトル 2"/>
          <p:cNvSpPr txBox="1">
            <a:spLocks/>
          </p:cNvSpPr>
          <p:nvPr/>
        </p:nvSpPr>
        <p:spPr>
          <a:xfrm>
            <a:off x="303520" y="2269440"/>
            <a:ext cx="8752125" cy="2256036"/>
          </a:xfrm>
          <a:prstGeom prst="rect">
            <a:avLst/>
          </a:prstGeom>
        </p:spPr>
        <p:txBody>
          <a:bodyPr>
            <a:noAutofit/>
          </a:bodyPr>
          <a:lstStyle>
            <a:lvl1pPr marL="365760" indent="-256032" algn="l" rtl="0" eaLnBrk="1" latinLnBrk="0" hangingPunct="1">
              <a:spcBef>
                <a:spcPts val="400"/>
              </a:spcBef>
              <a:spcAft>
                <a:spcPts val="0"/>
              </a:spcAft>
              <a:buClr>
                <a:schemeClr val="accent1"/>
              </a:buClr>
              <a:buSzPct val="68000"/>
              <a:buFont typeface="Wingdings 3"/>
              <a:buChar char=""/>
              <a:defRPr kumimoji="1"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1"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1"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1"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1"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1"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1"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1"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1" sz="1600" kern="1200" baseline="0">
                <a:solidFill>
                  <a:schemeClr val="tx1"/>
                </a:solidFill>
                <a:latin typeface="+mn-lt"/>
                <a:ea typeface="+mn-ea"/>
                <a:cs typeface="+mn-cs"/>
              </a:defRPr>
            </a:lvl9pPr>
            <a:extLst/>
          </a:lstStyle>
          <a:p>
            <a:r>
              <a:rPr lang="ja-JP" altLang="en-US" sz="6000" dirty="0" smtClean="0">
                <a:latin typeface="AR P丸ゴシック体M" pitchFamily="50" charset="-128"/>
                <a:ea typeface="AR P丸ゴシック体M" pitchFamily="50" charset="-128"/>
              </a:rPr>
              <a:t>ご清聴</a:t>
            </a:r>
            <a:endParaRPr lang="en-US" altLang="ja-JP" sz="6000" dirty="0" smtClean="0">
              <a:latin typeface="AR P丸ゴシック体M" pitchFamily="50" charset="-128"/>
              <a:ea typeface="AR P丸ゴシック体M" pitchFamily="50" charset="-128"/>
            </a:endParaRPr>
          </a:p>
          <a:p>
            <a:r>
              <a:rPr lang="ja-JP" altLang="en-US" sz="6000" dirty="0" smtClean="0">
                <a:latin typeface="AR P丸ゴシック体M" pitchFamily="50" charset="-128"/>
                <a:ea typeface="AR P丸ゴシック体M" pitchFamily="50" charset="-128"/>
              </a:rPr>
              <a:t>ありがとうございました</a:t>
            </a:r>
            <a:endParaRPr lang="ja-JP" altLang="en-US" sz="6000" dirty="0">
              <a:latin typeface="AR P丸ゴシック体M" pitchFamily="50" charset="-128"/>
              <a:ea typeface="AR P丸ゴシック体M" pitchFamily="50" charset="-128"/>
            </a:endParaRPr>
          </a:p>
        </p:txBody>
      </p:sp>
      <p:pic>
        <p:nvPicPr>
          <p:cNvPr id="4" name="図 3"/>
          <p:cNvPicPr/>
          <p:nvPr/>
        </p:nvPicPr>
        <p:blipFill>
          <a:blip r:embed="rId2">
            <a:extLst>
              <a:ext uri="{28A0092B-C50C-407E-A947-70E740481C1C}">
                <a14:useLocalDpi xmlns:a14="http://schemas.microsoft.com/office/drawing/2010/main" val="0"/>
              </a:ext>
            </a:extLst>
          </a:blip>
          <a:stretch>
            <a:fillRect/>
          </a:stretch>
        </p:blipFill>
        <p:spPr>
          <a:xfrm>
            <a:off x="6516216" y="4293096"/>
            <a:ext cx="1656184" cy="1224136"/>
          </a:xfrm>
          <a:prstGeom prst="rect">
            <a:avLst/>
          </a:prstGeom>
        </p:spPr>
      </p:pic>
    </p:spTree>
    <p:extLst>
      <p:ext uri="{BB962C8B-B14F-4D97-AF65-F5344CB8AC3E}">
        <p14:creationId xmlns:p14="http://schemas.microsoft.com/office/powerpoint/2010/main" val="30263330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611560" y="2780928"/>
            <a:ext cx="8229600" cy="2088232"/>
          </a:xfrm>
        </p:spPr>
        <p:txBody>
          <a:bodyPr>
            <a:normAutofit/>
          </a:bodyPr>
          <a:lstStyle/>
          <a:p>
            <a:r>
              <a:rPr kumimoji="1" lang="ja-JP" altLang="en-US" dirty="0" smtClean="0"/>
              <a:t>放射線から人を守る基準～国際放射線防護委員会（</a:t>
            </a:r>
            <a:r>
              <a:rPr kumimoji="1" lang="en-US" altLang="ja-JP" dirty="0" smtClean="0"/>
              <a:t>ICRP)</a:t>
            </a:r>
            <a:r>
              <a:rPr kumimoji="1" lang="ja-JP" altLang="en-US" dirty="0" smtClean="0"/>
              <a:t>の防護体系</a:t>
            </a:r>
            <a:r>
              <a:rPr kumimoji="1" lang="en-US" altLang="ja-JP" dirty="0" smtClean="0"/>
              <a:t/>
            </a:r>
            <a:br>
              <a:rPr kumimoji="1" lang="en-US" altLang="ja-JP" dirty="0" smtClean="0"/>
            </a:br>
            <a:r>
              <a:rPr kumimoji="1" lang="ja-JP" altLang="en-US" dirty="0" smtClean="0"/>
              <a:t>　　　　　　　　　　</a:t>
            </a:r>
            <a:r>
              <a:rPr lang="ja-JP" altLang="en-US" dirty="0" smtClean="0"/>
              <a:t>平成</a:t>
            </a:r>
            <a:r>
              <a:rPr lang="en-US" altLang="ja-JP" dirty="0" smtClean="0"/>
              <a:t>23</a:t>
            </a:r>
            <a:r>
              <a:rPr lang="ja-JP" altLang="en-US" dirty="0" smtClean="0"/>
              <a:t>年</a:t>
            </a:r>
            <a:r>
              <a:rPr lang="en-US" altLang="ja-JP" dirty="0" smtClean="0"/>
              <a:t>4</a:t>
            </a:r>
            <a:r>
              <a:rPr lang="ja-JP" altLang="en-US" dirty="0" smtClean="0"/>
              <a:t>月</a:t>
            </a:r>
            <a:r>
              <a:rPr lang="en-US" altLang="ja-JP" dirty="0" smtClean="0"/>
              <a:t>27</a:t>
            </a:r>
            <a:r>
              <a:rPr lang="ja-JP" altLang="en-US" dirty="0" smtClean="0"/>
              <a:t>日</a:t>
            </a:r>
            <a:endParaRPr kumimoji="1" lang="ja-JP" altLang="en-US" dirty="0"/>
          </a:p>
        </p:txBody>
      </p:sp>
      <p:sp>
        <p:nvSpPr>
          <p:cNvPr id="6" name="Rectangle 1"/>
          <p:cNvSpPr>
            <a:spLocks noGrp="1" noChangeArrowheads="1"/>
          </p:cNvSpPr>
          <p:nvPr>
            <p:ph type="body" orient="vert" idx="1"/>
          </p:nvPr>
        </p:nvSpPr>
        <p:spPr bwMode="auto">
          <a:xfrm>
            <a:off x="4489978" y="3565161"/>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1" lang="ja-JP" altLang="ja-JP" sz="1800" b="0" i="0" u="none" strike="noStrike" cap="none" normalizeH="0" baseline="0" dirty="0" smtClean="0">
              <a:ln>
                <a:noFill/>
              </a:ln>
              <a:solidFill>
                <a:schemeClr val="tx1"/>
              </a:solidFill>
              <a:effectLst/>
              <a:latin typeface="Arial" charset="0"/>
              <a:ea typeface="ＭＳ Ｐゴシック" charset="-128"/>
              <a:cs typeface="ＭＳ Ｐゴシック" charset="-128"/>
            </a:endParaRPr>
          </a:p>
        </p:txBody>
      </p:sp>
      <p:pic>
        <p:nvPicPr>
          <p:cNvPr id="2050" name="Picture 2" descr="首相官邸（災害情報）"/>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51920" y="836712"/>
            <a:ext cx="1656184" cy="1656184"/>
          </a:xfrm>
          <a:prstGeom prst="rect">
            <a:avLst/>
          </a:prstGeom>
          <a:noFill/>
          <a:extLst>
            <a:ext uri="{909E8E84-426E-40DD-AFC4-6F175D3DCCD1}">
              <a14:hiddenFill xmlns:a14="http://schemas.microsoft.com/office/drawing/2010/main">
                <a:solidFill>
                  <a:srgbClr val="FFFFFF"/>
                </a:solidFill>
              </a14:hiddenFill>
            </a:ext>
          </a:extLst>
        </p:spPr>
      </p:pic>
      <p:sp>
        <p:nvSpPr>
          <p:cNvPr id="5" name="正方形/長方形 4"/>
          <p:cNvSpPr/>
          <p:nvPr/>
        </p:nvSpPr>
        <p:spPr>
          <a:xfrm>
            <a:off x="971600" y="5301208"/>
            <a:ext cx="7776864" cy="707886"/>
          </a:xfrm>
          <a:prstGeom prst="rect">
            <a:avLst/>
          </a:prstGeom>
        </p:spPr>
        <p:txBody>
          <a:bodyPr wrap="square">
            <a:spAutoFit/>
          </a:bodyPr>
          <a:lstStyle/>
          <a:p>
            <a:r>
              <a:rPr lang="ja-JP" altLang="en-US" sz="4000" dirty="0">
                <a:latin typeface="+mn-ea"/>
              </a:rPr>
              <a:t>　</a:t>
            </a:r>
            <a:r>
              <a:rPr lang="ja-JP" altLang="en-US" sz="4000" dirty="0" smtClean="0">
                <a:latin typeface="+mn-ea"/>
              </a:rPr>
              <a:t>　　　　　　　　（首相官邸</a:t>
            </a:r>
            <a:r>
              <a:rPr lang="en-US" altLang="ja-JP" sz="4000" dirty="0" smtClean="0">
                <a:latin typeface="+mn-ea"/>
              </a:rPr>
              <a:t>HP</a:t>
            </a:r>
            <a:r>
              <a:rPr lang="ja-JP" altLang="en-US" sz="4000" dirty="0" smtClean="0">
                <a:latin typeface="+mn-ea"/>
              </a:rPr>
              <a:t>より）</a:t>
            </a:r>
            <a:endParaRPr lang="en-US" altLang="ja-JP" sz="4000" dirty="0">
              <a:latin typeface="+mn-ea"/>
            </a:endParaRPr>
          </a:p>
        </p:txBody>
      </p:sp>
    </p:spTree>
    <p:extLst>
      <p:ext uri="{BB962C8B-B14F-4D97-AF65-F5344CB8AC3E}">
        <p14:creationId xmlns:p14="http://schemas.microsoft.com/office/powerpoint/2010/main" val="15282317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p:cNvSpPr txBox="1"/>
          <p:nvPr/>
        </p:nvSpPr>
        <p:spPr>
          <a:xfrm>
            <a:off x="1187624" y="1048960"/>
            <a:ext cx="7344816" cy="4154984"/>
          </a:xfrm>
          <a:prstGeom prst="rect">
            <a:avLst/>
          </a:prstGeom>
          <a:noFill/>
        </p:spPr>
        <p:txBody>
          <a:bodyPr wrap="square" rtlCol="0">
            <a:spAutoFit/>
          </a:bodyPr>
          <a:lstStyle/>
          <a:p>
            <a:r>
              <a:rPr lang="en-US" altLang="ja-JP" sz="4400" dirty="0" smtClean="0"/>
              <a:t>ICRP</a:t>
            </a:r>
            <a:r>
              <a:rPr lang="ja-JP" altLang="en-US" sz="4400" dirty="0" smtClean="0"/>
              <a:t>の</a:t>
            </a:r>
            <a:r>
              <a:rPr lang="ja-JP" altLang="en-US" sz="4400" dirty="0"/>
              <a:t>勧告の多く</a:t>
            </a:r>
            <a:r>
              <a:rPr lang="ja-JP" altLang="en-US" sz="4400" dirty="0" smtClean="0"/>
              <a:t>は</a:t>
            </a:r>
            <a:endParaRPr lang="en-US" altLang="ja-JP" sz="4400" dirty="0" smtClean="0"/>
          </a:p>
          <a:p>
            <a:r>
              <a:rPr lang="en-US" altLang="ja-JP" sz="4400" dirty="0" smtClean="0"/>
              <a:t>IAEA</a:t>
            </a:r>
            <a:r>
              <a:rPr lang="ja-JP" altLang="en-US" sz="4400" dirty="0" smtClean="0"/>
              <a:t>で基準化され、</a:t>
            </a:r>
            <a:endParaRPr lang="en-US" altLang="ja-JP" sz="4400" dirty="0" smtClean="0"/>
          </a:p>
          <a:p>
            <a:r>
              <a:rPr lang="ja-JP" altLang="en-US" sz="4400" dirty="0" smtClean="0"/>
              <a:t>世界各国の放射性物質の安全な取り扱いや原子力施設の安全な設計・運転などの規制に反映されている。</a:t>
            </a:r>
            <a:endParaRPr kumimoji="1" lang="ja-JP" altLang="en-US" sz="4400" dirty="0"/>
          </a:p>
        </p:txBody>
      </p:sp>
    </p:spTree>
    <p:extLst>
      <p:ext uri="{BB962C8B-B14F-4D97-AF65-F5344CB8AC3E}">
        <p14:creationId xmlns:p14="http://schemas.microsoft.com/office/powerpoint/2010/main" val="35214413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正方形/長方形 1"/>
          <p:cNvSpPr/>
          <p:nvPr/>
        </p:nvSpPr>
        <p:spPr>
          <a:xfrm>
            <a:off x="827584" y="2204864"/>
            <a:ext cx="7632848" cy="2308324"/>
          </a:xfrm>
          <a:prstGeom prst="rect">
            <a:avLst/>
          </a:prstGeom>
        </p:spPr>
        <p:txBody>
          <a:bodyPr wrap="square">
            <a:spAutoFit/>
          </a:bodyPr>
          <a:lstStyle/>
          <a:p>
            <a:r>
              <a:rPr lang="ja-JP" altLang="en-US" sz="7200" dirty="0" smtClean="0">
                <a:solidFill>
                  <a:srgbClr val="C00000"/>
                </a:solidFill>
                <a:latin typeface="+mn-ea"/>
              </a:rPr>
              <a:t>日本も、</a:t>
            </a:r>
            <a:endParaRPr lang="en-US" altLang="ja-JP" sz="7200" dirty="0" smtClean="0">
              <a:solidFill>
                <a:srgbClr val="C00000"/>
              </a:solidFill>
              <a:latin typeface="+mn-ea"/>
            </a:endParaRPr>
          </a:p>
          <a:p>
            <a:r>
              <a:rPr lang="en-US" altLang="ja-JP" sz="7200" dirty="0" smtClean="0">
                <a:solidFill>
                  <a:srgbClr val="C00000"/>
                </a:solidFill>
                <a:latin typeface="+mn-ea"/>
              </a:rPr>
              <a:t>ICRP</a:t>
            </a:r>
            <a:r>
              <a:rPr lang="ja-JP" altLang="en-US" sz="7200" dirty="0" smtClean="0">
                <a:solidFill>
                  <a:srgbClr val="C00000"/>
                </a:solidFill>
                <a:latin typeface="+mn-ea"/>
              </a:rPr>
              <a:t>の基準を採用</a:t>
            </a:r>
            <a:endParaRPr lang="en-US" altLang="ja-JP" sz="7200" dirty="0">
              <a:solidFill>
                <a:srgbClr val="C00000"/>
              </a:solidFill>
              <a:latin typeface="+mn-ea"/>
            </a:endParaRPr>
          </a:p>
        </p:txBody>
      </p:sp>
    </p:spTree>
    <p:extLst>
      <p:ext uri="{BB962C8B-B14F-4D97-AF65-F5344CB8AC3E}">
        <p14:creationId xmlns:p14="http://schemas.microsoft.com/office/powerpoint/2010/main" val="294450693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正方形/長方形 1"/>
          <p:cNvSpPr/>
          <p:nvPr/>
        </p:nvSpPr>
        <p:spPr>
          <a:xfrm>
            <a:off x="808972" y="548679"/>
            <a:ext cx="7776864" cy="2554545"/>
          </a:xfrm>
          <a:prstGeom prst="rect">
            <a:avLst/>
          </a:prstGeom>
        </p:spPr>
        <p:txBody>
          <a:bodyPr wrap="square">
            <a:spAutoFit/>
          </a:bodyPr>
          <a:lstStyle/>
          <a:p>
            <a:r>
              <a:rPr lang="en-US" altLang="ja-JP" sz="4000" dirty="0">
                <a:latin typeface="+mn-ea"/>
              </a:rPr>
              <a:t>ICRP</a:t>
            </a:r>
            <a:r>
              <a:rPr lang="ja-JP" altLang="en-US" sz="4000" dirty="0">
                <a:latin typeface="+mn-ea"/>
              </a:rPr>
              <a:t>は</a:t>
            </a:r>
            <a:r>
              <a:rPr lang="ja-JP" altLang="en-US" sz="4000" dirty="0" smtClean="0">
                <a:latin typeface="+mn-ea"/>
              </a:rPr>
              <a:t>、</a:t>
            </a:r>
            <a:endParaRPr lang="en-US" altLang="ja-JP" sz="4000" dirty="0" smtClean="0">
              <a:latin typeface="+mn-ea"/>
            </a:endParaRPr>
          </a:p>
          <a:p>
            <a:r>
              <a:rPr lang="ja-JP" altLang="en-US" sz="4000" dirty="0" smtClean="0">
                <a:latin typeface="+mn-ea"/>
              </a:rPr>
              <a:t>放</a:t>
            </a:r>
            <a:r>
              <a:rPr lang="ja-JP" altLang="en-US" sz="4000" dirty="0">
                <a:latin typeface="+mn-ea"/>
              </a:rPr>
              <a:t>射線から人や環境を守る仕組みを、専門家の立場で勧告</a:t>
            </a:r>
            <a:r>
              <a:rPr lang="ja-JP" altLang="en-US" sz="4000" dirty="0" smtClean="0">
                <a:latin typeface="+mn-ea"/>
              </a:rPr>
              <a:t>する</a:t>
            </a:r>
            <a:endParaRPr lang="en-US" altLang="ja-JP" sz="4000" dirty="0" smtClean="0">
              <a:latin typeface="+mn-ea"/>
            </a:endParaRPr>
          </a:p>
          <a:p>
            <a:r>
              <a:rPr lang="ja-JP" altLang="en-US" sz="4000" dirty="0">
                <a:latin typeface="+mn-ea"/>
              </a:rPr>
              <a:t>　</a:t>
            </a:r>
            <a:r>
              <a:rPr lang="ja-JP" altLang="en-US" sz="4000" dirty="0" smtClean="0">
                <a:latin typeface="+mn-ea"/>
              </a:rPr>
              <a:t>　　　　　　　　　　　　</a:t>
            </a:r>
            <a:r>
              <a:rPr lang="ja-JP" altLang="en-US" sz="4000" dirty="0" smtClean="0">
                <a:solidFill>
                  <a:srgbClr val="FF0000"/>
                </a:solidFill>
                <a:latin typeface="+mn-ea"/>
              </a:rPr>
              <a:t>国際</a:t>
            </a:r>
            <a:r>
              <a:rPr lang="ja-JP" altLang="en-US" sz="4000" dirty="0">
                <a:solidFill>
                  <a:srgbClr val="FF0000"/>
                </a:solidFill>
                <a:latin typeface="+mn-ea"/>
              </a:rPr>
              <a:t>学術</a:t>
            </a:r>
            <a:r>
              <a:rPr lang="ja-JP" altLang="en-US" sz="4000" dirty="0" smtClean="0">
                <a:solidFill>
                  <a:srgbClr val="FF0000"/>
                </a:solidFill>
                <a:latin typeface="+mn-ea"/>
              </a:rPr>
              <a:t>組織</a:t>
            </a:r>
            <a:endParaRPr lang="en-US" altLang="ja-JP" sz="4000" dirty="0">
              <a:latin typeface="+mn-ea"/>
            </a:endParaRPr>
          </a:p>
        </p:txBody>
      </p:sp>
      <p:sp>
        <p:nvSpPr>
          <p:cNvPr id="3" name="正方形/長方形 2"/>
          <p:cNvSpPr/>
          <p:nvPr/>
        </p:nvSpPr>
        <p:spPr>
          <a:xfrm>
            <a:off x="539552" y="3284984"/>
            <a:ext cx="8424936" cy="2677656"/>
          </a:xfrm>
          <a:prstGeom prst="rect">
            <a:avLst/>
          </a:prstGeom>
        </p:spPr>
        <p:txBody>
          <a:bodyPr wrap="square">
            <a:spAutoFit/>
          </a:bodyPr>
          <a:lstStyle/>
          <a:p>
            <a:r>
              <a:rPr lang="en-US" altLang="ja-JP" sz="2800" dirty="0">
                <a:latin typeface="+mn-ea"/>
              </a:rPr>
              <a:t>ICRP</a:t>
            </a:r>
            <a:r>
              <a:rPr lang="ja-JP" altLang="en-US" sz="2800" dirty="0">
                <a:latin typeface="+mn-ea"/>
              </a:rPr>
              <a:t>は、人が受ける放射線（被ばく）を、</a:t>
            </a:r>
            <a:endParaRPr lang="en-US" altLang="ja-JP" sz="2800" dirty="0">
              <a:latin typeface="+mn-ea"/>
            </a:endParaRPr>
          </a:p>
          <a:p>
            <a:r>
              <a:rPr lang="ja-JP" altLang="en-US" sz="2800" dirty="0">
                <a:latin typeface="+mn-ea"/>
              </a:rPr>
              <a:t>１</a:t>
            </a:r>
            <a:r>
              <a:rPr lang="en-US" altLang="ja-JP" sz="2800" dirty="0">
                <a:latin typeface="+mn-ea"/>
              </a:rPr>
              <a:t>.</a:t>
            </a:r>
            <a:r>
              <a:rPr lang="ja-JP" altLang="en-US" sz="2800" dirty="0">
                <a:latin typeface="+mn-ea"/>
              </a:rPr>
              <a:t>計画的に管理できる平常</a:t>
            </a:r>
            <a:r>
              <a:rPr lang="ja-JP" altLang="en-US" sz="2800" dirty="0" smtClean="0">
                <a:latin typeface="+mn-ea"/>
              </a:rPr>
              <a:t>時（→計画</a:t>
            </a:r>
            <a:r>
              <a:rPr lang="ja-JP" altLang="en-US" sz="2800" dirty="0">
                <a:latin typeface="+mn-ea"/>
              </a:rPr>
              <a:t>被ばく状況</a:t>
            </a:r>
            <a:r>
              <a:rPr lang="ja-JP" altLang="en-US" sz="2800" dirty="0" smtClean="0">
                <a:latin typeface="+mn-ea"/>
              </a:rPr>
              <a:t>）</a:t>
            </a:r>
            <a:endParaRPr lang="en-US" altLang="ja-JP" sz="2800" dirty="0" smtClean="0">
              <a:latin typeface="+mn-ea"/>
            </a:endParaRPr>
          </a:p>
          <a:p>
            <a:r>
              <a:rPr lang="ja-JP" altLang="en-US" sz="2800" dirty="0" smtClean="0">
                <a:latin typeface="+mn-ea"/>
              </a:rPr>
              <a:t>２</a:t>
            </a:r>
            <a:r>
              <a:rPr lang="en-US" altLang="ja-JP" sz="2800" dirty="0">
                <a:latin typeface="+mn-ea"/>
              </a:rPr>
              <a:t>.</a:t>
            </a:r>
            <a:r>
              <a:rPr lang="ja-JP" altLang="en-US" sz="2800" dirty="0">
                <a:latin typeface="+mn-ea"/>
              </a:rPr>
              <a:t>事故や核テロなどの非常</a:t>
            </a:r>
            <a:r>
              <a:rPr lang="ja-JP" altLang="en-US" sz="2800" dirty="0" smtClean="0">
                <a:latin typeface="+mn-ea"/>
              </a:rPr>
              <a:t>事態</a:t>
            </a:r>
            <a:endParaRPr lang="en-US" altLang="ja-JP" sz="2800" dirty="0" smtClean="0">
              <a:latin typeface="+mn-ea"/>
            </a:endParaRPr>
          </a:p>
          <a:p>
            <a:r>
              <a:rPr lang="ja-JP" altLang="en-US" sz="2800" dirty="0">
                <a:latin typeface="+mn-ea"/>
              </a:rPr>
              <a:t>　</a:t>
            </a:r>
            <a:r>
              <a:rPr lang="ja-JP" altLang="en-US" sz="2800" dirty="0" smtClean="0">
                <a:latin typeface="+mn-ea"/>
              </a:rPr>
              <a:t>　　　　　　　　</a:t>
            </a:r>
            <a:r>
              <a:rPr lang="ja-JP" altLang="en-US" sz="2800" dirty="0">
                <a:latin typeface="+mn-ea"/>
              </a:rPr>
              <a:t>　</a:t>
            </a:r>
            <a:r>
              <a:rPr lang="ja-JP" altLang="en-US" sz="2800" dirty="0" smtClean="0">
                <a:latin typeface="+mn-ea"/>
              </a:rPr>
              <a:t>　　　　　　　（→緊急</a:t>
            </a:r>
            <a:r>
              <a:rPr lang="ja-JP" altLang="en-US" sz="2800" dirty="0">
                <a:latin typeface="+mn-ea"/>
              </a:rPr>
              <a:t>時被ばく状況</a:t>
            </a:r>
            <a:r>
              <a:rPr lang="ja-JP" altLang="en-US" sz="2800" dirty="0" smtClean="0">
                <a:latin typeface="+mn-ea"/>
              </a:rPr>
              <a:t>）</a:t>
            </a:r>
            <a:endParaRPr lang="en-US" altLang="ja-JP" sz="2800" dirty="0" smtClean="0">
              <a:latin typeface="+mn-ea"/>
            </a:endParaRPr>
          </a:p>
          <a:p>
            <a:r>
              <a:rPr lang="ja-JP" altLang="en-US" sz="2800" dirty="0" smtClean="0">
                <a:latin typeface="+mn-ea"/>
              </a:rPr>
              <a:t>３</a:t>
            </a:r>
            <a:r>
              <a:rPr lang="en-US" altLang="ja-JP" sz="2800" dirty="0">
                <a:latin typeface="+mn-ea"/>
              </a:rPr>
              <a:t>.</a:t>
            </a:r>
            <a:r>
              <a:rPr lang="ja-JP" altLang="en-US" sz="2800" dirty="0">
                <a:latin typeface="+mn-ea"/>
              </a:rPr>
              <a:t>事故後の回復や復旧の時期</a:t>
            </a:r>
            <a:r>
              <a:rPr lang="ja-JP" altLang="en-US" sz="2800" dirty="0" smtClean="0">
                <a:latin typeface="+mn-ea"/>
              </a:rPr>
              <a:t>等（→現存</a:t>
            </a:r>
            <a:r>
              <a:rPr lang="ja-JP" altLang="en-US" sz="2800" dirty="0">
                <a:latin typeface="+mn-ea"/>
              </a:rPr>
              <a:t>被ばく状況</a:t>
            </a:r>
            <a:r>
              <a:rPr lang="ja-JP" altLang="en-US" sz="2800" dirty="0" smtClean="0">
                <a:latin typeface="+mn-ea"/>
              </a:rPr>
              <a:t>）</a:t>
            </a:r>
            <a:endParaRPr lang="en-US" altLang="ja-JP" sz="2800" dirty="0" smtClean="0">
              <a:latin typeface="+mn-ea"/>
            </a:endParaRPr>
          </a:p>
          <a:p>
            <a:r>
              <a:rPr lang="ja-JP" altLang="en-US" sz="2800" dirty="0" smtClean="0">
                <a:latin typeface="+mn-ea"/>
              </a:rPr>
              <a:t>の</a:t>
            </a:r>
            <a:r>
              <a:rPr lang="ja-JP" altLang="en-US" sz="2800" dirty="0">
                <a:latin typeface="+mn-ea"/>
              </a:rPr>
              <a:t>３つの状況に分けて、防護の基準を定めて</a:t>
            </a:r>
            <a:r>
              <a:rPr lang="ja-JP" altLang="en-US" sz="2800" dirty="0" smtClean="0">
                <a:latin typeface="+mn-ea"/>
              </a:rPr>
              <a:t>いる。 </a:t>
            </a:r>
            <a:endParaRPr lang="ja-JP" altLang="en-US" sz="2800" dirty="0"/>
          </a:p>
        </p:txBody>
      </p:sp>
    </p:spTree>
    <p:extLst>
      <p:ext uri="{BB962C8B-B14F-4D97-AF65-F5344CB8AC3E}">
        <p14:creationId xmlns:p14="http://schemas.microsoft.com/office/powerpoint/2010/main" val="9104138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正方形/長方形 1"/>
          <p:cNvSpPr/>
          <p:nvPr/>
        </p:nvSpPr>
        <p:spPr>
          <a:xfrm>
            <a:off x="1115616" y="1628800"/>
            <a:ext cx="7344816" cy="2123658"/>
          </a:xfrm>
          <a:prstGeom prst="rect">
            <a:avLst/>
          </a:prstGeom>
        </p:spPr>
        <p:txBody>
          <a:bodyPr wrap="square">
            <a:spAutoFit/>
          </a:bodyPr>
          <a:lstStyle/>
          <a:p>
            <a:endParaRPr lang="en-US" altLang="ja-JP" sz="6600" dirty="0" smtClean="0">
              <a:latin typeface="+mn-ea"/>
            </a:endParaRPr>
          </a:p>
          <a:p>
            <a:r>
              <a:rPr lang="en-US" altLang="ja-JP" sz="6600" dirty="0" smtClean="0">
                <a:latin typeface="+mn-ea"/>
              </a:rPr>
              <a:t>ICRP</a:t>
            </a:r>
            <a:r>
              <a:rPr lang="ja-JP" altLang="en-US" sz="6600" dirty="0" smtClean="0">
                <a:latin typeface="+mn-ea"/>
              </a:rPr>
              <a:t>の設立の経緯</a:t>
            </a:r>
            <a:endParaRPr lang="en-US" altLang="ja-JP" sz="6600" dirty="0">
              <a:latin typeface="+mn-ea"/>
            </a:endParaRPr>
          </a:p>
        </p:txBody>
      </p:sp>
    </p:spTree>
    <p:extLst>
      <p:ext uri="{BB962C8B-B14F-4D97-AF65-F5344CB8AC3E}">
        <p14:creationId xmlns:p14="http://schemas.microsoft.com/office/powerpoint/2010/main" val="393447432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正方形/長方形 1"/>
          <p:cNvSpPr/>
          <p:nvPr/>
        </p:nvSpPr>
        <p:spPr>
          <a:xfrm>
            <a:off x="827584" y="404664"/>
            <a:ext cx="7632848" cy="5632311"/>
          </a:xfrm>
          <a:prstGeom prst="rect">
            <a:avLst/>
          </a:prstGeom>
        </p:spPr>
        <p:txBody>
          <a:bodyPr wrap="square">
            <a:spAutoFit/>
          </a:bodyPr>
          <a:lstStyle/>
          <a:p>
            <a:r>
              <a:rPr lang="ja-JP" altLang="ja-JP" sz="3600" b="1" dirty="0"/>
              <a:t>沿革 </a:t>
            </a:r>
            <a:br>
              <a:rPr lang="ja-JP" altLang="ja-JP" sz="3600" b="1" dirty="0"/>
            </a:br>
            <a:r>
              <a:rPr lang="ja-JP" altLang="ja-JP" sz="3600" dirty="0">
                <a:hlinkClick r:id="rId2" action="ppaction://hlinkfile" tooltip="1895年"/>
              </a:rPr>
              <a:t>1895年</a:t>
            </a:r>
            <a:r>
              <a:rPr lang="ja-JP" altLang="ja-JP" sz="3600" dirty="0"/>
              <a:t> X線の発見</a:t>
            </a:r>
            <a:br>
              <a:rPr lang="ja-JP" altLang="ja-JP" sz="3600" dirty="0"/>
            </a:br>
            <a:r>
              <a:rPr lang="ja-JP" altLang="ja-JP" sz="3600" dirty="0">
                <a:hlinkClick r:id="rId3" action="ppaction://hlinkfile" tooltip="1924年"/>
              </a:rPr>
              <a:t>1924年</a:t>
            </a:r>
            <a:r>
              <a:rPr lang="ja-JP" altLang="ja-JP" sz="3600" dirty="0"/>
              <a:t> 第一回「国際放射線医学会議 ICR」開催、「国際放射線単位および測定委員会 ICRU」設立</a:t>
            </a:r>
            <a:br>
              <a:rPr lang="ja-JP" altLang="ja-JP" sz="3600" dirty="0"/>
            </a:br>
            <a:r>
              <a:rPr lang="ja-JP" altLang="ja-JP" sz="3600" dirty="0">
                <a:hlinkClick r:id="rId4" action="ppaction://hlinkfile" tooltip="1928年"/>
              </a:rPr>
              <a:t>1928年</a:t>
            </a:r>
            <a:r>
              <a:rPr lang="ja-JP" altLang="ja-JP" sz="3600" dirty="0"/>
              <a:t> 第二回「ICR」開催、「国際X線およびラジウム防護委員会 IXRPC」設立</a:t>
            </a:r>
            <a:br>
              <a:rPr lang="ja-JP" altLang="ja-JP" sz="3600" dirty="0"/>
            </a:br>
            <a:r>
              <a:rPr lang="ja-JP" altLang="ja-JP" sz="3600" dirty="0">
                <a:solidFill>
                  <a:srgbClr val="C00000"/>
                </a:solidFill>
                <a:hlinkClick r:id="rId5" action="ppaction://hlinkfile" tooltip="1950年"/>
              </a:rPr>
              <a:t>1950年</a:t>
            </a:r>
            <a:r>
              <a:rPr lang="ja-JP" altLang="ja-JP" sz="3600" dirty="0">
                <a:solidFill>
                  <a:srgbClr val="C00000"/>
                </a:solidFill>
              </a:rPr>
              <a:t> </a:t>
            </a:r>
            <a:r>
              <a:rPr lang="ja-JP" altLang="ja-JP" sz="3600" dirty="0"/>
              <a:t>第六回「ICR」開催、</a:t>
            </a:r>
            <a:r>
              <a:rPr lang="ja-JP" altLang="ja-JP" sz="3600" u="sng" dirty="0">
                <a:solidFill>
                  <a:srgbClr val="C00000"/>
                </a:solidFill>
              </a:rPr>
              <a:t>現在の名称ICRPに変更。</a:t>
            </a:r>
            <a:r>
              <a:rPr lang="ja-JP" altLang="ja-JP" sz="3600" dirty="0"/>
              <a:t>許容線量の値を改定</a:t>
            </a:r>
            <a:endParaRPr lang="ja-JP" altLang="en-US" sz="3600" dirty="0"/>
          </a:p>
        </p:txBody>
      </p:sp>
    </p:spTree>
    <p:extLst>
      <p:ext uri="{BB962C8B-B14F-4D97-AF65-F5344CB8AC3E}">
        <p14:creationId xmlns:p14="http://schemas.microsoft.com/office/powerpoint/2010/main" val="367294577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txBox="1">
            <a:spLocks/>
          </p:cNvSpPr>
          <p:nvPr/>
        </p:nvSpPr>
        <p:spPr>
          <a:xfrm>
            <a:off x="457200" y="764704"/>
            <a:ext cx="8363272" cy="5746650"/>
          </a:xfrm>
          <a:prstGeom prst="rect">
            <a:avLst/>
          </a:prstGeom>
        </p:spPr>
        <p:txBody>
          <a:bodyPr>
            <a:normAutofit fontScale="82500" lnSpcReduction="20000"/>
          </a:bodyPr>
          <a:lstStyle>
            <a:lvl1pPr algn="l" rtl="0" eaLnBrk="1" latinLnBrk="0" hangingPunct="1">
              <a:spcBef>
                <a:spcPct val="0"/>
              </a:spcBef>
              <a:buNone/>
              <a:defRPr kumimoji="1"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a:lstStyle>
          <a:p>
            <a:r>
              <a:rPr lang="en-US" altLang="ja-JP" dirty="0" smtClean="0"/>
              <a:t>ICRP</a:t>
            </a:r>
            <a:r>
              <a:rPr lang="ja-JP" altLang="en-US" dirty="0" smtClean="0"/>
              <a:t>の</a:t>
            </a:r>
            <a:r>
              <a:rPr lang="ja-JP" altLang="en-US" dirty="0" smtClean="0">
                <a:solidFill>
                  <a:srgbClr val="002060"/>
                </a:solidFill>
              </a:rPr>
              <a:t>公式な前身は</a:t>
            </a:r>
            <a:r>
              <a:rPr lang="en-US" altLang="ja-JP" dirty="0" smtClean="0">
                <a:solidFill>
                  <a:srgbClr val="002060"/>
                </a:solidFill>
              </a:rPr>
              <a:t>IXRPC</a:t>
            </a:r>
            <a:r>
              <a:rPr lang="ja-JP" altLang="en-US" u="sng" dirty="0" smtClean="0">
                <a:solidFill>
                  <a:srgbClr val="FF0000"/>
                </a:solidFill>
              </a:rPr>
              <a:t>国際</a:t>
            </a:r>
            <a:r>
              <a:rPr lang="en-US" altLang="ja-JP" dirty="0" smtClean="0">
                <a:solidFill>
                  <a:srgbClr val="002060"/>
                </a:solidFill>
              </a:rPr>
              <a:t>X </a:t>
            </a:r>
            <a:r>
              <a:rPr lang="ja-JP" altLang="en-US" dirty="0" smtClean="0">
                <a:solidFill>
                  <a:srgbClr val="002060"/>
                </a:solidFill>
              </a:rPr>
              <a:t>線ラジウム防護委員会</a:t>
            </a:r>
            <a:r>
              <a:rPr lang="ja-JP" altLang="en-US" dirty="0" smtClean="0"/>
              <a:t>と主張している</a:t>
            </a:r>
            <a:endParaRPr lang="en-US" altLang="ja-JP" dirty="0" smtClean="0"/>
          </a:p>
          <a:p>
            <a:endParaRPr lang="en-US" altLang="ja-JP" dirty="0"/>
          </a:p>
          <a:p>
            <a:r>
              <a:rPr lang="ja-JP" altLang="en-US" dirty="0" smtClean="0">
                <a:solidFill>
                  <a:srgbClr val="002060"/>
                </a:solidFill>
              </a:rPr>
              <a:t>しかし、事実上の前身は</a:t>
            </a:r>
            <a:r>
              <a:rPr lang="en-US" altLang="ja-JP" dirty="0" smtClean="0">
                <a:solidFill>
                  <a:srgbClr val="002060"/>
                </a:solidFill>
              </a:rPr>
              <a:t>NCRP</a:t>
            </a:r>
            <a:r>
              <a:rPr lang="ja-JP" altLang="en-US" dirty="0" smtClean="0">
                <a:solidFill>
                  <a:srgbClr val="002060"/>
                </a:solidFill>
              </a:rPr>
              <a:t>（</a:t>
            </a:r>
            <a:r>
              <a:rPr lang="ja-JP" altLang="en-US" u="sng" dirty="0" smtClean="0">
                <a:solidFill>
                  <a:srgbClr val="FF0000"/>
                </a:solidFill>
              </a:rPr>
              <a:t>合衆国</a:t>
            </a:r>
            <a:r>
              <a:rPr lang="ja-JP" altLang="en-US" dirty="0" smtClean="0">
                <a:solidFill>
                  <a:srgbClr val="002060"/>
                </a:solidFill>
              </a:rPr>
              <a:t>国家放射線防護審議会）</a:t>
            </a:r>
            <a:endParaRPr lang="en-US" altLang="ja-JP" dirty="0" smtClean="0">
              <a:solidFill>
                <a:srgbClr val="002060"/>
              </a:solidFill>
            </a:endParaRPr>
          </a:p>
          <a:p>
            <a:endParaRPr lang="en-US" altLang="ja-JP" dirty="0">
              <a:solidFill>
                <a:srgbClr val="002060"/>
              </a:solidFill>
            </a:endParaRPr>
          </a:p>
          <a:p>
            <a:r>
              <a:rPr lang="en-US" altLang="ja-JP" dirty="0" smtClean="0"/>
              <a:t>ICRP</a:t>
            </a:r>
            <a:r>
              <a:rPr lang="ja-JP" altLang="en-US" dirty="0" smtClean="0"/>
              <a:t>と</a:t>
            </a:r>
            <a:r>
              <a:rPr lang="en-US" altLang="ja-JP" dirty="0" smtClean="0"/>
              <a:t>NCRP</a:t>
            </a:r>
            <a:r>
              <a:rPr lang="ja-JP" altLang="en-US" dirty="0" smtClean="0"/>
              <a:t>の第一および第二委員会の議長は同一人物であり、</a:t>
            </a:r>
            <a:r>
              <a:rPr lang="en-US" altLang="ja-JP" dirty="0" smtClean="0"/>
              <a:t>ICRP</a:t>
            </a:r>
            <a:r>
              <a:rPr lang="ja-JP" altLang="en-US" dirty="0" smtClean="0"/>
              <a:t>発足に尽力したのは</a:t>
            </a:r>
            <a:r>
              <a:rPr lang="en-US" altLang="ja-JP" dirty="0" smtClean="0"/>
              <a:t>NCRP</a:t>
            </a:r>
            <a:r>
              <a:rPr lang="ja-JP" altLang="en-US" dirty="0" smtClean="0"/>
              <a:t>議長。</a:t>
            </a:r>
            <a:endParaRPr lang="en-US" altLang="ja-JP" dirty="0" smtClean="0"/>
          </a:p>
          <a:p>
            <a:r>
              <a:rPr lang="en-US" altLang="ja-JP" dirty="0" smtClean="0">
                <a:solidFill>
                  <a:srgbClr val="FF0000"/>
                </a:solidFill>
              </a:rPr>
              <a:t>"</a:t>
            </a:r>
            <a:r>
              <a:rPr lang="ja-JP" altLang="en-US" dirty="0" smtClean="0">
                <a:solidFill>
                  <a:srgbClr val="FF0000"/>
                </a:solidFill>
              </a:rPr>
              <a:t>国際</a:t>
            </a:r>
            <a:r>
              <a:rPr lang="en-US" altLang="ja-JP" dirty="0" smtClean="0">
                <a:solidFill>
                  <a:srgbClr val="FF0000"/>
                </a:solidFill>
              </a:rPr>
              <a:t>"</a:t>
            </a:r>
            <a:r>
              <a:rPr lang="ja-JP" altLang="en-US" dirty="0" smtClean="0">
                <a:solidFill>
                  <a:srgbClr val="FF0000"/>
                </a:solidFill>
              </a:rPr>
              <a:t>と冠することで、「放射線のリスク係数に関してのある独立した国際的な合意があることを誇示するためでもあっただろう。」</a:t>
            </a:r>
            <a:r>
              <a:rPr lang="ja-JP" altLang="en-US" dirty="0" smtClean="0"/>
              <a:t/>
            </a:r>
            <a:br>
              <a:rPr lang="ja-JP" altLang="en-US" dirty="0" smtClean="0"/>
            </a:br>
            <a:endParaRPr lang="ja-JP" altLang="en-US" dirty="0"/>
          </a:p>
        </p:txBody>
      </p:sp>
    </p:spTree>
    <p:extLst>
      <p:ext uri="{BB962C8B-B14F-4D97-AF65-F5344CB8AC3E}">
        <p14:creationId xmlns:p14="http://schemas.microsoft.com/office/powerpoint/2010/main" val="241075689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正方形/長方形 2"/>
          <p:cNvSpPr/>
          <p:nvPr/>
        </p:nvSpPr>
        <p:spPr>
          <a:xfrm>
            <a:off x="899592" y="908720"/>
            <a:ext cx="7739297" cy="5016758"/>
          </a:xfrm>
          <a:prstGeom prst="rect">
            <a:avLst/>
          </a:prstGeom>
        </p:spPr>
        <p:txBody>
          <a:bodyPr wrap="square">
            <a:spAutoFit/>
          </a:bodyPr>
          <a:lstStyle/>
          <a:p>
            <a:r>
              <a:rPr lang="ja-JP" altLang="ja-JP" sz="4000" dirty="0"/>
              <a:t>IXRPCからICRPに再構築された際に、放射線医学、放射線遺伝学の専門家以外に</a:t>
            </a:r>
            <a:r>
              <a:rPr lang="ja-JP" altLang="ja-JP" sz="4000" dirty="0">
                <a:solidFill>
                  <a:srgbClr val="FF0000"/>
                </a:solidFill>
              </a:rPr>
              <a:t>原子力関係の専門家も委員に加わる</a:t>
            </a:r>
            <a:r>
              <a:rPr lang="ja-JP" altLang="ja-JP" sz="4000" dirty="0"/>
              <a:t>ようになり、ある限度の</a:t>
            </a:r>
            <a:r>
              <a:rPr lang="ja-JP" altLang="ja-JP" sz="4000" dirty="0">
                <a:solidFill>
                  <a:srgbClr val="FF0000"/>
                </a:solidFill>
              </a:rPr>
              <a:t>放射線被曝を正当化しようとする勢力の介入</a:t>
            </a:r>
            <a:r>
              <a:rPr lang="ja-JP" altLang="ja-JP" sz="4000" dirty="0"/>
              <a:t>によって委員会の性格は変質していったとの指摘が</a:t>
            </a:r>
            <a:r>
              <a:rPr lang="ja-JP" altLang="ja-JP" sz="4000" dirty="0" smtClean="0"/>
              <a:t>ある。</a:t>
            </a:r>
            <a:endParaRPr lang="ja-JP" altLang="en-US" sz="4000" dirty="0"/>
          </a:p>
        </p:txBody>
      </p:sp>
    </p:spTree>
    <p:extLst>
      <p:ext uri="{BB962C8B-B14F-4D97-AF65-F5344CB8AC3E}">
        <p14:creationId xmlns:p14="http://schemas.microsoft.com/office/powerpoint/2010/main" val="421097821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gradFill rotWithShape="1">
          <a:gsLst>
            <a:gs pos="0">
              <a:srgbClr val="FFEFD1"/>
            </a:gs>
            <a:gs pos="64999">
              <a:srgbClr val="F0EBD5"/>
            </a:gs>
            <a:gs pos="100000">
              <a:srgbClr val="D1C39F"/>
            </a:gs>
          </a:gsLst>
          <a:lin ang="5400000" scaled="0"/>
        </a:gradFill>
        <a:effectLst/>
      </p:bgPr>
    </p:bg>
    <p:spTree>
      <p:nvGrpSpPr>
        <p:cNvPr id="1" name=""/>
        <p:cNvGrpSpPr/>
        <p:nvPr/>
      </p:nvGrpSpPr>
      <p:grpSpPr>
        <a:xfrm>
          <a:off x="0" y="0"/>
          <a:ext cx="0" cy="0"/>
          <a:chOff x="0" y="0"/>
          <a:chExt cx="0" cy="0"/>
        </a:xfrm>
      </p:grpSpPr>
      <p:sp>
        <p:nvSpPr>
          <p:cNvPr id="2" name="タイトル 1"/>
          <p:cNvSpPr>
            <a:spLocks noGrp="1"/>
          </p:cNvSpPr>
          <p:nvPr>
            <p:ph type="title"/>
          </p:nvPr>
        </p:nvSpPr>
        <p:spPr>
          <a:xfrm>
            <a:off x="755576" y="2924944"/>
            <a:ext cx="8229600" cy="1143000"/>
          </a:xfrm>
        </p:spPr>
        <p:txBody>
          <a:bodyPr>
            <a:normAutofit fontScale="90000"/>
          </a:bodyPr>
          <a:lstStyle/>
          <a:p>
            <a:r>
              <a:rPr lang="en-US" altLang="ja-JP" dirty="0">
                <a:solidFill>
                  <a:schemeClr val="bg1"/>
                </a:solidFill>
              </a:rPr>
              <a:t>ICRP</a:t>
            </a:r>
            <a:r>
              <a:rPr lang="ja-JP" altLang="en-US" dirty="0">
                <a:solidFill>
                  <a:schemeClr val="bg1"/>
                </a:solidFill>
              </a:rPr>
              <a:t>の前身ともいえる</a:t>
            </a:r>
            <a:r>
              <a:rPr lang="en-US" altLang="ja-JP" dirty="0">
                <a:solidFill>
                  <a:schemeClr val="bg1"/>
                </a:solidFill>
              </a:rPr>
              <a:t>NCRP</a:t>
            </a:r>
            <a:r>
              <a:rPr lang="ja-JP" altLang="en-US" dirty="0">
                <a:solidFill>
                  <a:schemeClr val="bg1"/>
                </a:solidFill>
              </a:rPr>
              <a:t>（合衆国国家放射線防護審</a:t>
            </a:r>
            <a:r>
              <a:rPr lang="ja-JP" altLang="en-US" dirty="0" smtClean="0">
                <a:solidFill>
                  <a:schemeClr val="bg1"/>
                </a:solidFill>
              </a:rPr>
              <a:t>議会）</a:t>
            </a:r>
            <a:r>
              <a:rPr lang="ja-JP" altLang="en-US" dirty="0">
                <a:solidFill>
                  <a:schemeClr val="bg1"/>
                </a:solidFill>
              </a:rPr>
              <a:t>には、内部放射線リスクを検討していた委員会</a:t>
            </a:r>
            <a:r>
              <a:rPr lang="ja-JP" altLang="en-US" dirty="0" smtClean="0">
                <a:solidFill>
                  <a:schemeClr val="bg1"/>
                </a:solidFill>
              </a:rPr>
              <a:t>があった。</a:t>
            </a:r>
            <a:r>
              <a:rPr lang="en-US" altLang="ja-JP" dirty="0" smtClean="0">
                <a:solidFill>
                  <a:schemeClr val="bg1"/>
                </a:solidFill>
              </a:rPr>
              <a:t/>
            </a:r>
            <a:br>
              <a:rPr lang="en-US" altLang="ja-JP" dirty="0" smtClean="0">
                <a:solidFill>
                  <a:schemeClr val="bg1"/>
                </a:solidFill>
              </a:rPr>
            </a:br>
            <a:r>
              <a:rPr lang="ja-JP" altLang="en-US" dirty="0">
                <a:solidFill>
                  <a:schemeClr val="bg1"/>
                </a:solidFill>
              </a:rPr>
              <a:t/>
            </a:r>
            <a:br>
              <a:rPr lang="ja-JP" altLang="en-US" dirty="0">
                <a:solidFill>
                  <a:schemeClr val="bg1"/>
                </a:solidFill>
              </a:rPr>
            </a:br>
            <a:r>
              <a:rPr lang="ja-JP" altLang="en-US" dirty="0">
                <a:solidFill>
                  <a:schemeClr val="bg1"/>
                </a:solidFill>
              </a:rPr>
              <a:t>しかし、結局</a:t>
            </a:r>
            <a:r>
              <a:rPr lang="en-US" altLang="ja-JP" dirty="0">
                <a:solidFill>
                  <a:schemeClr val="bg1"/>
                </a:solidFill>
              </a:rPr>
              <a:t>1951</a:t>
            </a:r>
            <a:r>
              <a:rPr lang="ja-JP" altLang="en-US" dirty="0">
                <a:solidFill>
                  <a:schemeClr val="bg1"/>
                </a:solidFill>
              </a:rPr>
              <a:t>年に</a:t>
            </a:r>
            <a:r>
              <a:rPr lang="en-US" altLang="ja-JP" dirty="0">
                <a:solidFill>
                  <a:schemeClr val="bg1"/>
                </a:solidFill>
              </a:rPr>
              <a:t>NCRP</a:t>
            </a:r>
            <a:r>
              <a:rPr lang="ja-JP" altLang="en-US" dirty="0">
                <a:solidFill>
                  <a:schemeClr val="bg1"/>
                </a:solidFill>
              </a:rPr>
              <a:t>はこの委員会の審議をうち切って</a:t>
            </a:r>
            <a:r>
              <a:rPr lang="ja-JP" altLang="en-US" dirty="0" smtClean="0">
                <a:solidFill>
                  <a:schemeClr val="bg1"/>
                </a:solidFill>
              </a:rPr>
              <a:t>しまった。</a:t>
            </a:r>
            <a:r>
              <a:rPr lang="ja-JP" altLang="en-US" dirty="0">
                <a:solidFill>
                  <a:schemeClr val="bg1"/>
                </a:solidFill>
              </a:rPr>
              <a:t/>
            </a:r>
            <a:br>
              <a:rPr lang="ja-JP" altLang="en-US" dirty="0">
                <a:solidFill>
                  <a:schemeClr val="bg1"/>
                </a:solidFill>
              </a:rPr>
            </a:br>
            <a:r>
              <a:rPr lang="ja-JP" altLang="en-US" dirty="0">
                <a:solidFill>
                  <a:schemeClr val="bg1"/>
                </a:solidFill>
              </a:rPr>
              <a:t/>
            </a:r>
            <a:br>
              <a:rPr lang="ja-JP" altLang="en-US" dirty="0">
                <a:solidFill>
                  <a:schemeClr val="bg1"/>
                </a:solidFill>
              </a:rPr>
            </a:br>
            <a:endParaRPr kumimoji="1" lang="ja-JP" altLang="en-US" dirty="0">
              <a:solidFill>
                <a:schemeClr val="bg1"/>
              </a:solidFill>
            </a:endParaRPr>
          </a:p>
        </p:txBody>
      </p:sp>
    </p:spTree>
    <p:extLst>
      <p:ext uri="{BB962C8B-B14F-4D97-AF65-F5344CB8AC3E}">
        <p14:creationId xmlns:p14="http://schemas.microsoft.com/office/powerpoint/2010/main" val="192625976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コンテンツ プレースホルダー 1"/>
          <p:cNvSpPr>
            <a:spLocks noGrp="1"/>
          </p:cNvSpPr>
          <p:nvPr>
            <p:ph idx="1"/>
          </p:nvPr>
        </p:nvSpPr>
        <p:spPr/>
        <p:txBody>
          <a:bodyPr/>
          <a:lstStyle/>
          <a:p>
            <a:endParaRPr kumimoji="1" lang="ja-JP" altLang="en-US" dirty="0"/>
          </a:p>
        </p:txBody>
      </p:sp>
      <p:sp>
        <p:nvSpPr>
          <p:cNvPr id="3" name="タイトル 2"/>
          <p:cNvSpPr>
            <a:spLocks noGrp="1"/>
          </p:cNvSpPr>
          <p:nvPr>
            <p:ph type="title"/>
          </p:nvPr>
        </p:nvSpPr>
        <p:spPr/>
        <p:txBody>
          <a:bodyPr/>
          <a:lstStyle/>
          <a:p>
            <a:endParaRPr kumimoji="1" lang="ja-JP" altLang="en-US"/>
          </a:p>
        </p:txBody>
      </p:sp>
      <p:sp>
        <p:nvSpPr>
          <p:cNvPr id="5" name="正方形/長方形 4"/>
          <p:cNvSpPr/>
          <p:nvPr/>
        </p:nvSpPr>
        <p:spPr>
          <a:xfrm>
            <a:off x="2987824" y="2618976"/>
            <a:ext cx="4573016" cy="369332"/>
          </a:xfrm>
          <a:prstGeom prst="rect">
            <a:avLst/>
          </a:prstGeom>
        </p:spPr>
        <p:txBody>
          <a:bodyPr wrap="square">
            <a:spAutoFit/>
          </a:bodyPr>
          <a:lstStyle/>
          <a:p>
            <a:r>
              <a:rPr lang="ja-JP" altLang="ja-JP" dirty="0" smtClean="0"/>
              <a:t>International </a:t>
            </a:r>
            <a:r>
              <a:rPr lang="en-US" altLang="ja-JP" dirty="0" smtClean="0"/>
              <a:t>Atomic Energy Agency</a:t>
            </a:r>
            <a:endParaRPr lang="ja-JP" altLang="en-US" dirty="0"/>
          </a:p>
        </p:txBody>
      </p:sp>
      <p:sp>
        <p:nvSpPr>
          <p:cNvPr id="6" name="正方形/長方形 5"/>
          <p:cNvSpPr/>
          <p:nvPr/>
        </p:nvSpPr>
        <p:spPr>
          <a:xfrm>
            <a:off x="2267744" y="3861048"/>
            <a:ext cx="5570756" cy="1015663"/>
          </a:xfrm>
          <a:prstGeom prst="rect">
            <a:avLst/>
          </a:prstGeom>
        </p:spPr>
        <p:txBody>
          <a:bodyPr wrap="none">
            <a:spAutoFit/>
          </a:bodyPr>
          <a:lstStyle/>
          <a:p>
            <a:r>
              <a:rPr lang="ja-JP" altLang="en-US" sz="6000" dirty="0" smtClean="0"/>
              <a:t>国際原子力機関</a:t>
            </a:r>
            <a:endParaRPr lang="ja-JP" altLang="en-US" sz="6000" dirty="0"/>
          </a:p>
        </p:txBody>
      </p:sp>
      <p:sp>
        <p:nvSpPr>
          <p:cNvPr id="7" name="タイトル 1"/>
          <p:cNvSpPr txBox="1">
            <a:spLocks/>
          </p:cNvSpPr>
          <p:nvPr/>
        </p:nvSpPr>
        <p:spPr>
          <a:xfrm>
            <a:off x="899592" y="908720"/>
            <a:ext cx="4608511" cy="1584176"/>
          </a:xfrm>
          <a:prstGeom prst="rect">
            <a:avLst/>
          </a:prstGeom>
          <a:effectLst/>
        </p:spPr>
        <p:txBody>
          <a:bodyPr vert="horz" lIns="91440" tIns="45720" rIns="91440" bIns="45720" rtlCol="0" anchor="t" anchorCtr="0">
            <a:noAutofit/>
          </a:bodyPr>
          <a:lstStyle>
            <a:lvl1pPr marL="640080" indent="-457200" algn="l" defTabSz="914400" rtl="0" eaLnBrk="1" latinLnBrk="0" hangingPunct="1">
              <a:spcBef>
                <a:spcPct val="0"/>
              </a:spcBef>
              <a:buClr>
                <a:schemeClr val="accent6">
                  <a:lumMod val="75000"/>
                </a:schemeClr>
              </a:buClr>
              <a:buSzPct val="128000"/>
              <a:buFont typeface="Georgia" pitchFamily="18" charset="0"/>
              <a:buChar char="*"/>
              <a:defRPr kumimoji="1" sz="5400" b="1" i="0" kern="1200">
                <a:gradFill>
                  <a:gsLst>
                    <a:gs pos="0">
                      <a:schemeClr val="tx1"/>
                    </a:gs>
                    <a:gs pos="40000">
                      <a:schemeClr val="tx1">
                        <a:lumMod val="75000"/>
                        <a:lumOff val="25000"/>
                      </a:schemeClr>
                    </a:gs>
                    <a:gs pos="100000">
                      <a:schemeClr val="tx2">
                        <a:alpha val="65000"/>
                      </a:schemeClr>
                    </a:gs>
                  </a:gsLst>
                  <a:lin ang="5400000" scaled="0"/>
                </a:gradFill>
                <a:effectLst>
                  <a:reflection blurRad="6350" stA="55000" endA="300" endPos="45500" dir="5400000" sy="-100000" algn="bl" rotWithShape="0"/>
                </a:effectLst>
                <a:latin typeface="+mj-lt"/>
                <a:ea typeface="+mj-ea"/>
                <a:cs typeface="+mj-cs"/>
              </a:defRPr>
            </a:lvl1pPr>
            <a:lvl2pPr eaLnBrk="1" hangingPunct="1">
              <a:defRPr kumimoji="1">
                <a:solidFill>
                  <a:schemeClr val="tx2"/>
                </a:solidFill>
              </a:defRPr>
            </a:lvl2pPr>
            <a:lvl3pPr eaLnBrk="1" hangingPunct="1">
              <a:defRPr kumimoji="1">
                <a:solidFill>
                  <a:schemeClr val="tx2"/>
                </a:solidFill>
              </a:defRPr>
            </a:lvl3pPr>
            <a:lvl4pPr eaLnBrk="1" hangingPunct="1">
              <a:defRPr kumimoji="1">
                <a:solidFill>
                  <a:schemeClr val="tx2"/>
                </a:solidFill>
              </a:defRPr>
            </a:lvl4pPr>
            <a:lvl5pPr eaLnBrk="1" hangingPunct="1">
              <a:defRPr kumimoji="1">
                <a:solidFill>
                  <a:schemeClr val="tx2"/>
                </a:solidFill>
              </a:defRPr>
            </a:lvl5pPr>
            <a:lvl6pPr eaLnBrk="1" hangingPunct="1">
              <a:defRPr kumimoji="1">
                <a:solidFill>
                  <a:schemeClr val="tx2"/>
                </a:solidFill>
              </a:defRPr>
            </a:lvl6pPr>
            <a:lvl7pPr eaLnBrk="1" hangingPunct="1">
              <a:defRPr kumimoji="1">
                <a:solidFill>
                  <a:schemeClr val="tx2"/>
                </a:solidFill>
              </a:defRPr>
            </a:lvl7pPr>
            <a:lvl8pPr eaLnBrk="1" hangingPunct="1">
              <a:defRPr kumimoji="1">
                <a:solidFill>
                  <a:schemeClr val="tx2"/>
                </a:solidFill>
              </a:defRPr>
            </a:lvl8pPr>
            <a:lvl9pPr eaLnBrk="1" hangingPunct="1">
              <a:defRPr kumimoji="1">
                <a:solidFill>
                  <a:schemeClr val="tx2"/>
                </a:solidFill>
              </a:defRPr>
            </a:lvl9pPr>
          </a:lstStyle>
          <a:p>
            <a:pPr marL="182880" indent="0">
              <a:buFont typeface="Georgia" pitchFamily="18" charset="0"/>
              <a:buNone/>
            </a:pPr>
            <a:r>
              <a:rPr lang="en-US" altLang="ja-JP" sz="12000" dirty="0" smtClean="0"/>
              <a:t>IAEA</a:t>
            </a:r>
          </a:p>
        </p:txBody>
      </p:sp>
    </p:spTree>
    <p:extLst>
      <p:ext uri="{BB962C8B-B14F-4D97-AF65-F5344CB8AC3E}">
        <p14:creationId xmlns:p14="http://schemas.microsoft.com/office/powerpoint/2010/main" val="273988726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gradFill rotWithShape="1">
          <a:gsLst>
            <a:gs pos="0">
              <a:srgbClr val="FFEFD1"/>
            </a:gs>
            <a:gs pos="64999">
              <a:srgbClr val="F0EBD5"/>
            </a:gs>
            <a:gs pos="100000">
              <a:srgbClr val="D1C39F"/>
            </a:gs>
          </a:gsLst>
          <a:lin ang="5400000" scaled="0"/>
        </a:gradFill>
        <a:effectLst/>
      </p:bgPr>
    </p:bg>
    <p:spTree>
      <p:nvGrpSpPr>
        <p:cNvPr id="1" name=""/>
        <p:cNvGrpSpPr/>
        <p:nvPr/>
      </p:nvGrpSpPr>
      <p:grpSpPr>
        <a:xfrm>
          <a:off x="0" y="0"/>
          <a:ext cx="0" cy="0"/>
          <a:chOff x="0" y="0"/>
          <a:chExt cx="0" cy="0"/>
        </a:xfrm>
      </p:grpSpPr>
      <p:sp>
        <p:nvSpPr>
          <p:cNvPr id="2" name="タイトル 1"/>
          <p:cNvSpPr>
            <a:spLocks noGrp="1"/>
          </p:cNvSpPr>
          <p:nvPr>
            <p:ph type="title"/>
          </p:nvPr>
        </p:nvSpPr>
        <p:spPr>
          <a:xfrm>
            <a:off x="467544" y="1700808"/>
            <a:ext cx="8229600" cy="1143000"/>
          </a:xfrm>
        </p:spPr>
        <p:txBody>
          <a:bodyPr>
            <a:normAutofit fontScale="90000"/>
          </a:bodyPr>
          <a:lstStyle/>
          <a:p>
            <a:r>
              <a:rPr lang="ja-JP" altLang="en-US" dirty="0" smtClean="0">
                <a:solidFill>
                  <a:schemeClr val="bg1"/>
                </a:solidFill>
              </a:rPr>
              <a:t>＜審議打ち切りの理由＞</a:t>
            </a:r>
            <a:r>
              <a:rPr lang="en-US" altLang="ja-JP" dirty="0"/>
              <a:t/>
            </a:r>
            <a:br>
              <a:rPr lang="en-US" altLang="ja-JP" dirty="0"/>
            </a:br>
            <a:r>
              <a:rPr lang="ja-JP" altLang="en-US" dirty="0" smtClean="0">
                <a:solidFill>
                  <a:srgbClr val="002060"/>
                </a:solidFill>
              </a:rPr>
              <a:t>「</a:t>
            </a:r>
            <a:r>
              <a:rPr lang="ja-JP" altLang="en-US" dirty="0">
                <a:solidFill>
                  <a:srgbClr val="002060"/>
                </a:solidFill>
              </a:rPr>
              <a:t>内部被ばく源となる多種にわたる様々な放射性同位体がもたらす被ばく線量やリスクを決めるために容易に適用できる値と方法を見出すことが極めて難しい」とわかった</a:t>
            </a:r>
            <a:r>
              <a:rPr lang="ja-JP" altLang="en-US" dirty="0" smtClean="0">
                <a:solidFill>
                  <a:srgbClr val="002060"/>
                </a:solidFill>
              </a:rPr>
              <a:t>から。</a:t>
            </a:r>
            <a:r>
              <a:rPr lang="en-US" altLang="ja-JP" dirty="0" smtClean="0">
                <a:solidFill>
                  <a:srgbClr val="002060"/>
                </a:solidFill>
              </a:rPr>
              <a:t/>
            </a:r>
            <a:br>
              <a:rPr lang="en-US" altLang="ja-JP" dirty="0" smtClean="0">
                <a:solidFill>
                  <a:srgbClr val="002060"/>
                </a:solidFill>
              </a:rPr>
            </a:br>
            <a:endParaRPr kumimoji="1" lang="ja-JP" altLang="en-US" dirty="0"/>
          </a:p>
        </p:txBody>
      </p:sp>
      <p:sp>
        <p:nvSpPr>
          <p:cNvPr id="3" name="テキスト ボックス 2"/>
          <p:cNvSpPr txBox="1"/>
          <p:nvPr/>
        </p:nvSpPr>
        <p:spPr>
          <a:xfrm>
            <a:off x="943393" y="3789040"/>
            <a:ext cx="7344816" cy="2554545"/>
          </a:xfrm>
          <a:prstGeom prst="rect">
            <a:avLst/>
          </a:prstGeom>
          <a:noFill/>
        </p:spPr>
        <p:txBody>
          <a:bodyPr wrap="square" rtlCol="0">
            <a:spAutoFit/>
          </a:bodyPr>
          <a:lstStyle/>
          <a:p>
            <a:r>
              <a:rPr lang="ja-JP" altLang="en-US" sz="3600" b="1" dirty="0">
                <a:solidFill>
                  <a:schemeClr val="bg1"/>
                </a:solidFill>
              </a:rPr>
              <a:t>内部被ばくを単純には数式化できないため、考慮</a:t>
            </a:r>
            <a:r>
              <a:rPr lang="ja-JP" altLang="en-US" sz="3600" dirty="0">
                <a:solidFill>
                  <a:schemeClr val="bg1"/>
                </a:solidFill>
              </a:rPr>
              <a:t>しないことに</a:t>
            </a:r>
            <a:r>
              <a:rPr lang="ja-JP" altLang="en-US" sz="3600" dirty="0" smtClean="0">
                <a:solidFill>
                  <a:schemeClr val="bg1"/>
                </a:solidFill>
              </a:rPr>
              <a:t>した。</a:t>
            </a:r>
            <a:endParaRPr lang="en-US" altLang="ja-JP" sz="3600" dirty="0" smtClean="0">
              <a:solidFill>
                <a:schemeClr val="bg1"/>
              </a:solidFill>
            </a:endParaRPr>
          </a:p>
          <a:p>
            <a:r>
              <a:rPr lang="ja-JP" altLang="en-US" sz="4400" dirty="0" smtClean="0">
                <a:solidFill>
                  <a:srgbClr val="C00000"/>
                </a:solidFill>
              </a:rPr>
              <a:t>「</a:t>
            </a:r>
            <a:r>
              <a:rPr lang="ja-JP" altLang="en-US" sz="4400" dirty="0">
                <a:solidFill>
                  <a:srgbClr val="C00000"/>
                </a:solidFill>
              </a:rPr>
              <a:t>放射線リスクのブラックボックスが封印された瞬間」</a:t>
            </a:r>
            <a:endParaRPr kumimoji="1" lang="ja-JP" altLang="en-US" sz="4400" dirty="0"/>
          </a:p>
        </p:txBody>
      </p:sp>
    </p:spTree>
    <p:extLst>
      <p:ext uri="{BB962C8B-B14F-4D97-AF65-F5344CB8AC3E}">
        <p14:creationId xmlns:p14="http://schemas.microsoft.com/office/powerpoint/2010/main" val="33244144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正方形/長方形 1"/>
          <p:cNvSpPr/>
          <p:nvPr/>
        </p:nvSpPr>
        <p:spPr>
          <a:xfrm>
            <a:off x="505111" y="620688"/>
            <a:ext cx="8280920" cy="5078313"/>
          </a:xfrm>
          <a:prstGeom prst="rect">
            <a:avLst/>
          </a:prstGeom>
        </p:spPr>
        <p:txBody>
          <a:bodyPr wrap="square">
            <a:spAutoFit/>
          </a:bodyPr>
          <a:lstStyle/>
          <a:p>
            <a:r>
              <a:rPr lang="ja-JP" altLang="ja-JP" sz="3600" dirty="0" smtClean="0"/>
              <a:t>ICRP</a:t>
            </a:r>
            <a:r>
              <a:rPr lang="ja-JP" altLang="ja-JP" sz="3600" dirty="0"/>
              <a:t>に改組されてから、</a:t>
            </a:r>
            <a:r>
              <a:rPr lang="ja-JP" altLang="ja-JP" sz="3600" dirty="0">
                <a:solidFill>
                  <a:srgbClr val="FF0000"/>
                </a:solidFill>
                <a:hlinkClick r:id="rId2" action="ppaction://hlinkfile" tooltip="核実験"/>
              </a:rPr>
              <a:t>核実験</a:t>
            </a:r>
            <a:r>
              <a:rPr lang="ja-JP" altLang="ja-JP" sz="3600" dirty="0">
                <a:solidFill>
                  <a:srgbClr val="FF0000"/>
                </a:solidFill>
              </a:rPr>
              <a:t>や原子力利用を遂行するにあたり、一般人に対する基準が設けられ、</a:t>
            </a:r>
            <a:r>
              <a:rPr lang="ja-JP" altLang="ja-JP" sz="3600" dirty="0"/>
              <a:t>1954年には暫定線量限度、1958年には線量限度が勧告で出され、許容線量でないことは強調されたが、一般人に対する基準が新たに設定されたことに対して、</a:t>
            </a:r>
            <a:r>
              <a:rPr lang="ja-JP" altLang="ja-JP" sz="3600" dirty="0">
                <a:hlinkClick r:id="rId3" action="ppaction://hlinkfile" tooltip="アルベルト・シュバイツァー"/>
              </a:rPr>
              <a:t>アルベルト・シュバイツァー</a:t>
            </a:r>
            <a:r>
              <a:rPr lang="ja-JP" altLang="ja-JP" sz="3600" dirty="0"/>
              <a:t>は、誰が彼らに許容することを許したのか、と憤ったと</a:t>
            </a:r>
            <a:r>
              <a:rPr lang="ja-JP" altLang="ja-JP" sz="3600" dirty="0" smtClean="0"/>
              <a:t>いう。</a:t>
            </a:r>
            <a:endParaRPr lang="ja-JP" altLang="en-US" sz="3600" dirty="0"/>
          </a:p>
        </p:txBody>
      </p:sp>
    </p:spTree>
    <p:extLst>
      <p:ext uri="{BB962C8B-B14F-4D97-AF65-F5344CB8AC3E}">
        <p14:creationId xmlns:p14="http://schemas.microsoft.com/office/powerpoint/2010/main" val="2638589098"/>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正方形/長方形 1"/>
          <p:cNvSpPr/>
          <p:nvPr/>
        </p:nvSpPr>
        <p:spPr>
          <a:xfrm>
            <a:off x="1619672" y="2326814"/>
            <a:ext cx="6912768" cy="1107996"/>
          </a:xfrm>
          <a:prstGeom prst="rect">
            <a:avLst/>
          </a:prstGeom>
        </p:spPr>
        <p:txBody>
          <a:bodyPr wrap="square">
            <a:spAutoFit/>
          </a:bodyPr>
          <a:lstStyle/>
          <a:p>
            <a:r>
              <a:rPr lang="en-US" altLang="ja-JP" sz="6600" dirty="0" smtClean="0">
                <a:latin typeface="+mn-ea"/>
              </a:rPr>
              <a:t>ICRP</a:t>
            </a:r>
            <a:r>
              <a:rPr lang="ja-JP" altLang="en-US" sz="6600" dirty="0" smtClean="0">
                <a:latin typeface="+mn-ea"/>
              </a:rPr>
              <a:t>の運営内容</a:t>
            </a:r>
            <a:endParaRPr lang="en-US" altLang="ja-JP" sz="6600" dirty="0" smtClean="0">
              <a:latin typeface="+mn-ea"/>
            </a:endParaRPr>
          </a:p>
        </p:txBody>
      </p:sp>
    </p:spTree>
    <p:extLst>
      <p:ext uri="{BB962C8B-B14F-4D97-AF65-F5344CB8AC3E}">
        <p14:creationId xmlns:p14="http://schemas.microsoft.com/office/powerpoint/2010/main" val="407173729"/>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正方形/長方形 1"/>
          <p:cNvSpPr/>
          <p:nvPr/>
        </p:nvSpPr>
        <p:spPr>
          <a:xfrm>
            <a:off x="683568" y="764704"/>
            <a:ext cx="8208912" cy="5016758"/>
          </a:xfrm>
          <a:prstGeom prst="rect">
            <a:avLst/>
          </a:prstGeom>
          <a:ln>
            <a:noFill/>
          </a:ln>
        </p:spPr>
        <p:txBody>
          <a:bodyPr wrap="square">
            <a:spAutoFit/>
          </a:bodyPr>
          <a:lstStyle/>
          <a:p>
            <a:r>
              <a:rPr lang="ja-JP" altLang="en-US" sz="4000" dirty="0" smtClean="0"/>
              <a:t>・ＩＣＲＰ</a:t>
            </a:r>
            <a:r>
              <a:rPr lang="ja-JP" altLang="en-US" sz="4000" dirty="0"/>
              <a:t>は各国政府からの</a:t>
            </a:r>
            <a:r>
              <a:rPr lang="ja-JP" altLang="en-US" sz="4000" dirty="0">
                <a:solidFill>
                  <a:srgbClr val="FF0000"/>
                </a:solidFill>
              </a:rPr>
              <a:t>寄付</a:t>
            </a:r>
            <a:r>
              <a:rPr lang="ja-JP" altLang="en-US" sz="4000" dirty="0"/>
              <a:t>で</a:t>
            </a:r>
            <a:r>
              <a:rPr lang="ja-JP" altLang="en-US" sz="4000" dirty="0" smtClean="0"/>
              <a:t>運営</a:t>
            </a:r>
            <a:endParaRPr lang="en-US" altLang="ja-JP" sz="4000" dirty="0" smtClean="0"/>
          </a:p>
          <a:p>
            <a:endParaRPr lang="en-US" altLang="ja-JP" sz="4000" dirty="0" smtClean="0"/>
          </a:p>
          <a:p>
            <a:r>
              <a:rPr lang="ja-JP" altLang="en-US" sz="4000" dirty="0" smtClean="0"/>
              <a:t>・国連</a:t>
            </a:r>
            <a:r>
              <a:rPr lang="ja-JP" altLang="en-US" sz="4000" dirty="0"/>
              <a:t>の機関でも何でも</a:t>
            </a:r>
            <a:r>
              <a:rPr lang="ja-JP" altLang="en-US" sz="4000" dirty="0" smtClean="0"/>
              <a:t>ないイギリスの非営利団体（</a:t>
            </a:r>
            <a:r>
              <a:rPr lang="en-US" altLang="ja-JP" sz="4000" dirty="0" smtClean="0"/>
              <a:t>NPO)</a:t>
            </a:r>
            <a:r>
              <a:rPr lang="ja-JP" altLang="en-US" sz="4000" dirty="0" smtClean="0"/>
              <a:t>として公認の慈善団体</a:t>
            </a:r>
            <a:endParaRPr lang="en-US" altLang="ja-JP" sz="4000" dirty="0" smtClean="0"/>
          </a:p>
          <a:p>
            <a:endParaRPr lang="en-US" altLang="ja-JP" sz="4000" dirty="0" smtClean="0"/>
          </a:p>
          <a:p>
            <a:r>
              <a:rPr lang="ja-JP" altLang="en-US" sz="4000" dirty="0" smtClean="0"/>
              <a:t>・科学事務局の所在地はカナダの</a:t>
            </a:r>
            <a:endParaRPr lang="en-US" altLang="ja-JP" sz="4000" dirty="0" smtClean="0"/>
          </a:p>
          <a:p>
            <a:r>
              <a:rPr lang="ja-JP" altLang="en-US" sz="4000" dirty="0"/>
              <a:t>　</a:t>
            </a:r>
            <a:r>
              <a:rPr lang="ja-JP" altLang="en-US" sz="4000" dirty="0" smtClean="0"/>
              <a:t>オタワ</a:t>
            </a:r>
            <a:endParaRPr lang="en-US" altLang="ja-JP" sz="4000" dirty="0" smtClean="0"/>
          </a:p>
        </p:txBody>
      </p:sp>
      <p:sp>
        <p:nvSpPr>
          <p:cNvPr id="3" name="テキスト ボックス 2"/>
          <p:cNvSpPr txBox="1"/>
          <p:nvPr/>
        </p:nvSpPr>
        <p:spPr>
          <a:xfrm>
            <a:off x="4067944" y="3273083"/>
            <a:ext cx="3960440" cy="923330"/>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wrap="square" rtlCol="0">
            <a:spAutoFit/>
          </a:bodyPr>
          <a:lstStyle/>
          <a:p>
            <a:r>
              <a:rPr kumimoji="1" lang="ja-JP" altLang="en-US" sz="5400" dirty="0" smtClean="0"/>
              <a:t>非政府組織</a:t>
            </a:r>
            <a:endParaRPr kumimoji="1" lang="en-US" altLang="ja-JP" sz="5400" dirty="0" smtClean="0"/>
          </a:p>
        </p:txBody>
      </p:sp>
    </p:spTree>
    <p:extLst>
      <p:ext uri="{BB962C8B-B14F-4D97-AF65-F5344CB8AC3E}">
        <p14:creationId xmlns:p14="http://schemas.microsoft.com/office/powerpoint/2010/main" val="10386316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正方形/長方形 1"/>
          <p:cNvSpPr/>
          <p:nvPr/>
        </p:nvSpPr>
        <p:spPr>
          <a:xfrm>
            <a:off x="467544" y="620688"/>
            <a:ext cx="8424936" cy="5078313"/>
          </a:xfrm>
          <a:prstGeom prst="rect">
            <a:avLst/>
          </a:prstGeom>
        </p:spPr>
        <p:txBody>
          <a:bodyPr wrap="square">
            <a:spAutoFit/>
          </a:bodyPr>
          <a:lstStyle/>
          <a:p>
            <a:r>
              <a:rPr lang="ja-JP" altLang="en-US" sz="3600" dirty="0" smtClean="0"/>
              <a:t>・</a:t>
            </a:r>
            <a:r>
              <a:rPr lang="ja-JP" altLang="en-US" sz="3600" dirty="0"/>
              <a:t>低線量被曝の基準を緩和した当時の</a:t>
            </a:r>
            <a:r>
              <a:rPr lang="ja-JP" altLang="en-US" sz="3600" dirty="0" smtClean="0"/>
              <a:t>ＩＣ　ＲＰ</a:t>
            </a:r>
            <a:r>
              <a:rPr lang="ja-JP" altLang="en-US" sz="3600" dirty="0"/>
              <a:t>の委員１７人のうち１３人が、各国の原発・核兵器関係者で原子力</a:t>
            </a:r>
            <a:r>
              <a:rPr lang="ja-JP" altLang="en-US" sz="3600" dirty="0" smtClean="0"/>
              <a:t>推進派</a:t>
            </a:r>
            <a:endParaRPr lang="en-US" altLang="ja-JP" sz="3600" dirty="0" smtClean="0"/>
          </a:p>
          <a:p>
            <a:endParaRPr lang="en-US" altLang="ja-JP" sz="3600" dirty="0"/>
          </a:p>
          <a:p>
            <a:r>
              <a:rPr lang="ja-JP" altLang="en-US" sz="3600" dirty="0" smtClean="0"/>
              <a:t>・</a:t>
            </a:r>
            <a:r>
              <a:rPr lang="ja-JP" altLang="ja-JP" sz="3600" dirty="0" smtClean="0"/>
              <a:t>助成金</a:t>
            </a:r>
            <a:r>
              <a:rPr lang="ja-JP" altLang="ja-JP" sz="3600" dirty="0"/>
              <a:t>の拠出機関は、</a:t>
            </a:r>
            <a:r>
              <a:rPr lang="ja-JP" altLang="ja-JP" sz="3600" dirty="0">
                <a:solidFill>
                  <a:srgbClr val="FF0000"/>
                </a:solidFill>
                <a:hlinkClick r:id="rId2" action="ppaction://hlinkfile" tooltip="国際原子力機関"/>
              </a:rPr>
              <a:t>国際原子力機関</a:t>
            </a:r>
            <a:r>
              <a:rPr lang="ja-JP" altLang="ja-JP" sz="3600" dirty="0"/>
              <a:t>や</a:t>
            </a:r>
            <a:r>
              <a:rPr lang="ja-JP" altLang="ja-JP" sz="3600" dirty="0">
                <a:solidFill>
                  <a:srgbClr val="FF0000"/>
                </a:solidFill>
                <a:hlinkClick r:id="rId3" action="ppaction://hlinkfile" tooltip="経済協力開発機構原子力機関"/>
              </a:rPr>
              <a:t>経済協力開発機構原子力機関</a:t>
            </a:r>
            <a:r>
              <a:rPr lang="ja-JP" altLang="ja-JP" sz="3600" dirty="0"/>
              <a:t>などの原子力機関をはじめ、</a:t>
            </a:r>
            <a:r>
              <a:rPr lang="ja-JP" altLang="ja-JP" sz="3600" dirty="0">
                <a:hlinkClick r:id="rId4" action="ppaction://hlinkfile" tooltip="世界保健機構"/>
              </a:rPr>
              <a:t>世界保健機構</a:t>
            </a:r>
            <a:r>
              <a:rPr lang="ja-JP" altLang="ja-JP" sz="3600" dirty="0" smtClean="0"/>
              <a:t>、国際</a:t>
            </a:r>
            <a:r>
              <a:rPr lang="ja-JP" altLang="ja-JP" sz="3600" dirty="0"/>
              <a:t>放射線防護</a:t>
            </a:r>
            <a:r>
              <a:rPr lang="ja-JP" altLang="ja-JP" sz="3600" dirty="0" smtClean="0"/>
              <a:t>学会など</a:t>
            </a:r>
            <a:r>
              <a:rPr lang="ja-JP" altLang="ja-JP" sz="3600" dirty="0"/>
              <a:t>の放射線防護に関する学会</a:t>
            </a:r>
            <a:r>
              <a:rPr lang="ja-JP" altLang="ja-JP" sz="3600" dirty="0" smtClean="0"/>
              <a:t>、各国内</a:t>
            </a:r>
            <a:r>
              <a:rPr lang="ja-JP" altLang="ja-JP" sz="3600" dirty="0"/>
              <a:t>にある機関から</a:t>
            </a:r>
            <a:r>
              <a:rPr lang="ja-JP" altLang="ja-JP" sz="3600" dirty="0" smtClean="0"/>
              <a:t>なされて</a:t>
            </a:r>
            <a:r>
              <a:rPr lang="ja-JP" altLang="en-US" sz="3600" dirty="0" smtClean="0"/>
              <a:t>いる。</a:t>
            </a:r>
            <a:endParaRPr lang="ja-JP" altLang="en-US" sz="3600" dirty="0"/>
          </a:p>
        </p:txBody>
      </p:sp>
    </p:spTree>
    <p:extLst>
      <p:ext uri="{BB962C8B-B14F-4D97-AF65-F5344CB8AC3E}">
        <p14:creationId xmlns:p14="http://schemas.microsoft.com/office/powerpoint/2010/main" val="1132923005"/>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正方形/長方形 1"/>
          <p:cNvSpPr/>
          <p:nvPr/>
        </p:nvSpPr>
        <p:spPr>
          <a:xfrm>
            <a:off x="1259632" y="476672"/>
            <a:ext cx="7128792" cy="4524315"/>
          </a:xfrm>
          <a:prstGeom prst="rect">
            <a:avLst/>
          </a:prstGeom>
        </p:spPr>
        <p:txBody>
          <a:bodyPr wrap="square">
            <a:spAutoFit/>
          </a:bodyPr>
          <a:lstStyle/>
          <a:p>
            <a:r>
              <a:rPr lang="en-US" altLang="ja-JP" sz="3600" dirty="0"/>
              <a:t>ICRP</a:t>
            </a:r>
            <a:r>
              <a:rPr lang="ja-JP" altLang="en-US" sz="3600" dirty="0" err="1"/>
              <a:t>には</a:t>
            </a:r>
            <a:r>
              <a:rPr lang="ja-JP" altLang="en-US" sz="3600" dirty="0"/>
              <a:t>本部組織はない</a:t>
            </a:r>
            <a:r>
              <a:rPr lang="ja-JP" altLang="en-US" sz="3600" dirty="0" smtClean="0"/>
              <a:t>。</a:t>
            </a:r>
            <a:endParaRPr lang="en-US" altLang="ja-JP" sz="3600" dirty="0" smtClean="0"/>
          </a:p>
          <a:p>
            <a:r>
              <a:rPr lang="ja-JP" altLang="en-US" sz="3600" dirty="0" smtClean="0"/>
              <a:t>世界</a:t>
            </a:r>
            <a:r>
              <a:rPr lang="ja-JP" altLang="en-US" sz="3600" dirty="0"/>
              <a:t>各国で放射線関連の研究や業務に携わる約</a:t>
            </a:r>
            <a:r>
              <a:rPr lang="en-US" altLang="ja-JP" sz="3600" dirty="0"/>
              <a:t>250</a:t>
            </a:r>
            <a:r>
              <a:rPr lang="ja-JP" altLang="en-US" sz="3600" dirty="0"/>
              <a:t>人の専門家のネットワークで、</a:t>
            </a:r>
            <a:r>
              <a:rPr lang="ja-JP" altLang="en-US" sz="3600" u="sng" dirty="0">
                <a:solidFill>
                  <a:srgbClr val="FF0000"/>
                </a:solidFill>
              </a:rPr>
              <a:t>専従はオタワに住む</a:t>
            </a:r>
            <a:r>
              <a:rPr lang="ja-JP" altLang="en-US" sz="3600" u="sng" dirty="0" smtClean="0">
                <a:solidFill>
                  <a:srgbClr val="FF0000"/>
                </a:solidFill>
              </a:rPr>
              <a:t>クレメント（</a:t>
            </a:r>
            <a:r>
              <a:rPr lang="en-US" altLang="ja-JP" sz="3600" u="sng" dirty="0" smtClean="0">
                <a:solidFill>
                  <a:srgbClr val="FF0000"/>
                </a:solidFill>
              </a:rPr>
              <a:t>ICRP</a:t>
            </a:r>
            <a:r>
              <a:rPr lang="ja-JP" altLang="en-US" sz="3600" u="sng" dirty="0" smtClean="0">
                <a:solidFill>
                  <a:srgbClr val="FF0000"/>
                </a:solidFill>
              </a:rPr>
              <a:t>科学事務局長）と</a:t>
            </a:r>
            <a:r>
              <a:rPr lang="ja-JP" altLang="en-US" sz="3600" u="sng" dirty="0">
                <a:solidFill>
                  <a:srgbClr val="FF0000"/>
                </a:solidFill>
              </a:rPr>
              <a:t>その助手の</a:t>
            </a:r>
            <a:r>
              <a:rPr lang="en-US" altLang="ja-JP" sz="3600" u="sng" dirty="0">
                <a:solidFill>
                  <a:srgbClr val="FF0000"/>
                </a:solidFill>
              </a:rPr>
              <a:t>2</a:t>
            </a:r>
            <a:r>
              <a:rPr lang="ja-JP" altLang="en-US" sz="3600" u="sng" dirty="0">
                <a:solidFill>
                  <a:srgbClr val="FF0000"/>
                </a:solidFill>
              </a:rPr>
              <a:t>人だけ</a:t>
            </a:r>
            <a:r>
              <a:rPr lang="ja-JP" altLang="en-US" sz="3600" u="sng" dirty="0" smtClean="0">
                <a:solidFill>
                  <a:srgbClr val="FF0000"/>
                </a:solidFill>
              </a:rPr>
              <a:t>。</a:t>
            </a:r>
            <a:endParaRPr lang="en-US" altLang="ja-JP" sz="3600" u="sng" dirty="0" smtClean="0">
              <a:solidFill>
                <a:srgbClr val="FF0000"/>
              </a:solidFill>
            </a:endParaRPr>
          </a:p>
          <a:p>
            <a:r>
              <a:rPr lang="ja-JP" altLang="en-US" sz="3600" dirty="0" smtClean="0"/>
              <a:t>各国</a:t>
            </a:r>
            <a:r>
              <a:rPr lang="ja-JP" altLang="en-US" sz="3600" dirty="0"/>
              <a:t>を</a:t>
            </a:r>
            <a:r>
              <a:rPr lang="ja-JP" altLang="en-US" sz="3600" dirty="0" smtClean="0"/>
              <a:t>クレメント氏が</a:t>
            </a:r>
            <a:r>
              <a:rPr lang="ja-JP" altLang="en-US" sz="3600" dirty="0"/>
              <a:t>飛び回って調整にあたる</a:t>
            </a:r>
            <a:r>
              <a:rPr lang="ja-JP" altLang="en-US" sz="3600" dirty="0" smtClean="0"/>
              <a:t>。</a:t>
            </a:r>
            <a:endParaRPr lang="ja-JP" altLang="en-US" sz="3600" dirty="0"/>
          </a:p>
        </p:txBody>
      </p:sp>
    </p:spTree>
    <p:extLst>
      <p:ext uri="{BB962C8B-B14F-4D97-AF65-F5344CB8AC3E}">
        <p14:creationId xmlns:p14="http://schemas.microsoft.com/office/powerpoint/2010/main" val="2287384884"/>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正方形/長方形 1"/>
          <p:cNvSpPr/>
          <p:nvPr/>
        </p:nvSpPr>
        <p:spPr>
          <a:xfrm>
            <a:off x="1403648" y="1772816"/>
            <a:ext cx="6912768" cy="2123658"/>
          </a:xfrm>
          <a:prstGeom prst="rect">
            <a:avLst/>
          </a:prstGeom>
        </p:spPr>
        <p:txBody>
          <a:bodyPr wrap="square">
            <a:spAutoFit/>
          </a:bodyPr>
          <a:lstStyle/>
          <a:p>
            <a:endParaRPr lang="en-US" altLang="ja-JP" sz="6600" dirty="0" smtClean="0">
              <a:latin typeface="+mn-ea"/>
            </a:endParaRPr>
          </a:p>
          <a:p>
            <a:r>
              <a:rPr lang="ja-JP" altLang="en-US" sz="6600" dirty="0">
                <a:latin typeface="+mn-ea"/>
              </a:rPr>
              <a:t>放</a:t>
            </a:r>
            <a:r>
              <a:rPr lang="ja-JP" altLang="en-US" sz="6600" dirty="0" smtClean="0">
                <a:latin typeface="+mn-ea"/>
              </a:rPr>
              <a:t>射線研究の歴史</a:t>
            </a:r>
            <a:endParaRPr lang="en-US" altLang="ja-JP" sz="6600" dirty="0">
              <a:latin typeface="+mn-ea"/>
            </a:endParaRPr>
          </a:p>
        </p:txBody>
      </p:sp>
    </p:spTree>
    <p:extLst>
      <p:ext uri="{BB962C8B-B14F-4D97-AF65-F5344CB8AC3E}">
        <p14:creationId xmlns:p14="http://schemas.microsoft.com/office/powerpoint/2010/main" val="1057586048"/>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txBox="1">
            <a:spLocks/>
          </p:cNvSpPr>
          <p:nvPr/>
        </p:nvSpPr>
        <p:spPr>
          <a:xfrm>
            <a:off x="1259632" y="1628800"/>
            <a:ext cx="7416824" cy="2304256"/>
          </a:xfrm>
          <a:prstGeom prst="rect">
            <a:avLst/>
          </a:prstGeom>
        </p:spPr>
        <p:txBody>
          <a:bodyPr/>
          <a:lstStyle>
            <a:lvl1pPr marL="320040" indent="-320040" algn="r" defTabSz="914400" rtl="0" eaLnBrk="1" latinLnBrk="0" hangingPunct="1">
              <a:spcBef>
                <a:spcPct val="0"/>
              </a:spcBef>
              <a:buClr>
                <a:schemeClr val="accent6">
                  <a:lumMod val="75000"/>
                </a:schemeClr>
              </a:buClr>
              <a:buSzPct val="128000"/>
              <a:buFont typeface="Georgia" pitchFamily="18" charset="0"/>
              <a:buChar char="*"/>
              <a:defRPr kumimoji="1" sz="4600" b="1" i="0" kern="1200">
                <a:gradFill>
                  <a:gsLst>
                    <a:gs pos="0">
                      <a:schemeClr val="tx1"/>
                    </a:gs>
                    <a:gs pos="40000">
                      <a:schemeClr val="tx1">
                        <a:lumMod val="75000"/>
                        <a:lumOff val="25000"/>
                      </a:schemeClr>
                    </a:gs>
                    <a:gs pos="100000">
                      <a:schemeClr val="tx2">
                        <a:alpha val="65000"/>
                      </a:schemeClr>
                    </a:gs>
                  </a:gsLst>
                  <a:lin ang="5400000" scaled="0"/>
                </a:gradFill>
                <a:effectLst>
                  <a:reflection blurRad="6350" stA="55000" endA="300" endPos="45500" dir="5400000" sy="-100000" algn="bl" rotWithShape="0"/>
                </a:effectLst>
                <a:latin typeface="+mj-lt"/>
                <a:ea typeface="+mj-ea"/>
                <a:cs typeface="+mj-cs"/>
              </a:defRPr>
            </a:lvl1pPr>
            <a:lvl2pPr eaLnBrk="1" hangingPunct="1">
              <a:defRPr kumimoji="1">
                <a:solidFill>
                  <a:schemeClr val="tx2"/>
                </a:solidFill>
              </a:defRPr>
            </a:lvl2pPr>
            <a:lvl3pPr eaLnBrk="1" hangingPunct="1">
              <a:defRPr kumimoji="1">
                <a:solidFill>
                  <a:schemeClr val="tx2"/>
                </a:solidFill>
              </a:defRPr>
            </a:lvl3pPr>
            <a:lvl4pPr eaLnBrk="1" hangingPunct="1">
              <a:defRPr kumimoji="1">
                <a:solidFill>
                  <a:schemeClr val="tx2"/>
                </a:solidFill>
              </a:defRPr>
            </a:lvl4pPr>
            <a:lvl5pPr eaLnBrk="1" hangingPunct="1">
              <a:defRPr kumimoji="1">
                <a:solidFill>
                  <a:schemeClr val="tx2"/>
                </a:solidFill>
              </a:defRPr>
            </a:lvl5pPr>
            <a:lvl6pPr eaLnBrk="1" hangingPunct="1">
              <a:defRPr kumimoji="1">
                <a:solidFill>
                  <a:schemeClr val="tx2"/>
                </a:solidFill>
              </a:defRPr>
            </a:lvl6pPr>
            <a:lvl7pPr eaLnBrk="1" hangingPunct="1">
              <a:defRPr kumimoji="1">
                <a:solidFill>
                  <a:schemeClr val="tx2"/>
                </a:solidFill>
              </a:defRPr>
            </a:lvl7pPr>
            <a:lvl8pPr eaLnBrk="1" hangingPunct="1">
              <a:defRPr kumimoji="1">
                <a:solidFill>
                  <a:schemeClr val="tx2"/>
                </a:solidFill>
              </a:defRPr>
            </a:lvl8pPr>
            <a:lvl9pPr eaLnBrk="1" hangingPunct="1">
              <a:defRPr kumimoji="1">
                <a:solidFill>
                  <a:schemeClr val="tx2"/>
                </a:solidFill>
              </a:defRPr>
            </a:lvl9pPr>
          </a:lstStyle>
          <a:p>
            <a:pPr marL="0" indent="0" algn="l">
              <a:buFont typeface="Georgia" pitchFamily="18" charset="0"/>
              <a:buNone/>
            </a:pPr>
            <a:r>
              <a:rPr lang="ja-JP" altLang="en-US" dirty="0" smtClean="0">
                <a:effectLst>
                  <a:outerShdw blurRad="38100" dist="38100" dir="2700000" algn="tl">
                    <a:srgbClr val="000000">
                      <a:alpha val="43137"/>
                    </a:srgbClr>
                  </a:outerShdw>
                  <a:reflection blurRad="6350" stA="55000" endA="300" endPos="45500" dir="5400000" sy="-100000" algn="bl" rotWithShape="0"/>
                </a:effectLst>
              </a:rPr>
              <a:t>放射線</a:t>
            </a:r>
            <a:endParaRPr lang="en-US" altLang="ja-JP" dirty="0" smtClean="0">
              <a:effectLst>
                <a:outerShdw blurRad="38100" dist="38100" dir="2700000" algn="tl">
                  <a:srgbClr val="000000">
                    <a:alpha val="43137"/>
                  </a:srgbClr>
                </a:outerShdw>
                <a:reflection blurRad="6350" stA="55000" endA="300" endPos="45500" dir="5400000" sy="-100000" algn="bl" rotWithShape="0"/>
              </a:effectLst>
            </a:endParaRPr>
          </a:p>
          <a:p>
            <a:pPr marL="0" indent="0" algn="l">
              <a:buFont typeface="Georgia" pitchFamily="18" charset="0"/>
              <a:buNone/>
            </a:pPr>
            <a:r>
              <a:rPr lang="en-US" altLang="ja-JP" dirty="0" smtClean="0">
                <a:effectLst>
                  <a:outerShdw blurRad="38100" dist="38100" dir="2700000" algn="tl">
                    <a:srgbClr val="000000">
                      <a:alpha val="43137"/>
                    </a:srgbClr>
                  </a:outerShdw>
                  <a:reflection blurRad="6350" stA="55000" endA="300" endPos="45500" dir="5400000" sy="-100000" algn="bl" rotWithShape="0"/>
                </a:effectLst>
              </a:rPr>
              <a:t>1920</a:t>
            </a:r>
            <a:r>
              <a:rPr lang="ja-JP" altLang="en-US" dirty="0" smtClean="0">
                <a:effectLst>
                  <a:outerShdw blurRad="38100" dist="38100" dir="2700000" algn="tl">
                    <a:srgbClr val="000000">
                      <a:alpha val="43137"/>
                    </a:srgbClr>
                  </a:outerShdw>
                  <a:reflection blurRad="6350" stA="55000" endA="300" endPos="45500" dir="5400000" sy="-100000" algn="bl" rotWithShape="0"/>
                </a:effectLst>
              </a:rPr>
              <a:t>年代にマリー・キュリーらによって発見</a:t>
            </a:r>
            <a:r>
              <a:rPr lang="en-US" altLang="ja-JP" dirty="0" smtClean="0">
                <a:effectLst>
                  <a:outerShdw blurRad="38100" dist="38100" dir="2700000" algn="tl">
                    <a:srgbClr val="000000">
                      <a:alpha val="43137"/>
                    </a:srgbClr>
                  </a:outerShdw>
                  <a:reflection blurRad="6350" stA="55000" endA="300" endPos="45500" dir="5400000" sy="-100000" algn="bl" rotWithShape="0"/>
                </a:effectLst>
              </a:rPr>
              <a:t/>
            </a:r>
            <a:br>
              <a:rPr lang="en-US" altLang="ja-JP" dirty="0" smtClean="0">
                <a:effectLst>
                  <a:outerShdw blurRad="38100" dist="38100" dir="2700000" algn="tl">
                    <a:srgbClr val="000000">
                      <a:alpha val="43137"/>
                    </a:srgbClr>
                  </a:outerShdw>
                  <a:reflection blurRad="6350" stA="55000" endA="300" endPos="45500" dir="5400000" sy="-100000" algn="bl" rotWithShape="0"/>
                </a:effectLst>
              </a:rPr>
            </a:br>
            <a:endParaRPr lang="ja-JP" altLang="en-US" dirty="0">
              <a:effectLst>
                <a:outerShdw blurRad="38100" dist="38100" dir="2700000" algn="tl">
                  <a:srgbClr val="000000">
                    <a:alpha val="43137"/>
                  </a:srgbClr>
                </a:outerShdw>
                <a:reflection blurRad="6350" stA="55000" endA="300" endPos="45500" dir="5400000" sy="-100000" algn="bl" rotWithShape="0"/>
              </a:effectLst>
            </a:endParaRPr>
          </a:p>
        </p:txBody>
      </p:sp>
      <p:sp>
        <p:nvSpPr>
          <p:cNvPr id="3" name="タイトル 1"/>
          <p:cNvSpPr txBox="1">
            <a:spLocks/>
          </p:cNvSpPr>
          <p:nvPr/>
        </p:nvSpPr>
        <p:spPr>
          <a:xfrm>
            <a:off x="2915816" y="4725144"/>
            <a:ext cx="4104456" cy="1152128"/>
          </a:xfrm>
          <a:prstGeom prst="rect">
            <a:avLst/>
          </a:prstGeom>
        </p:spPr>
        <p:txBody>
          <a:bodyPr/>
          <a:lstStyle>
            <a:lvl1pPr marL="320040" indent="-320040" algn="r" defTabSz="914400" rtl="0" eaLnBrk="1" latinLnBrk="0" hangingPunct="1">
              <a:spcBef>
                <a:spcPct val="0"/>
              </a:spcBef>
              <a:buClr>
                <a:schemeClr val="accent6">
                  <a:lumMod val="75000"/>
                </a:schemeClr>
              </a:buClr>
              <a:buSzPct val="128000"/>
              <a:buFont typeface="Georgia" pitchFamily="18" charset="0"/>
              <a:buChar char="*"/>
              <a:defRPr kumimoji="1" sz="4600" b="1" i="0" kern="1200">
                <a:gradFill>
                  <a:gsLst>
                    <a:gs pos="0">
                      <a:schemeClr val="tx1"/>
                    </a:gs>
                    <a:gs pos="40000">
                      <a:schemeClr val="tx1">
                        <a:lumMod val="75000"/>
                        <a:lumOff val="25000"/>
                      </a:schemeClr>
                    </a:gs>
                    <a:gs pos="100000">
                      <a:schemeClr val="tx2">
                        <a:alpha val="65000"/>
                      </a:schemeClr>
                    </a:gs>
                  </a:gsLst>
                  <a:lin ang="5400000" scaled="0"/>
                </a:gradFill>
                <a:effectLst>
                  <a:reflection blurRad="6350" stA="55000" endA="300" endPos="45500" dir="5400000" sy="-100000" algn="bl" rotWithShape="0"/>
                </a:effectLst>
                <a:latin typeface="+mj-lt"/>
                <a:ea typeface="+mj-ea"/>
                <a:cs typeface="+mj-cs"/>
              </a:defRPr>
            </a:lvl1pPr>
            <a:lvl2pPr eaLnBrk="1" hangingPunct="1">
              <a:defRPr kumimoji="1">
                <a:solidFill>
                  <a:schemeClr val="tx2"/>
                </a:solidFill>
              </a:defRPr>
            </a:lvl2pPr>
            <a:lvl3pPr eaLnBrk="1" hangingPunct="1">
              <a:defRPr kumimoji="1">
                <a:solidFill>
                  <a:schemeClr val="tx2"/>
                </a:solidFill>
              </a:defRPr>
            </a:lvl3pPr>
            <a:lvl4pPr eaLnBrk="1" hangingPunct="1">
              <a:defRPr kumimoji="1">
                <a:solidFill>
                  <a:schemeClr val="tx2"/>
                </a:solidFill>
              </a:defRPr>
            </a:lvl4pPr>
            <a:lvl5pPr eaLnBrk="1" hangingPunct="1">
              <a:defRPr kumimoji="1">
                <a:solidFill>
                  <a:schemeClr val="tx2"/>
                </a:solidFill>
              </a:defRPr>
            </a:lvl5pPr>
            <a:lvl6pPr eaLnBrk="1" hangingPunct="1">
              <a:defRPr kumimoji="1">
                <a:solidFill>
                  <a:schemeClr val="tx2"/>
                </a:solidFill>
              </a:defRPr>
            </a:lvl6pPr>
            <a:lvl7pPr eaLnBrk="1" hangingPunct="1">
              <a:defRPr kumimoji="1">
                <a:solidFill>
                  <a:schemeClr val="tx2"/>
                </a:solidFill>
              </a:defRPr>
            </a:lvl7pPr>
            <a:lvl8pPr eaLnBrk="1" hangingPunct="1">
              <a:defRPr kumimoji="1">
                <a:solidFill>
                  <a:schemeClr val="tx2"/>
                </a:solidFill>
              </a:defRPr>
            </a:lvl8pPr>
            <a:lvl9pPr eaLnBrk="1" hangingPunct="1">
              <a:defRPr kumimoji="1">
                <a:solidFill>
                  <a:schemeClr val="tx2"/>
                </a:solidFill>
              </a:defRPr>
            </a:lvl9pPr>
          </a:lstStyle>
          <a:p>
            <a:pPr marL="0" indent="0" algn="l">
              <a:buFont typeface="Georgia" pitchFamily="18" charset="0"/>
              <a:buNone/>
            </a:pPr>
            <a:r>
              <a:rPr lang="ja-JP" altLang="en-US" dirty="0" smtClean="0"/>
              <a:t>白血病で死去</a:t>
            </a:r>
            <a:r>
              <a:rPr lang="en-US" altLang="ja-JP" dirty="0" smtClean="0"/>
              <a:t/>
            </a:r>
            <a:br>
              <a:rPr lang="en-US" altLang="ja-JP" dirty="0" smtClean="0"/>
            </a:br>
            <a:endParaRPr lang="ja-JP" altLang="en-US" dirty="0"/>
          </a:p>
        </p:txBody>
      </p:sp>
    </p:spTree>
    <p:extLst>
      <p:ext uri="{BB962C8B-B14F-4D97-AF65-F5344CB8AC3E}">
        <p14:creationId xmlns:p14="http://schemas.microsoft.com/office/powerpoint/2010/main" val="2399062382"/>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txBox="1">
            <a:spLocks/>
          </p:cNvSpPr>
          <p:nvPr/>
        </p:nvSpPr>
        <p:spPr>
          <a:xfrm>
            <a:off x="827584" y="3991577"/>
            <a:ext cx="7416824" cy="792088"/>
          </a:xfrm>
          <a:prstGeom prst="rect">
            <a:avLst/>
          </a:prstGeom>
        </p:spPr>
        <p:txBody>
          <a:bodyPr/>
          <a:lstStyle>
            <a:lvl1pPr marL="320040" indent="-320040" algn="r" defTabSz="914400" rtl="0" eaLnBrk="1" latinLnBrk="0" hangingPunct="1">
              <a:spcBef>
                <a:spcPct val="0"/>
              </a:spcBef>
              <a:buClr>
                <a:schemeClr val="accent6">
                  <a:lumMod val="75000"/>
                </a:schemeClr>
              </a:buClr>
              <a:buSzPct val="128000"/>
              <a:buFont typeface="Georgia" pitchFamily="18" charset="0"/>
              <a:buChar char="*"/>
              <a:defRPr kumimoji="1" sz="4600" b="1" i="0" kern="1200">
                <a:gradFill>
                  <a:gsLst>
                    <a:gs pos="0">
                      <a:schemeClr val="tx1"/>
                    </a:gs>
                    <a:gs pos="40000">
                      <a:schemeClr val="tx1">
                        <a:lumMod val="75000"/>
                        <a:lumOff val="25000"/>
                      </a:schemeClr>
                    </a:gs>
                    <a:gs pos="100000">
                      <a:schemeClr val="tx2">
                        <a:alpha val="65000"/>
                      </a:schemeClr>
                    </a:gs>
                  </a:gsLst>
                  <a:lin ang="5400000" scaled="0"/>
                </a:gradFill>
                <a:effectLst>
                  <a:reflection blurRad="6350" stA="55000" endA="300" endPos="45500" dir="5400000" sy="-100000" algn="bl" rotWithShape="0"/>
                </a:effectLst>
                <a:latin typeface="+mj-lt"/>
                <a:ea typeface="+mj-ea"/>
                <a:cs typeface="+mj-cs"/>
              </a:defRPr>
            </a:lvl1pPr>
            <a:lvl2pPr eaLnBrk="1" hangingPunct="1">
              <a:defRPr kumimoji="1">
                <a:solidFill>
                  <a:schemeClr val="tx2"/>
                </a:solidFill>
              </a:defRPr>
            </a:lvl2pPr>
            <a:lvl3pPr eaLnBrk="1" hangingPunct="1">
              <a:defRPr kumimoji="1">
                <a:solidFill>
                  <a:schemeClr val="tx2"/>
                </a:solidFill>
              </a:defRPr>
            </a:lvl3pPr>
            <a:lvl4pPr eaLnBrk="1" hangingPunct="1">
              <a:defRPr kumimoji="1">
                <a:solidFill>
                  <a:schemeClr val="tx2"/>
                </a:solidFill>
              </a:defRPr>
            </a:lvl4pPr>
            <a:lvl5pPr eaLnBrk="1" hangingPunct="1">
              <a:defRPr kumimoji="1">
                <a:solidFill>
                  <a:schemeClr val="tx2"/>
                </a:solidFill>
              </a:defRPr>
            </a:lvl5pPr>
            <a:lvl6pPr eaLnBrk="1" hangingPunct="1">
              <a:defRPr kumimoji="1">
                <a:solidFill>
                  <a:schemeClr val="tx2"/>
                </a:solidFill>
              </a:defRPr>
            </a:lvl6pPr>
            <a:lvl7pPr eaLnBrk="1" hangingPunct="1">
              <a:defRPr kumimoji="1">
                <a:solidFill>
                  <a:schemeClr val="tx2"/>
                </a:solidFill>
              </a:defRPr>
            </a:lvl7pPr>
            <a:lvl8pPr eaLnBrk="1" hangingPunct="1">
              <a:defRPr kumimoji="1">
                <a:solidFill>
                  <a:schemeClr val="tx2"/>
                </a:solidFill>
              </a:defRPr>
            </a:lvl8pPr>
            <a:lvl9pPr eaLnBrk="1" hangingPunct="1">
              <a:defRPr kumimoji="1">
                <a:solidFill>
                  <a:schemeClr val="tx2"/>
                </a:solidFill>
              </a:defRPr>
            </a:lvl9pPr>
          </a:lstStyle>
          <a:p>
            <a:pPr marL="0" indent="0" algn="l">
              <a:buFont typeface="Georgia" pitchFamily="18" charset="0"/>
              <a:buNone/>
            </a:pPr>
            <a:r>
              <a:rPr lang="ja-JP" altLang="en-US" dirty="0" smtClean="0"/>
              <a:t>ラジウムのついた筆先を</a:t>
            </a:r>
            <a:endParaRPr lang="en-US" altLang="ja-JP" dirty="0" smtClean="0"/>
          </a:p>
          <a:p>
            <a:pPr marL="0" indent="0" algn="l">
              <a:buFont typeface="Georgia" pitchFamily="18" charset="0"/>
              <a:buNone/>
            </a:pPr>
            <a:r>
              <a:rPr lang="ja-JP" altLang="en-US" dirty="0" smtClean="0"/>
              <a:t>なめて作業をするように指示されていた</a:t>
            </a:r>
            <a:r>
              <a:rPr lang="en-US" altLang="ja-JP" dirty="0" smtClean="0"/>
              <a:t/>
            </a:r>
            <a:br>
              <a:rPr lang="en-US" altLang="ja-JP" dirty="0" smtClean="0"/>
            </a:br>
            <a:endParaRPr lang="ja-JP" altLang="en-US" dirty="0"/>
          </a:p>
        </p:txBody>
      </p:sp>
      <p:sp>
        <p:nvSpPr>
          <p:cNvPr id="3" name="タイトル 1"/>
          <p:cNvSpPr txBox="1">
            <a:spLocks/>
          </p:cNvSpPr>
          <p:nvPr/>
        </p:nvSpPr>
        <p:spPr>
          <a:xfrm>
            <a:off x="1043608" y="620688"/>
            <a:ext cx="7416824" cy="3384376"/>
          </a:xfrm>
          <a:prstGeom prst="rect">
            <a:avLst/>
          </a:prstGeom>
        </p:spPr>
        <p:txBody>
          <a:bodyPr/>
          <a:lstStyle>
            <a:lvl1pPr marL="320040" indent="-320040" algn="r" defTabSz="914400" rtl="0" eaLnBrk="1" latinLnBrk="0" hangingPunct="1">
              <a:spcBef>
                <a:spcPct val="0"/>
              </a:spcBef>
              <a:buClr>
                <a:schemeClr val="accent6">
                  <a:lumMod val="75000"/>
                </a:schemeClr>
              </a:buClr>
              <a:buSzPct val="128000"/>
              <a:buFont typeface="Georgia" pitchFamily="18" charset="0"/>
              <a:buChar char="*"/>
              <a:defRPr kumimoji="1" sz="4600" b="1" i="0" kern="1200">
                <a:gradFill>
                  <a:gsLst>
                    <a:gs pos="0">
                      <a:schemeClr val="tx1"/>
                    </a:gs>
                    <a:gs pos="40000">
                      <a:schemeClr val="tx1">
                        <a:lumMod val="75000"/>
                        <a:lumOff val="25000"/>
                      </a:schemeClr>
                    </a:gs>
                    <a:gs pos="100000">
                      <a:schemeClr val="tx2">
                        <a:alpha val="65000"/>
                      </a:schemeClr>
                    </a:gs>
                  </a:gsLst>
                  <a:lin ang="5400000" scaled="0"/>
                </a:gradFill>
                <a:effectLst>
                  <a:reflection blurRad="6350" stA="55000" endA="300" endPos="45500" dir="5400000" sy="-100000" algn="bl" rotWithShape="0"/>
                </a:effectLst>
                <a:latin typeface="+mj-lt"/>
                <a:ea typeface="+mj-ea"/>
                <a:cs typeface="+mj-cs"/>
              </a:defRPr>
            </a:lvl1pPr>
            <a:lvl2pPr eaLnBrk="1" hangingPunct="1">
              <a:defRPr kumimoji="1">
                <a:solidFill>
                  <a:schemeClr val="tx2"/>
                </a:solidFill>
              </a:defRPr>
            </a:lvl2pPr>
            <a:lvl3pPr eaLnBrk="1" hangingPunct="1">
              <a:defRPr kumimoji="1">
                <a:solidFill>
                  <a:schemeClr val="tx2"/>
                </a:solidFill>
              </a:defRPr>
            </a:lvl3pPr>
            <a:lvl4pPr eaLnBrk="1" hangingPunct="1">
              <a:defRPr kumimoji="1">
                <a:solidFill>
                  <a:schemeClr val="tx2"/>
                </a:solidFill>
              </a:defRPr>
            </a:lvl4pPr>
            <a:lvl5pPr eaLnBrk="1" hangingPunct="1">
              <a:defRPr kumimoji="1">
                <a:solidFill>
                  <a:schemeClr val="tx2"/>
                </a:solidFill>
              </a:defRPr>
            </a:lvl5pPr>
            <a:lvl6pPr eaLnBrk="1" hangingPunct="1">
              <a:defRPr kumimoji="1">
                <a:solidFill>
                  <a:schemeClr val="tx2"/>
                </a:solidFill>
              </a:defRPr>
            </a:lvl6pPr>
            <a:lvl7pPr eaLnBrk="1" hangingPunct="1">
              <a:defRPr kumimoji="1">
                <a:solidFill>
                  <a:schemeClr val="tx2"/>
                </a:solidFill>
              </a:defRPr>
            </a:lvl7pPr>
            <a:lvl8pPr eaLnBrk="1" hangingPunct="1">
              <a:defRPr kumimoji="1">
                <a:solidFill>
                  <a:schemeClr val="tx2"/>
                </a:solidFill>
              </a:defRPr>
            </a:lvl8pPr>
            <a:lvl9pPr eaLnBrk="1" hangingPunct="1">
              <a:defRPr kumimoji="1">
                <a:solidFill>
                  <a:schemeClr val="tx2"/>
                </a:solidFill>
              </a:defRPr>
            </a:lvl9pPr>
          </a:lstStyle>
          <a:p>
            <a:pPr marL="0" indent="0" algn="l">
              <a:buFont typeface="Georgia" pitchFamily="18" charset="0"/>
              <a:buNone/>
            </a:pPr>
            <a:r>
              <a:rPr lang="en-US" altLang="ja-JP" dirty="0" smtClean="0"/>
              <a:t>1920</a:t>
            </a:r>
            <a:r>
              <a:rPr lang="ja-JP" altLang="en-US" dirty="0" smtClean="0"/>
              <a:t>年代に暗闇で時計の文字を光らせるためにラジウムが入ったペイント材を使って作業をしていた女性</a:t>
            </a:r>
            <a:r>
              <a:rPr lang="en-US" altLang="ja-JP" dirty="0" smtClean="0"/>
              <a:t/>
            </a:r>
            <a:br>
              <a:rPr lang="en-US" altLang="ja-JP" dirty="0" smtClean="0"/>
            </a:br>
            <a:endParaRPr lang="ja-JP" altLang="en-US" dirty="0"/>
          </a:p>
        </p:txBody>
      </p:sp>
    </p:spTree>
    <p:extLst>
      <p:ext uri="{BB962C8B-B14F-4D97-AF65-F5344CB8AC3E}">
        <p14:creationId xmlns:p14="http://schemas.microsoft.com/office/powerpoint/2010/main" val="15961008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txBox="1">
            <a:spLocks/>
          </p:cNvSpPr>
          <p:nvPr/>
        </p:nvSpPr>
        <p:spPr>
          <a:xfrm>
            <a:off x="1259632" y="1628800"/>
            <a:ext cx="7416824" cy="3384376"/>
          </a:xfrm>
          <a:prstGeom prst="rect">
            <a:avLst/>
          </a:prstGeom>
        </p:spPr>
        <p:txBody>
          <a:bodyPr/>
          <a:lstStyle>
            <a:lvl1pPr marL="320040" indent="-320040" algn="r" defTabSz="914400" rtl="0" eaLnBrk="1" latinLnBrk="0" hangingPunct="1">
              <a:spcBef>
                <a:spcPct val="0"/>
              </a:spcBef>
              <a:buClr>
                <a:schemeClr val="accent6">
                  <a:lumMod val="75000"/>
                </a:schemeClr>
              </a:buClr>
              <a:buSzPct val="128000"/>
              <a:buFont typeface="Georgia" pitchFamily="18" charset="0"/>
              <a:buChar char="*"/>
              <a:defRPr kumimoji="1" sz="4600" b="1" i="0" kern="1200">
                <a:gradFill>
                  <a:gsLst>
                    <a:gs pos="0">
                      <a:schemeClr val="tx1"/>
                    </a:gs>
                    <a:gs pos="40000">
                      <a:schemeClr val="tx1">
                        <a:lumMod val="75000"/>
                        <a:lumOff val="25000"/>
                      </a:schemeClr>
                    </a:gs>
                    <a:gs pos="100000">
                      <a:schemeClr val="tx2">
                        <a:alpha val="65000"/>
                      </a:schemeClr>
                    </a:gs>
                  </a:gsLst>
                  <a:lin ang="5400000" scaled="0"/>
                </a:gradFill>
                <a:effectLst>
                  <a:reflection blurRad="6350" stA="55000" endA="300" endPos="45500" dir="5400000" sy="-100000" algn="bl" rotWithShape="0"/>
                </a:effectLst>
                <a:latin typeface="+mj-lt"/>
                <a:ea typeface="+mj-ea"/>
                <a:cs typeface="+mj-cs"/>
              </a:defRPr>
            </a:lvl1pPr>
            <a:lvl2pPr eaLnBrk="1" hangingPunct="1">
              <a:defRPr kumimoji="1">
                <a:solidFill>
                  <a:schemeClr val="tx2"/>
                </a:solidFill>
              </a:defRPr>
            </a:lvl2pPr>
            <a:lvl3pPr eaLnBrk="1" hangingPunct="1">
              <a:defRPr kumimoji="1">
                <a:solidFill>
                  <a:schemeClr val="tx2"/>
                </a:solidFill>
              </a:defRPr>
            </a:lvl3pPr>
            <a:lvl4pPr eaLnBrk="1" hangingPunct="1">
              <a:defRPr kumimoji="1">
                <a:solidFill>
                  <a:schemeClr val="tx2"/>
                </a:solidFill>
              </a:defRPr>
            </a:lvl4pPr>
            <a:lvl5pPr eaLnBrk="1" hangingPunct="1">
              <a:defRPr kumimoji="1">
                <a:solidFill>
                  <a:schemeClr val="tx2"/>
                </a:solidFill>
              </a:defRPr>
            </a:lvl5pPr>
            <a:lvl6pPr eaLnBrk="1" hangingPunct="1">
              <a:defRPr kumimoji="1">
                <a:solidFill>
                  <a:schemeClr val="tx2"/>
                </a:solidFill>
              </a:defRPr>
            </a:lvl6pPr>
            <a:lvl7pPr eaLnBrk="1" hangingPunct="1">
              <a:defRPr kumimoji="1">
                <a:solidFill>
                  <a:schemeClr val="tx2"/>
                </a:solidFill>
              </a:defRPr>
            </a:lvl7pPr>
            <a:lvl8pPr eaLnBrk="1" hangingPunct="1">
              <a:defRPr kumimoji="1">
                <a:solidFill>
                  <a:schemeClr val="tx2"/>
                </a:solidFill>
              </a:defRPr>
            </a:lvl8pPr>
            <a:lvl9pPr eaLnBrk="1" hangingPunct="1">
              <a:defRPr kumimoji="1">
                <a:solidFill>
                  <a:schemeClr val="tx2"/>
                </a:solidFill>
              </a:defRPr>
            </a:lvl9pPr>
          </a:lstStyle>
          <a:p>
            <a:pPr marL="0" indent="0" algn="l">
              <a:buFont typeface="Georgia" pitchFamily="18" charset="0"/>
              <a:buNone/>
            </a:pPr>
            <a:r>
              <a:rPr lang="en-US" altLang="ja-JP" dirty="0" smtClean="0"/>
              <a:t/>
            </a:r>
            <a:br>
              <a:rPr lang="en-US" altLang="ja-JP" dirty="0" smtClean="0"/>
            </a:br>
            <a:endParaRPr lang="ja-JP" altLang="en-US" dirty="0"/>
          </a:p>
        </p:txBody>
      </p:sp>
      <p:sp>
        <p:nvSpPr>
          <p:cNvPr id="4" name="タイトル 1"/>
          <p:cNvSpPr txBox="1">
            <a:spLocks/>
          </p:cNvSpPr>
          <p:nvPr/>
        </p:nvSpPr>
        <p:spPr>
          <a:xfrm>
            <a:off x="1412032" y="1781200"/>
            <a:ext cx="7416824" cy="3384376"/>
          </a:xfrm>
          <a:prstGeom prst="rect">
            <a:avLst/>
          </a:prstGeom>
        </p:spPr>
        <p:txBody>
          <a:bodyPr/>
          <a:lstStyle>
            <a:lvl1pPr marL="320040" indent="-320040" algn="r" defTabSz="914400" rtl="0" eaLnBrk="1" latinLnBrk="0" hangingPunct="1">
              <a:spcBef>
                <a:spcPct val="0"/>
              </a:spcBef>
              <a:buClr>
                <a:schemeClr val="accent6">
                  <a:lumMod val="75000"/>
                </a:schemeClr>
              </a:buClr>
              <a:buSzPct val="128000"/>
              <a:buFont typeface="Georgia" pitchFamily="18" charset="0"/>
              <a:buChar char="*"/>
              <a:defRPr kumimoji="1" sz="4600" b="1" i="0" kern="1200">
                <a:gradFill>
                  <a:gsLst>
                    <a:gs pos="0">
                      <a:schemeClr val="tx1"/>
                    </a:gs>
                    <a:gs pos="40000">
                      <a:schemeClr val="tx1">
                        <a:lumMod val="75000"/>
                        <a:lumOff val="25000"/>
                      </a:schemeClr>
                    </a:gs>
                    <a:gs pos="100000">
                      <a:schemeClr val="tx2">
                        <a:alpha val="65000"/>
                      </a:schemeClr>
                    </a:gs>
                  </a:gsLst>
                  <a:lin ang="5400000" scaled="0"/>
                </a:gradFill>
                <a:effectLst>
                  <a:reflection blurRad="6350" stA="55000" endA="300" endPos="45500" dir="5400000" sy="-100000" algn="bl" rotWithShape="0"/>
                </a:effectLst>
                <a:latin typeface="+mj-lt"/>
                <a:ea typeface="+mj-ea"/>
                <a:cs typeface="+mj-cs"/>
              </a:defRPr>
            </a:lvl1pPr>
            <a:lvl2pPr eaLnBrk="1" hangingPunct="1">
              <a:defRPr kumimoji="1">
                <a:solidFill>
                  <a:schemeClr val="tx2"/>
                </a:solidFill>
              </a:defRPr>
            </a:lvl2pPr>
            <a:lvl3pPr eaLnBrk="1" hangingPunct="1">
              <a:defRPr kumimoji="1">
                <a:solidFill>
                  <a:schemeClr val="tx2"/>
                </a:solidFill>
              </a:defRPr>
            </a:lvl3pPr>
            <a:lvl4pPr eaLnBrk="1" hangingPunct="1">
              <a:defRPr kumimoji="1">
                <a:solidFill>
                  <a:schemeClr val="tx2"/>
                </a:solidFill>
              </a:defRPr>
            </a:lvl4pPr>
            <a:lvl5pPr eaLnBrk="1" hangingPunct="1">
              <a:defRPr kumimoji="1">
                <a:solidFill>
                  <a:schemeClr val="tx2"/>
                </a:solidFill>
              </a:defRPr>
            </a:lvl5pPr>
            <a:lvl6pPr eaLnBrk="1" hangingPunct="1">
              <a:defRPr kumimoji="1">
                <a:solidFill>
                  <a:schemeClr val="tx2"/>
                </a:solidFill>
              </a:defRPr>
            </a:lvl6pPr>
            <a:lvl7pPr eaLnBrk="1" hangingPunct="1">
              <a:defRPr kumimoji="1">
                <a:solidFill>
                  <a:schemeClr val="tx2"/>
                </a:solidFill>
              </a:defRPr>
            </a:lvl7pPr>
            <a:lvl8pPr eaLnBrk="1" hangingPunct="1">
              <a:defRPr kumimoji="1">
                <a:solidFill>
                  <a:schemeClr val="tx2"/>
                </a:solidFill>
              </a:defRPr>
            </a:lvl8pPr>
            <a:lvl9pPr eaLnBrk="1" hangingPunct="1">
              <a:defRPr kumimoji="1">
                <a:solidFill>
                  <a:schemeClr val="tx2"/>
                </a:solidFill>
              </a:defRPr>
            </a:lvl9pPr>
          </a:lstStyle>
          <a:p>
            <a:pPr marL="0" indent="0" algn="l">
              <a:buFont typeface="Georgia" pitchFamily="18" charset="0"/>
              <a:buNone/>
            </a:pPr>
            <a:r>
              <a:rPr lang="en-US" altLang="ja-JP" dirty="0" smtClean="0"/>
              <a:t/>
            </a:r>
            <a:br>
              <a:rPr lang="en-US" altLang="ja-JP" dirty="0" smtClean="0"/>
            </a:br>
            <a:endParaRPr lang="ja-JP" altLang="en-US" dirty="0"/>
          </a:p>
        </p:txBody>
      </p:sp>
      <p:sp>
        <p:nvSpPr>
          <p:cNvPr id="5" name="タイトル 1"/>
          <p:cNvSpPr txBox="1">
            <a:spLocks/>
          </p:cNvSpPr>
          <p:nvPr/>
        </p:nvSpPr>
        <p:spPr>
          <a:xfrm>
            <a:off x="1564432" y="1933600"/>
            <a:ext cx="7416824" cy="3384376"/>
          </a:xfrm>
          <a:prstGeom prst="rect">
            <a:avLst/>
          </a:prstGeom>
        </p:spPr>
        <p:txBody>
          <a:bodyPr/>
          <a:lstStyle>
            <a:lvl1pPr marL="320040" indent="-320040" algn="r" defTabSz="914400" rtl="0" eaLnBrk="1" latinLnBrk="0" hangingPunct="1">
              <a:spcBef>
                <a:spcPct val="0"/>
              </a:spcBef>
              <a:buClr>
                <a:schemeClr val="accent6">
                  <a:lumMod val="75000"/>
                </a:schemeClr>
              </a:buClr>
              <a:buSzPct val="128000"/>
              <a:buFont typeface="Georgia" pitchFamily="18" charset="0"/>
              <a:buChar char="*"/>
              <a:defRPr kumimoji="1" sz="4600" b="1" i="0" kern="1200">
                <a:gradFill>
                  <a:gsLst>
                    <a:gs pos="0">
                      <a:schemeClr val="tx1"/>
                    </a:gs>
                    <a:gs pos="40000">
                      <a:schemeClr val="tx1">
                        <a:lumMod val="75000"/>
                        <a:lumOff val="25000"/>
                      </a:schemeClr>
                    </a:gs>
                    <a:gs pos="100000">
                      <a:schemeClr val="tx2">
                        <a:alpha val="65000"/>
                      </a:schemeClr>
                    </a:gs>
                  </a:gsLst>
                  <a:lin ang="5400000" scaled="0"/>
                </a:gradFill>
                <a:effectLst>
                  <a:reflection blurRad="6350" stA="55000" endA="300" endPos="45500" dir="5400000" sy="-100000" algn="bl" rotWithShape="0"/>
                </a:effectLst>
                <a:latin typeface="+mj-lt"/>
                <a:ea typeface="+mj-ea"/>
                <a:cs typeface="+mj-cs"/>
              </a:defRPr>
            </a:lvl1pPr>
            <a:lvl2pPr eaLnBrk="1" hangingPunct="1">
              <a:defRPr kumimoji="1">
                <a:solidFill>
                  <a:schemeClr val="tx2"/>
                </a:solidFill>
              </a:defRPr>
            </a:lvl2pPr>
            <a:lvl3pPr eaLnBrk="1" hangingPunct="1">
              <a:defRPr kumimoji="1">
                <a:solidFill>
                  <a:schemeClr val="tx2"/>
                </a:solidFill>
              </a:defRPr>
            </a:lvl3pPr>
            <a:lvl4pPr eaLnBrk="1" hangingPunct="1">
              <a:defRPr kumimoji="1">
                <a:solidFill>
                  <a:schemeClr val="tx2"/>
                </a:solidFill>
              </a:defRPr>
            </a:lvl4pPr>
            <a:lvl5pPr eaLnBrk="1" hangingPunct="1">
              <a:defRPr kumimoji="1">
                <a:solidFill>
                  <a:schemeClr val="tx2"/>
                </a:solidFill>
              </a:defRPr>
            </a:lvl5pPr>
            <a:lvl6pPr eaLnBrk="1" hangingPunct="1">
              <a:defRPr kumimoji="1">
                <a:solidFill>
                  <a:schemeClr val="tx2"/>
                </a:solidFill>
              </a:defRPr>
            </a:lvl6pPr>
            <a:lvl7pPr eaLnBrk="1" hangingPunct="1">
              <a:defRPr kumimoji="1">
                <a:solidFill>
                  <a:schemeClr val="tx2"/>
                </a:solidFill>
              </a:defRPr>
            </a:lvl7pPr>
            <a:lvl8pPr eaLnBrk="1" hangingPunct="1">
              <a:defRPr kumimoji="1">
                <a:solidFill>
                  <a:schemeClr val="tx2"/>
                </a:solidFill>
              </a:defRPr>
            </a:lvl8pPr>
            <a:lvl9pPr eaLnBrk="1" hangingPunct="1">
              <a:defRPr kumimoji="1">
                <a:solidFill>
                  <a:schemeClr val="tx2"/>
                </a:solidFill>
              </a:defRPr>
            </a:lvl9pPr>
          </a:lstStyle>
          <a:p>
            <a:pPr marL="0" indent="0" algn="l">
              <a:buFont typeface="Georgia" pitchFamily="18" charset="0"/>
              <a:buNone/>
            </a:pPr>
            <a:r>
              <a:rPr lang="en-US" altLang="ja-JP" dirty="0" smtClean="0"/>
              <a:t/>
            </a:r>
            <a:br>
              <a:rPr lang="en-US" altLang="ja-JP" dirty="0" smtClean="0"/>
            </a:br>
            <a:endParaRPr lang="ja-JP" altLang="en-US" dirty="0"/>
          </a:p>
        </p:txBody>
      </p:sp>
      <p:sp>
        <p:nvSpPr>
          <p:cNvPr id="6" name="タイトル 1"/>
          <p:cNvSpPr txBox="1">
            <a:spLocks/>
          </p:cNvSpPr>
          <p:nvPr/>
        </p:nvSpPr>
        <p:spPr>
          <a:xfrm>
            <a:off x="755576" y="1698919"/>
            <a:ext cx="8496944" cy="3384376"/>
          </a:xfrm>
          <a:prstGeom prst="rect">
            <a:avLst/>
          </a:prstGeom>
        </p:spPr>
        <p:txBody>
          <a:bodyPr/>
          <a:lstStyle>
            <a:lvl1pPr marL="320040" indent="-320040" algn="r" defTabSz="914400" rtl="0" eaLnBrk="1" latinLnBrk="0" hangingPunct="1">
              <a:spcBef>
                <a:spcPct val="0"/>
              </a:spcBef>
              <a:buClr>
                <a:schemeClr val="accent6">
                  <a:lumMod val="75000"/>
                </a:schemeClr>
              </a:buClr>
              <a:buSzPct val="128000"/>
              <a:buFont typeface="Georgia" pitchFamily="18" charset="0"/>
              <a:buChar char="*"/>
              <a:defRPr kumimoji="1" sz="4600" b="1" i="0" kern="1200">
                <a:gradFill>
                  <a:gsLst>
                    <a:gs pos="0">
                      <a:schemeClr val="tx1"/>
                    </a:gs>
                    <a:gs pos="40000">
                      <a:schemeClr val="tx1">
                        <a:lumMod val="75000"/>
                        <a:lumOff val="25000"/>
                      </a:schemeClr>
                    </a:gs>
                    <a:gs pos="100000">
                      <a:schemeClr val="tx2">
                        <a:alpha val="65000"/>
                      </a:schemeClr>
                    </a:gs>
                  </a:gsLst>
                  <a:lin ang="5400000" scaled="0"/>
                </a:gradFill>
                <a:effectLst>
                  <a:reflection blurRad="6350" stA="55000" endA="300" endPos="45500" dir="5400000" sy="-100000" algn="bl" rotWithShape="0"/>
                </a:effectLst>
                <a:latin typeface="+mj-lt"/>
                <a:ea typeface="+mj-ea"/>
                <a:cs typeface="+mj-cs"/>
              </a:defRPr>
            </a:lvl1pPr>
            <a:lvl2pPr eaLnBrk="1" hangingPunct="1">
              <a:defRPr kumimoji="1">
                <a:solidFill>
                  <a:schemeClr val="tx2"/>
                </a:solidFill>
              </a:defRPr>
            </a:lvl2pPr>
            <a:lvl3pPr eaLnBrk="1" hangingPunct="1">
              <a:defRPr kumimoji="1">
                <a:solidFill>
                  <a:schemeClr val="tx2"/>
                </a:solidFill>
              </a:defRPr>
            </a:lvl3pPr>
            <a:lvl4pPr eaLnBrk="1" hangingPunct="1">
              <a:defRPr kumimoji="1">
                <a:solidFill>
                  <a:schemeClr val="tx2"/>
                </a:solidFill>
              </a:defRPr>
            </a:lvl4pPr>
            <a:lvl5pPr eaLnBrk="1" hangingPunct="1">
              <a:defRPr kumimoji="1">
                <a:solidFill>
                  <a:schemeClr val="tx2"/>
                </a:solidFill>
              </a:defRPr>
            </a:lvl5pPr>
            <a:lvl6pPr eaLnBrk="1" hangingPunct="1">
              <a:defRPr kumimoji="1">
                <a:solidFill>
                  <a:schemeClr val="tx2"/>
                </a:solidFill>
              </a:defRPr>
            </a:lvl6pPr>
            <a:lvl7pPr eaLnBrk="1" hangingPunct="1">
              <a:defRPr kumimoji="1">
                <a:solidFill>
                  <a:schemeClr val="tx2"/>
                </a:solidFill>
              </a:defRPr>
            </a:lvl7pPr>
            <a:lvl8pPr eaLnBrk="1" hangingPunct="1">
              <a:defRPr kumimoji="1">
                <a:solidFill>
                  <a:schemeClr val="tx2"/>
                </a:solidFill>
              </a:defRPr>
            </a:lvl8pPr>
            <a:lvl9pPr eaLnBrk="1" hangingPunct="1">
              <a:defRPr kumimoji="1">
                <a:solidFill>
                  <a:schemeClr val="tx2"/>
                </a:solidFill>
              </a:defRPr>
            </a:lvl9pPr>
          </a:lstStyle>
          <a:p>
            <a:pPr marL="0" indent="0" algn="l">
              <a:buFont typeface="Georgia" pitchFamily="18" charset="0"/>
              <a:buNone/>
            </a:pPr>
            <a:r>
              <a:rPr lang="en-US" altLang="ja-JP" dirty="0" smtClean="0"/>
              <a:t/>
            </a:r>
            <a:br>
              <a:rPr lang="en-US" altLang="ja-JP" dirty="0" smtClean="0"/>
            </a:br>
            <a:endParaRPr lang="ja-JP" altLang="en-US" dirty="0"/>
          </a:p>
        </p:txBody>
      </p:sp>
      <p:sp>
        <p:nvSpPr>
          <p:cNvPr id="8" name="タイトル 1"/>
          <p:cNvSpPr txBox="1">
            <a:spLocks/>
          </p:cNvSpPr>
          <p:nvPr/>
        </p:nvSpPr>
        <p:spPr>
          <a:xfrm>
            <a:off x="1007604" y="1933600"/>
            <a:ext cx="7920880" cy="3700028"/>
          </a:xfrm>
          <a:prstGeom prst="rect">
            <a:avLst/>
          </a:prstGeom>
        </p:spPr>
        <p:txBody>
          <a:bodyPr/>
          <a:lstStyle>
            <a:lvl1pPr marL="320040" indent="-320040" algn="r" defTabSz="914400" rtl="0" eaLnBrk="1" latinLnBrk="0" hangingPunct="1">
              <a:spcBef>
                <a:spcPct val="0"/>
              </a:spcBef>
              <a:buClr>
                <a:schemeClr val="accent6">
                  <a:lumMod val="75000"/>
                </a:schemeClr>
              </a:buClr>
              <a:buSzPct val="128000"/>
              <a:buFont typeface="Georgia" pitchFamily="18" charset="0"/>
              <a:buChar char="*"/>
              <a:defRPr kumimoji="1" sz="4600" b="1" i="0" kern="1200">
                <a:gradFill>
                  <a:gsLst>
                    <a:gs pos="0">
                      <a:schemeClr val="tx1"/>
                    </a:gs>
                    <a:gs pos="40000">
                      <a:schemeClr val="tx1">
                        <a:lumMod val="75000"/>
                        <a:lumOff val="25000"/>
                      </a:schemeClr>
                    </a:gs>
                    <a:gs pos="100000">
                      <a:schemeClr val="tx2">
                        <a:alpha val="65000"/>
                      </a:schemeClr>
                    </a:gs>
                  </a:gsLst>
                  <a:lin ang="5400000" scaled="0"/>
                </a:gradFill>
                <a:effectLst>
                  <a:reflection blurRad="6350" stA="55000" endA="300" endPos="45500" dir="5400000" sy="-100000" algn="bl" rotWithShape="0"/>
                </a:effectLst>
                <a:latin typeface="+mj-lt"/>
                <a:ea typeface="+mj-ea"/>
                <a:cs typeface="+mj-cs"/>
              </a:defRPr>
            </a:lvl1pPr>
            <a:lvl2pPr eaLnBrk="1" hangingPunct="1">
              <a:defRPr kumimoji="1">
                <a:solidFill>
                  <a:schemeClr val="tx2"/>
                </a:solidFill>
              </a:defRPr>
            </a:lvl2pPr>
            <a:lvl3pPr eaLnBrk="1" hangingPunct="1">
              <a:defRPr kumimoji="1">
                <a:solidFill>
                  <a:schemeClr val="tx2"/>
                </a:solidFill>
              </a:defRPr>
            </a:lvl3pPr>
            <a:lvl4pPr eaLnBrk="1" hangingPunct="1">
              <a:defRPr kumimoji="1">
                <a:solidFill>
                  <a:schemeClr val="tx2"/>
                </a:solidFill>
              </a:defRPr>
            </a:lvl4pPr>
            <a:lvl5pPr eaLnBrk="1" hangingPunct="1">
              <a:defRPr kumimoji="1">
                <a:solidFill>
                  <a:schemeClr val="tx2"/>
                </a:solidFill>
              </a:defRPr>
            </a:lvl5pPr>
            <a:lvl6pPr eaLnBrk="1" hangingPunct="1">
              <a:defRPr kumimoji="1">
                <a:solidFill>
                  <a:schemeClr val="tx2"/>
                </a:solidFill>
              </a:defRPr>
            </a:lvl6pPr>
            <a:lvl7pPr eaLnBrk="1" hangingPunct="1">
              <a:defRPr kumimoji="1">
                <a:solidFill>
                  <a:schemeClr val="tx2"/>
                </a:solidFill>
              </a:defRPr>
            </a:lvl7pPr>
            <a:lvl8pPr eaLnBrk="1" hangingPunct="1">
              <a:defRPr kumimoji="1">
                <a:solidFill>
                  <a:schemeClr val="tx2"/>
                </a:solidFill>
              </a:defRPr>
            </a:lvl8pPr>
            <a:lvl9pPr eaLnBrk="1" hangingPunct="1">
              <a:defRPr kumimoji="1">
                <a:solidFill>
                  <a:schemeClr val="tx2"/>
                </a:solidFill>
              </a:defRPr>
            </a:lvl9pPr>
          </a:lstStyle>
          <a:p>
            <a:pPr marL="0" indent="0" algn="l">
              <a:buFont typeface="Georgia" pitchFamily="18" charset="0"/>
              <a:buNone/>
            </a:pPr>
            <a:r>
              <a:rPr lang="ja-JP" altLang="en-US" sz="6000" dirty="0" smtClean="0"/>
              <a:t>内部被曝が外部被曝よりも危険であることが</a:t>
            </a:r>
            <a:endParaRPr lang="en-US" altLang="ja-JP" sz="6000" dirty="0" smtClean="0"/>
          </a:p>
          <a:p>
            <a:pPr marL="0" indent="0" algn="l">
              <a:buFont typeface="Georgia" pitchFamily="18" charset="0"/>
              <a:buNone/>
            </a:pPr>
            <a:r>
              <a:rPr lang="ja-JP" altLang="en-US" sz="6000" dirty="0" smtClean="0"/>
              <a:t>わかった最初の事件</a:t>
            </a:r>
            <a:r>
              <a:rPr lang="en-US" altLang="ja-JP" dirty="0" smtClean="0"/>
              <a:t/>
            </a:r>
            <a:br>
              <a:rPr lang="en-US" altLang="ja-JP" dirty="0" smtClean="0"/>
            </a:br>
            <a:endParaRPr lang="ja-JP" altLang="en-US" dirty="0"/>
          </a:p>
        </p:txBody>
      </p:sp>
    </p:spTree>
    <p:extLst>
      <p:ext uri="{BB962C8B-B14F-4D97-AF65-F5344CB8AC3E}">
        <p14:creationId xmlns:p14="http://schemas.microsoft.com/office/powerpoint/2010/main" val="277935444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正方形/長方形 2"/>
          <p:cNvSpPr/>
          <p:nvPr/>
        </p:nvSpPr>
        <p:spPr>
          <a:xfrm>
            <a:off x="971600" y="764704"/>
            <a:ext cx="7416824" cy="5293757"/>
          </a:xfrm>
          <a:prstGeom prst="rect">
            <a:avLst/>
          </a:prstGeom>
        </p:spPr>
        <p:txBody>
          <a:bodyPr wrap="square">
            <a:spAutoFit/>
          </a:bodyPr>
          <a:lstStyle/>
          <a:p>
            <a:r>
              <a:rPr lang="en-US" altLang="ja-JP" sz="4000" dirty="0"/>
              <a:t>1953</a:t>
            </a:r>
            <a:r>
              <a:rPr lang="ja-JP" altLang="en-US" sz="4000" dirty="0"/>
              <a:t>年アイゼンハワー米</a:t>
            </a:r>
            <a:r>
              <a:rPr lang="ja-JP" altLang="en-US" sz="4000" dirty="0" smtClean="0"/>
              <a:t>大統領</a:t>
            </a:r>
            <a:endParaRPr lang="en-US" altLang="ja-JP" sz="4000" dirty="0" smtClean="0"/>
          </a:p>
          <a:p>
            <a:r>
              <a:rPr lang="en-US" altLang="ja-JP" sz="4000" dirty="0"/>
              <a:t/>
            </a:r>
            <a:br>
              <a:rPr lang="en-US" altLang="ja-JP" sz="4000" dirty="0"/>
            </a:br>
            <a:r>
              <a:rPr lang="ja-JP" altLang="en-US" sz="4000" dirty="0"/>
              <a:t>国連総会</a:t>
            </a:r>
            <a:r>
              <a:rPr lang="ja-JP" altLang="en-US" sz="4000" dirty="0" smtClean="0"/>
              <a:t>で</a:t>
            </a:r>
            <a:endParaRPr lang="en-US" altLang="ja-JP" sz="4000" dirty="0" smtClean="0"/>
          </a:p>
          <a:p>
            <a:r>
              <a:rPr lang="ja-JP" altLang="en-US" sz="4000" dirty="0" smtClean="0"/>
              <a:t>　</a:t>
            </a:r>
            <a:r>
              <a:rPr lang="ja-JP" altLang="en-US" sz="4000" dirty="0" smtClean="0">
                <a:solidFill>
                  <a:srgbClr val="002060"/>
                </a:solidFill>
              </a:rPr>
              <a:t>「</a:t>
            </a:r>
            <a:r>
              <a:rPr lang="ja-JP" altLang="en-US" sz="4000" dirty="0">
                <a:solidFill>
                  <a:srgbClr val="002060"/>
                </a:solidFill>
              </a:rPr>
              <a:t>原子力の平和</a:t>
            </a:r>
            <a:r>
              <a:rPr lang="ja-JP" altLang="en-US" sz="4000" dirty="0" smtClean="0">
                <a:solidFill>
                  <a:srgbClr val="002060"/>
                </a:solidFill>
              </a:rPr>
              <a:t>利用</a:t>
            </a:r>
            <a:endParaRPr lang="en-US" altLang="ja-JP" sz="4000" dirty="0" smtClean="0">
              <a:solidFill>
                <a:srgbClr val="002060"/>
              </a:solidFill>
            </a:endParaRPr>
          </a:p>
          <a:p>
            <a:r>
              <a:rPr lang="ja-JP" altLang="en-US" sz="4000" b="1" dirty="0">
                <a:solidFill>
                  <a:srgbClr val="002060"/>
                </a:solidFill>
                <a:latin typeface="AR丸ゴシック体M" pitchFamily="49" charset="-128"/>
                <a:ea typeface="AR丸ゴシック体M" pitchFamily="49" charset="-128"/>
              </a:rPr>
              <a:t>　</a:t>
            </a:r>
            <a:r>
              <a:rPr lang="ja-JP" altLang="en-US" sz="4000" b="1" dirty="0" smtClean="0">
                <a:solidFill>
                  <a:srgbClr val="002060"/>
                </a:solidFill>
                <a:latin typeface="AR丸ゴシック体M" pitchFamily="49" charset="-128"/>
                <a:ea typeface="AR丸ゴシック体M" pitchFamily="49" charset="-128"/>
              </a:rPr>
              <a:t>　　（</a:t>
            </a:r>
            <a:r>
              <a:rPr lang="en-US" altLang="ja-JP" sz="4000" b="1" dirty="0" smtClean="0">
                <a:solidFill>
                  <a:srgbClr val="002060"/>
                </a:solidFill>
                <a:latin typeface="AR丸ゴシック体M" pitchFamily="49" charset="-128"/>
                <a:ea typeface="AR丸ゴシック体M" pitchFamily="49" charset="-128"/>
              </a:rPr>
              <a:t>Atoms </a:t>
            </a:r>
            <a:r>
              <a:rPr lang="en-US" altLang="ja-JP" sz="4000" b="1" dirty="0">
                <a:solidFill>
                  <a:srgbClr val="002060"/>
                </a:solidFill>
                <a:latin typeface="AR丸ゴシック体M" pitchFamily="49" charset="-128"/>
                <a:ea typeface="AR丸ゴシック体M" pitchFamily="49" charset="-128"/>
              </a:rPr>
              <a:t>for </a:t>
            </a:r>
            <a:r>
              <a:rPr lang="en-US" altLang="ja-JP" sz="4000" b="1" dirty="0" smtClean="0">
                <a:solidFill>
                  <a:srgbClr val="002060"/>
                </a:solidFill>
                <a:latin typeface="AR丸ゴシック体M" pitchFamily="49" charset="-128"/>
                <a:ea typeface="AR丸ゴシック体M" pitchFamily="49" charset="-128"/>
              </a:rPr>
              <a:t>Peace</a:t>
            </a:r>
            <a:r>
              <a:rPr lang="ja-JP" altLang="en-US" sz="4000" b="1" dirty="0" smtClean="0">
                <a:solidFill>
                  <a:srgbClr val="002060"/>
                </a:solidFill>
                <a:latin typeface="AR丸ゴシック体M" pitchFamily="49" charset="-128"/>
                <a:ea typeface="AR丸ゴシック体M" pitchFamily="49" charset="-128"/>
              </a:rPr>
              <a:t>）」</a:t>
            </a:r>
            <a:endParaRPr lang="ja-JP" altLang="en-US" sz="4000" b="1" dirty="0">
              <a:solidFill>
                <a:srgbClr val="002060"/>
              </a:solidFill>
              <a:latin typeface="AR丸ゴシック体M" pitchFamily="49" charset="-128"/>
              <a:ea typeface="AR丸ゴシック体M" pitchFamily="49" charset="-128"/>
            </a:endParaRPr>
          </a:p>
          <a:p>
            <a:r>
              <a:rPr lang="ja-JP" altLang="en-US" sz="4000" dirty="0" smtClean="0"/>
              <a:t>と</a:t>
            </a:r>
            <a:r>
              <a:rPr lang="ja-JP" altLang="en-US" sz="4000" dirty="0"/>
              <a:t>題する演説を行い、原子力の平和利用とそのための国際管理機構の設置を提案</a:t>
            </a:r>
            <a:r>
              <a:rPr lang="en-US" altLang="ja-JP" dirty="0"/>
              <a:t/>
            </a:r>
            <a:br>
              <a:rPr lang="en-US" altLang="ja-JP" dirty="0"/>
            </a:br>
            <a:endParaRPr lang="ja-JP" altLang="en-US" dirty="0"/>
          </a:p>
        </p:txBody>
      </p:sp>
    </p:spTree>
    <p:extLst>
      <p:ext uri="{BB962C8B-B14F-4D97-AF65-F5344CB8AC3E}">
        <p14:creationId xmlns:p14="http://schemas.microsoft.com/office/powerpoint/2010/main" val="909799571"/>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txBox="1">
            <a:spLocks/>
          </p:cNvSpPr>
          <p:nvPr/>
        </p:nvSpPr>
        <p:spPr>
          <a:xfrm>
            <a:off x="1259632" y="1628800"/>
            <a:ext cx="7416824" cy="2304256"/>
          </a:xfrm>
          <a:prstGeom prst="rect">
            <a:avLst/>
          </a:prstGeom>
        </p:spPr>
        <p:txBody>
          <a:bodyPr/>
          <a:lstStyle>
            <a:lvl1pPr marL="320040" indent="-320040" algn="r" defTabSz="914400" rtl="0" eaLnBrk="1" latinLnBrk="0" hangingPunct="1">
              <a:spcBef>
                <a:spcPct val="0"/>
              </a:spcBef>
              <a:buClr>
                <a:schemeClr val="accent6">
                  <a:lumMod val="75000"/>
                </a:schemeClr>
              </a:buClr>
              <a:buSzPct val="128000"/>
              <a:buFont typeface="Georgia" pitchFamily="18" charset="0"/>
              <a:buChar char="*"/>
              <a:defRPr kumimoji="1" sz="4600" b="1" i="0" kern="1200">
                <a:gradFill>
                  <a:gsLst>
                    <a:gs pos="0">
                      <a:schemeClr val="tx1"/>
                    </a:gs>
                    <a:gs pos="40000">
                      <a:schemeClr val="tx1">
                        <a:lumMod val="75000"/>
                        <a:lumOff val="25000"/>
                      </a:schemeClr>
                    </a:gs>
                    <a:gs pos="100000">
                      <a:schemeClr val="tx2">
                        <a:alpha val="65000"/>
                      </a:schemeClr>
                    </a:gs>
                  </a:gsLst>
                  <a:lin ang="5400000" scaled="0"/>
                </a:gradFill>
                <a:effectLst>
                  <a:reflection blurRad="6350" stA="55000" endA="300" endPos="45500" dir="5400000" sy="-100000" algn="bl" rotWithShape="0"/>
                </a:effectLst>
                <a:latin typeface="+mj-lt"/>
                <a:ea typeface="+mj-ea"/>
                <a:cs typeface="+mj-cs"/>
              </a:defRPr>
            </a:lvl1pPr>
            <a:lvl2pPr eaLnBrk="1" hangingPunct="1">
              <a:defRPr kumimoji="1">
                <a:solidFill>
                  <a:schemeClr val="tx2"/>
                </a:solidFill>
              </a:defRPr>
            </a:lvl2pPr>
            <a:lvl3pPr eaLnBrk="1" hangingPunct="1">
              <a:defRPr kumimoji="1">
                <a:solidFill>
                  <a:schemeClr val="tx2"/>
                </a:solidFill>
              </a:defRPr>
            </a:lvl3pPr>
            <a:lvl4pPr eaLnBrk="1" hangingPunct="1">
              <a:defRPr kumimoji="1">
                <a:solidFill>
                  <a:schemeClr val="tx2"/>
                </a:solidFill>
              </a:defRPr>
            </a:lvl4pPr>
            <a:lvl5pPr eaLnBrk="1" hangingPunct="1">
              <a:defRPr kumimoji="1">
                <a:solidFill>
                  <a:schemeClr val="tx2"/>
                </a:solidFill>
              </a:defRPr>
            </a:lvl5pPr>
            <a:lvl6pPr eaLnBrk="1" hangingPunct="1">
              <a:defRPr kumimoji="1">
                <a:solidFill>
                  <a:schemeClr val="tx2"/>
                </a:solidFill>
              </a:defRPr>
            </a:lvl6pPr>
            <a:lvl7pPr eaLnBrk="1" hangingPunct="1">
              <a:defRPr kumimoji="1">
                <a:solidFill>
                  <a:schemeClr val="tx2"/>
                </a:solidFill>
              </a:defRPr>
            </a:lvl7pPr>
            <a:lvl8pPr eaLnBrk="1" hangingPunct="1">
              <a:defRPr kumimoji="1">
                <a:solidFill>
                  <a:schemeClr val="tx2"/>
                </a:solidFill>
              </a:defRPr>
            </a:lvl8pPr>
            <a:lvl9pPr eaLnBrk="1" hangingPunct="1">
              <a:defRPr kumimoji="1">
                <a:solidFill>
                  <a:schemeClr val="tx2"/>
                </a:solidFill>
              </a:defRPr>
            </a:lvl9pPr>
          </a:lstStyle>
          <a:p>
            <a:pPr marL="0" indent="0" algn="l">
              <a:buFont typeface="Georgia" pitchFamily="18" charset="0"/>
              <a:buNone/>
            </a:pPr>
            <a:r>
              <a:rPr lang="en-US" altLang="ja-JP" dirty="0" smtClean="0"/>
              <a:t>1920</a:t>
            </a:r>
            <a:r>
              <a:rPr lang="ja-JP" altLang="en-US" dirty="0" smtClean="0"/>
              <a:t>～</a:t>
            </a:r>
            <a:r>
              <a:rPr lang="en-US" altLang="ja-JP" dirty="0" smtClean="0"/>
              <a:t>1930</a:t>
            </a:r>
            <a:r>
              <a:rPr lang="ja-JP" altLang="en-US" dirty="0" smtClean="0"/>
              <a:t>年代</a:t>
            </a:r>
            <a:endParaRPr lang="en-US" altLang="ja-JP" dirty="0" smtClean="0"/>
          </a:p>
          <a:p>
            <a:pPr marL="0" indent="0" algn="l">
              <a:buFont typeface="Georgia" pitchFamily="18" charset="0"/>
              <a:buNone/>
            </a:pPr>
            <a:r>
              <a:rPr lang="ja-JP" altLang="en-US" dirty="0"/>
              <a:t>どれだけの放射線量で皮膚</a:t>
            </a:r>
            <a:r>
              <a:rPr lang="ja-JP" altLang="en-US" dirty="0" smtClean="0"/>
              <a:t>に発疹が起きるかという点から放射線量を見積もる試みが行われ始めた。</a:t>
            </a:r>
            <a:r>
              <a:rPr lang="en-US" altLang="ja-JP" dirty="0" smtClean="0"/>
              <a:t/>
            </a:r>
            <a:br>
              <a:rPr lang="en-US" altLang="ja-JP" dirty="0" smtClean="0"/>
            </a:br>
            <a:endParaRPr lang="ja-JP" altLang="en-US" dirty="0"/>
          </a:p>
        </p:txBody>
      </p:sp>
    </p:spTree>
    <p:extLst>
      <p:ext uri="{BB962C8B-B14F-4D97-AF65-F5344CB8AC3E}">
        <p14:creationId xmlns:p14="http://schemas.microsoft.com/office/powerpoint/2010/main" val="1191125322"/>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txBox="1">
            <a:spLocks/>
          </p:cNvSpPr>
          <p:nvPr/>
        </p:nvSpPr>
        <p:spPr>
          <a:xfrm>
            <a:off x="1259632" y="1628800"/>
            <a:ext cx="7416824" cy="2304256"/>
          </a:xfrm>
          <a:prstGeom prst="rect">
            <a:avLst/>
          </a:prstGeom>
        </p:spPr>
        <p:txBody>
          <a:bodyPr/>
          <a:lstStyle>
            <a:lvl1pPr marL="320040" indent="-320040" algn="r" defTabSz="914400" rtl="0" eaLnBrk="1" latinLnBrk="0" hangingPunct="1">
              <a:spcBef>
                <a:spcPct val="0"/>
              </a:spcBef>
              <a:buClr>
                <a:schemeClr val="accent6">
                  <a:lumMod val="75000"/>
                </a:schemeClr>
              </a:buClr>
              <a:buSzPct val="128000"/>
              <a:buFont typeface="Georgia" pitchFamily="18" charset="0"/>
              <a:buChar char="*"/>
              <a:defRPr kumimoji="1" sz="4600" b="1" i="0" kern="1200">
                <a:gradFill>
                  <a:gsLst>
                    <a:gs pos="0">
                      <a:schemeClr val="tx1"/>
                    </a:gs>
                    <a:gs pos="40000">
                      <a:schemeClr val="tx1">
                        <a:lumMod val="75000"/>
                        <a:lumOff val="25000"/>
                      </a:schemeClr>
                    </a:gs>
                    <a:gs pos="100000">
                      <a:schemeClr val="tx2">
                        <a:alpha val="65000"/>
                      </a:schemeClr>
                    </a:gs>
                  </a:gsLst>
                  <a:lin ang="5400000" scaled="0"/>
                </a:gradFill>
                <a:effectLst>
                  <a:reflection blurRad="6350" stA="55000" endA="300" endPos="45500" dir="5400000" sy="-100000" algn="bl" rotWithShape="0"/>
                </a:effectLst>
                <a:latin typeface="+mj-lt"/>
                <a:ea typeface="+mj-ea"/>
                <a:cs typeface="+mj-cs"/>
              </a:defRPr>
            </a:lvl1pPr>
            <a:lvl2pPr eaLnBrk="1" hangingPunct="1">
              <a:defRPr kumimoji="1">
                <a:solidFill>
                  <a:schemeClr val="tx2"/>
                </a:solidFill>
              </a:defRPr>
            </a:lvl2pPr>
            <a:lvl3pPr eaLnBrk="1" hangingPunct="1">
              <a:defRPr kumimoji="1">
                <a:solidFill>
                  <a:schemeClr val="tx2"/>
                </a:solidFill>
              </a:defRPr>
            </a:lvl3pPr>
            <a:lvl4pPr eaLnBrk="1" hangingPunct="1">
              <a:defRPr kumimoji="1">
                <a:solidFill>
                  <a:schemeClr val="tx2"/>
                </a:solidFill>
              </a:defRPr>
            </a:lvl4pPr>
            <a:lvl5pPr eaLnBrk="1" hangingPunct="1">
              <a:defRPr kumimoji="1">
                <a:solidFill>
                  <a:schemeClr val="tx2"/>
                </a:solidFill>
              </a:defRPr>
            </a:lvl5pPr>
            <a:lvl6pPr eaLnBrk="1" hangingPunct="1">
              <a:defRPr kumimoji="1">
                <a:solidFill>
                  <a:schemeClr val="tx2"/>
                </a:solidFill>
              </a:defRPr>
            </a:lvl6pPr>
            <a:lvl7pPr eaLnBrk="1" hangingPunct="1">
              <a:defRPr kumimoji="1">
                <a:solidFill>
                  <a:schemeClr val="tx2"/>
                </a:solidFill>
              </a:defRPr>
            </a:lvl7pPr>
            <a:lvl8pPr eaLnBrk="1" hangingPunct="1">
              <a:defRPr kumimoji="1">
                <a:solidFill>
                  <a:schemeClr val="tx2"/>
                </a:solidFill>
              </a:defRPr>
            </a:lvl8pPr>
            <a:lvl9pPr eaLnBrk="1" hangingPunct="1">
              <a:defRPr kumimoji="1">
                <a:solidFill>
                  <a:schemeClr val="tx2"/>
                </a:solidFill>
              </a:defRPr>
            </a:lvl9pPr>
          </a:lstStyle>
          <a:p>
            <a:pPr marL="0" indent="0" algn="l">
              <a:buFont typeface="Georgia" pitchFamily="18" charset="0"/>
              <a:buNone/>
            </a:pPr>
            <a:r>
              <a:rPr lang="ja-JP" altLang="en-US" dirty="0" smtClean="0"/>
              <a:t>ガンには不対応</a:t>
            </a:r>
            <a:endParaRPr lang="en-US" altLang="ja-JP" dirty="0" smtClean="0"/>
          </a:p>
          <a:p>
            <a:pPr marL="0" indent="0" algn="l">
              <a:buFont typeface="Georgia" pitchFamily="18" charset="0"/>
              <a:buNone/>
            </a:pPr>
            <a:endParaRPr lang="en-US" altLang="ja-JP" dirty="0"/>
          </a:p>
          <a:p>
            <a:pPr marL="0" indent="0" algn="l">
              <a:buFont typeface="Georgia" pitchFamily="18" charset="0"/>
              <a:buNone/>
            </a:pPr>
            <a:r>
              <a:rPr lang="ja-JP" altLang="en-US" dirty="0" smtClean="0"/>
              <a:t>皮膚に赤みを出させる放射線量に基づいて被曝限度量が決められた</a:t>
            </a:r>
            <a:r>
              <a:rPr lang="en-US" altLang="ja-JP" dirty="0" smtClean="0"/>
              <a:t/>
            </a:r>
            <a:br>
              <a:rPr lang="en-US" altLang="ja-JP" dirty="0" smtClean="0"/>
            </a:br>
            <a:endParaRPr lang="ja-JP" altLang="en-US" dirty="0"/>
          </a:p>
        </p:txBody>
      </p:sp>
    </p:spTree>
    <p:extLst>
      <p:ext uri="{BB962C8B-B14F-4D97-AF65-F5344CB8AC3E}">
        <p14:creationId xmlns:p14="http://schemas.microsoft.com/office/powerpoint/2010/main" val="3261966556"/>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正方形/長方形 1"/>
          <p:cNvSpPr/>
          <p:nvPr/>
        </p:nvSpPr>
        <p:spPr>
          <a:xfrm>
            <a:off x="827584" y="404664"/>
            <a:ext cx="7632848" cy="5632311"/>
          </a:xfrm>
          <a:prstGeom prst="rect">
            <a:avLst/>
          </a:prstGeom>
        </p:spPr>
        <p:txBody>
          <a:bodyPr wrap="square">
            <a:spAutoFit/>
          </a:bodyPr>
          <a:lstStyle/>
          <a:p>
            <a:r>
              <a:rPr lang="ja-JP" altLang="en-US" sz="3600" b="1" dirty="0" smtClean="0"/>
              <a:t>＜</a:t>
            </a:r>
            <a:r>
              <a:rPr lang="en-US" altLang="ja-JP" sz="3600" b="1" dirty="0" smtClean="0"/>
              <a:t>ICRP</a:t>
            </a:r>
            <a:r>
              <a:rPr lang="ja-JP" altLang="en-US" sz="3600" b="1" dirty="0" smtClean="0"/>
              <a:t>の</a:t>
            </a:r>
            <a:r>
              <a:rPr lang="ja-JP" altLang="ja-JP" sz="3600" b="1" dirty="0" smtClean="0"/>
              <a:t>沿革</a:t>
            </a:r>
            <a:r>
              <a:rPr lang="ja-JP" altLang="en-US" sz="3600" b="1" dirty="0" smtClean="0"/>
              <a:t>＞</a:t>
            </a:r>
            <a:r>
              <a:rPr lang="ja-JP" altLang="ja-JP" sz="3600" b="1" dirty="0" smtClean="0"/>
              <a:t> </a:t>
            </a:r>
            <a:r>
              <a:rPr lang="ja-JP" altLang="ja-JP" sz="3600" b="1" dirty="0"/>
              <a:t/>
            </a:r>
            <a:br>
              <a:rPr lang="ja-JP" altLang="ja-JP" sz="3600" b="1" dirty="0"/>
            </a:br>
            <a:r>
              <a:rPr lang="ja-JP" altLang="ja-JP" sz="3600" dirty="0">
                <a:hlinkClick r:id="rId2" action="ppaction://hlinkfile" tooltip="1895年"/>
              </a:rPr>
              <a:t>1895年</a:t>
            </a:r>
            <a:r>
              <a:rPr lang="ja-JP" altLang="ja-JP" sz="3600" dirty="0"/>
              <a:t> X線の発見</a:t>
            </a:r>
            <a:br>
              <a:rPr lang="ja-JP" altLang="ja-JP" sz="3600" dirty="0"/>
            </a:br>
            <a:r>
              <a:rPr lang="ja-JP" altLang="ja-JP" sz="3600" dirty="0">
                <a:hlinkClick r:id="rId3" action="ppaction://hlinkfile" tooltip="1924年"/>
              </a:rPr>
              <a:t>1924年</a:t>
            </a:r>
            <a:r>
              <a:rPr lang="ja-JP" altLang="ja-JP" sz="3600" dirty="0"/>
              <a:t> 第一回「国際放射線医学会議 ICR」開催、「国際放射線単位および測定委員会 ICRU」設立</a:t>
            </a:r>
            <a:br>
              <a:rPr lang="ja-JP" altLang="ja-JP" sz="3600" dirty="0"/>
            </a:br>
            <a:r>
              <a:rPr lang="ja-JP" altLang="ja-JP" sz="3600" dirty="0">
                <a:hlinkClick r:id="rId4" action="ppaction://hlinkfile" tooltip="1928年"/>
              </a:rPr>
              <a:t>1928年</a:t>
            </a:r>
            <a:r>
              <a:rPr lang="ja-JP" altLang="ja-JP" sz="3600" dirty="0"/>
              <a:t> 第二回「ICR」開催、「国際X線およびラジウム防護委員会 IXRPC」設立</a:t>
            </a:r>
            <a:br>
              <a:rPr lang="ja-JP" altLang="ja-JP" sz="3600" dirty="0"/>
            </a:br>
            <a:r>
              <a:rPr lang="ja-JP" altLang="ja-JP" sz="3600" dirty="0">
                <a:solidFill>
                  <a:srgbClr val="C00000"/>
                </a:solidFill>
                <a:hlinkClick r:id="rId5" action="ppaction://hlinkfile" tooltip="1950年"/>
              </a:rPr>
              <a:t>1950年</a:t>
            </a:r>
            <a:r>
              <a:rPr lang="ja-JP" altLang="ja-JP" sz="3600" dirty="0">
                <a:solidFill>
                  <a:srgbClr val="C00000"/>
                </a:solidFill>
              </a:rPr>
              <a:t> </a:t>
            </a:r>
            <a:r>
              <a:rPr lang="ja-JP" altLang="ja-JP" sz="3600" dirty="0"/>
              <a:t>第六回「ICR」開催、</a:t>
            </a:r>
            <a:r>
              <a:rPr lang="ja-JP" altLang="ja-JP" sz="3600" u="sng" dirty="0">
                <a:solidFill>
                  <a:srgbClr val="C00000"/>
                </a:solidFill>
              </a:rPr>
              <a:t>現在の名称ICRPに変更。</a:t>
            </a:r>
            <a:r>
              <a:rPr lang="ja-JP" altLang="ja-JP" sz="3600" dirty="0"/>
              <a:t>許容線量の値を改定</a:t>
            </a:r>
            <a:endParaRPr lang="ja-JP" altLang="en-US" sz="3600" dirty="0"/>
          </a:p>
        </p:txBody>
      </p:sp>
      <p:sp>
        <p:nvSpPr>
          <p:cNvPr id="3" name="左矢印吹き出し 2"/>
          <p:cNvSpPr/>
          <p:nvPr/>
        </p:nvSpPr>
        <p:spPr>
          <a:xfrm>
            <a:off x="1547664" y="3501008"/>
            <a:ext cx="6912768" cy="1576333"/>
          </a:xfrm>
          <a:prstGeom prst="leftArrowCallout">
            <a:avLst/>
          </a:prstGeom>
          <a:solidFill>
            <a:srgbClr val="C00000"/>
          </a:solidFill>
        </p:spPr>
        <p:style>
          <a:lnRef idx="2">
            <a:schemeClr val="accent6"/>
          </a:lnRef>
          <a:fillRef idx="1">
            <a:schemeClr val="lt1"/>
          </a:fillRef>
          <a:effectRef idx="0">
            <a:schemeClr val="accent6"/>
          </a:effectRef>
          <a:fontRef idx="minor">
            <a:schemeClr val="dk1"/>
          </a:fontRef>
        </p:style>
        <p:txBody>
          <a:bodyPr rtlCol="0" anchor="ctr"/>
          <a:lstStyle/>
          <a:p>
            <a:pPr algn="ctr"/>
            <a:r>
              <a:rPr kumimoji="1" lang="en-US" altLang="ja-JP" sz="5400" dirty="0" smtClean="0">
                <a:solidFill>
                  <a:schemeClr val="bg1"/>
                </a:solidFill>
              </a:rPr>
              <a:t>1938</a:t>
            </a:r>
            <a:r>
              <a:rPr kumimoji="1" lang="ja-JP" altLang="en-US" sz="5400" dirty="0" smtClean="0">
                <a:solidFill>
                  <a:schemeClr val="bg1"/>
                </a:solidFill>
              </a:rPr>
              <a:t>年　</a:t>
            </a:r>
            <a:endParaRPr kumimoji="1" lang="en-US" altLang="ja-JP" sz="5400" dirty="0" smtClean="0">
              <a:solidFill>
                <a:schemeClr val="bg1"/>
              </a:solidFill>
            </a:endParaRPr>
          </a:p>
          <a:p>
            <a:pPr algn="ctr"/>
            <a:r>
              <a:rPr kumimoji="1" lang="ja-JP" altLang="en-US" sz="5400" dirty="0" smtClean="0">
                <a:solidFill>
                  <a:schemeClr val="bg1"/>
                </a:solidFill>
              </a:rPr>
              <a:t>核分裂の発見</a:t>
            </a:r>
            <a:endParaRPr kumimoji="1" lang="ja-JP" altLang="en-US" sz="5400" dirty="0">
              <a:solidFill>
                <a:schemeClr val="bg1"/>
              </a:solidFill>
            </a:endParaRPr>
          </a:p>
        </p:txBody>
      </p:sp>
    </p:spTree>
    <p:extLst>
      <p:ext uri="{BB962C8B-B14F-4D97-AF65-F5344CB8AC3E}">
        <p14:creationId xmlns:p14="http://schemas.microsoft.com/office/powerpoint/2010/main" val="3048478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タイトル 1"/>
          <p:cNvSpPr txBox="1">
            <a:spLocks/>
          </p:cNvSpPr>
          <p:nvPr/>
        </p:nvSpPr>
        <p:spPr>
          <a:xfrm>
            <a:off x="609600" y="1964929"/>
            <a:ext cx="4682480" cy="2654024"/>
          </a:xfrm>
          <a:prstGeom prst="rect">
            <a:avLst/>
          </a:prstGeom>
        </p:spPr>
        <p:txBody>
          <a:bodyPr vert="horz" anchor="ctr">
            <a:normAutofit fontScale="90000" lnSpcReduction="10000"/>
          </a:bodyPr>
          <a:lstStyle>
            <a:lvl1pPr algn="l" rtl="0" eaLnBrk="1" latinLnBrk="0" hangingPunct="1">
              <a:spcBef>
                <a:spcPct val="0"/>
              </a:spcBef>
              <a:buNone/>
              <a:defRPr kumimoji="1" sz="4000" kern="1200">
                <a:solidFill>
                  <a:schemeClr val="tx2"/>
                </a:solidFill>
                <a:latin typeface="+mj-lt"/>
                <a:ea typeface="+mj-ea"/>
                <a:cs typeface="+mj-cs"/>
              </a:defRPr>
            </a:lvl1pPr>
          </a:lstStyle>
          <a:p>
            <a:r>
              <a:rPr lang="en-US" altLang="ja-JP" dirty="0" smtClean="0"/>
              <a:t>1938</a:t>
            </a:r>
            <a:r>
              <a:rPr lang="ja-JP" altLang="en-US" dirty="0" smtClean="0"/>
              <a:t>年　世界で最初に「核分裂」を発見し、</a:t>
            </a:r>
            <a:r>
              <a:rPr lang="en-US" altLang="ja-JP" dirty="0" smtClean="0"/>
              <a:t>1944</a:t>
            </a:r>
            <a:r>
              <a:rPr lang="ja-JP" altLang="en-US" dirty="0" smtClean="0"/>
              <a:t>年にノーベル化学賞を受賞した（当時</a:t>
            </a:r>
            <a:r>
              <a:rPr lang="en-US" altLang="ja-JP" dirty="0" smtClean="0"/>
              <a:t>65</a:t>
            </a:r>
            <a:r>
              <a:rPr lang="ja-JP" altLang="en-US" dirty="0" smtClean="0"/>
              <a:t>歳）。</a:t>
            </a:r>
            <a:endParaRPr lang="ja-JP" altLang="en-US" dirty="0"/>
          </a:p>
        </p:txBody>
      </p:sp>
      <p:sp>
        <p:nvSpPr>
          <p:cNvPr id="4" name="タイトル 1"/>
          <p:cNvSpPr txBox="1">
            <a:spLocks/>
          </p:cNvSpPr>
          <p:nvPr/>
        </p:nvSpPr>
        <p:spPr>
          <a:xfrm>
            <a:off x="642144" y="4972036"/>
            <a:ext cx="8229600" cy="1069848"/>
          </a:xfrm>
          <a:prstGeom prst="rect">
            <a:avLst/>
          </a:prstGeom>
        </p:spPr>
        <p:txBody>
          <a:bodyPr vert="horz" anchor="ctr">
            <a:normAutofit fontScale="90000" lnSpcReduction="20000"/>
          </a:bodyPr>
          <a:lstStyle>
            <a:lvl1pPr algn="l" rtl="0" eaLnBrk="1" latinLnBrk="0" hangingPunct="1">
              <a:spcBef>
                <a:spcPct val="0"/>
              </a:spcBef>
              <a:buNone/>
              <a:defRPr kumimoji="1" sz="4000" kern="1200">
                <a:solidFill>
                  <a:schemeClr val="tx2"/>
                </a:solidFill>
                <a:latin typeface="+mj-lt"/>
                <a:ea typeface="+mj-ea"/>
                <a:cs typeface="+mj-cs"/>
              </a:defRPr>
            </a:lvl1pPr>
          </a:lstStyle>
          <a:p>
            <a:r>
              <a:rPr lang="ja-JP" altLang="en-US" dirty="0" smtClean="0"/>
              <a:t>核の恐怖を熟知するゆえ、核の安易な使用には反対する立場をとっていた</a:t>
            </a:r>
            <a:endParaRPr lang="en-US" altLang="ja-JP" dirty="0" smtClean="0"/>
          </a:p>
          <a:p>
            <a:endParaRPr lang="ja-JP" altLang="en-US" dirty="0"/>
          </a:p>
        </p:txBody>
      </p:sp>
      <p:pic>
        <p:nvPicPr>
          <p:cNvPr id="7170" name="Picture 2" descr="ファイル:Otto Hahn (Nobel).jpg">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08104" y="859272"/>
            <a:ext cx="2667000" cy="3771901"/>
          </a:xfrm>
          <a:prstGeom prst="rect">
            <a:avLst/>
          </a:prstGeom>
          <a:noFill/>
          <a:extLst>
            <a:ext uri="{909E8E84-426E-40DD-AFC4-6F175D3DCCD1}">
              <a14:hiddenFill xmlns:a14="http://schemas.microsoft.com/office/drawing/2010/main">
                <a:solidFill>
                  <a:srgbClr val="FFFFFF"/>
                </a:solidFill>
              </a14:hiddenFill>
            </a:ext>
          </a:extLst>
        </p:spPr>
      </p:pic>
      <p:sp>
        <p:nvSpPr>
          <p:cNvPr id="5" name="タイトル 4"/>
          <p:cNvSpPr>
            <a:spLocks noGrp="1"/>
          </p:cNvSpPr>
          <p:nvPr>
            <p:ph type="title"/>
          </p:nvPr>
        </p:nvSpPr>
        <p:spPr/>
        <p:txBody>
          <a:bodyPr/>
          <a:lstStyle/>
          <a:p>
            <a:r>
              <a:rPr kumimoji="1" lang="ja-JP" altLang="en-US" dirty="0" smtClean="0"/>
              <a:t>オットー・ハーン</a:t>
            </a:r>
            <a:endParaRPr kumimoji="1" lang="ja-JP" altLang="en-US" dirty="0"/>
          </a:p>
        </p:txBody>
      </p:sp>
    </p:spTree>
    <p:extLst>
      <p:ext uri="{BB962C8B-B14F-4D97-AF65-F5344CB8AC3E}">
        <p14:creationId xmlns:p14="http://schemas.microsoft.com/office/powerpoint/2010/main" val="1740051133"/>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p:cNvSpPr txBox="1"/>
          <p:nvPr/>
        </p:nvSpPr>
        <p:spPr>
          <a:xfrm>
            <a:off x="2309992" y="1595816"/>
            <a:ext cx="5112568" cy="1015663"/>
          </a:xfrm>
          <a:prstGeom prst="rect">
            <a:avLst/>
          </a:prstGeom>
          <a:noFill/>
        </p:spPr>
        <p:txBody>
          <a:bodyPr wrap="square" rtlCol="0">
            <a:spAutoFit/>
          </a:bodyPr>
          <a:lstStyle/>
          <a:p>
            <a:r>
              <a:rPr kumimoji="1" lang="ja-JP" altLang="en-US" sz="6000" dirty="0" smtClean="0"/>
              <a:t>科学　放射線</a:t>
            </a:r>
            <a:endParaRPr kumimoji="1" lang="ja-JP" altLang="en-US" sz="6000" dirty="0"/>
          </a:p>
        </p:txBody>
      </p:sp>
      <p:sp>
        <p:nvSpPr>
          <p:cNvPr id="3" name="下矢印 2"/>
          <p:cNvSpPr/>
          <p:nvPr/>
        </p:nvSpPr>
        <p:spPr>
          <a:xfrm>
            <a:off x="4120195" y="2584737"/>
            <a:ext cx="936104" cy="1008112"/>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 name="テキスト ボックス 3"/>
          <p:cNvSpPr txBox="1"/>
          <p:nvPr/>
        </p:nvSpPr>
        <p:spPr>
          <a:xfrm>
            <a:off x="1852076" y="3789040"/>
            <a:ext cx="6968395" cy="1938992"/>
          </a:xfrm>
          <a:prstGeom prst="rect">
            <a:avLst/>
          </a:prstGeom>
          <a:noFill/>
        </p:spPr>
        <p:txBody>
          <a:bodyPr wrap="square" rtlCol="0">
            <a:spAutoFit/>
          </a:bodyPr>
          <a:lstStyle/>
          <a:p>
            <a:pPr algn="ctr"/>
            <a:r>
              <a:rPr lang="ja-JP" altLang="en-US" sz="6000" dirty="0" smtClean="0"/>
              <a:t>核分裂の発見</a:t>
            </a:r>
            <a:endParaRPr lang="en-US" altLang="ja-JP" sz="6000" dirty="0" smtClean="0"/>
          </a:p>
          <a:p>
            <a:r>
              <a:rPr lang="ja-JP" altLang="en-US" sz="6000" dirty="0" smtClean="0"/>
              <a:t>物理学　原子力へ</a:t>
            </a:r>
            <a:endParaRPr kumimoji="1" lang="ja-JP" altLang="en-US" sz="6000" dirty="0"/>
          </a:p>
        </p:txBody>
      </p:sp>
      <p:sp>
        <p:nvSpPr>
          <p:cNvPr id="5" name="テキスト ボックス 4"/>
          <p:cNvSpPr txBox="1"/>
          <p:nvPr/>
        </p:nvSpPr>
        <p:spPr>
          <a:xfrm>
            <a:off x="2843808" y="522696"/>
            <a:ext cx="3744416" cy="1015663"/>
          </a:xfrm>
          <a:prstGeom prst="rect">
            <a:avLst/>
          </a:prstGeom>
          <a:noFill/>
        </p:spPr>
        <p:txBody>
          <a:bodyPr wrap="square" rtlCol="0">
            <a:spAutoFit/>
          </a:bodyPr>
          <a:lstStyle/>
          <a:p>
            <a:r>
              <a:rPr kumimoji="1" lang="en-US" altLang="ja-JP" sz="6000" dirty="0" smtClean="0"/>
              <a:t>X</a:t>
            </a:r>
            <a:r>
              <a:rPr kumimoji="1" lang="ja-JP" altLang="en-US" sz="6000" dirty="0" smtClean="0"/>
              <a:t>線の発見</a:t>
            </a:r>
            <a:endParaRPr kumimoji="1" lang="ja-JP" altLang="en-US" sz="6000" dirty="0"/>
          </a:p>
        </p:txBody>
      </p:sp>
    </p:spTree>
    <p:extLst>
      <p:ext uri="{BB962C8B-B14F-4D97-AF65-F5344CB8AC3E}">
        <p14:creationId xmlns:p14="http://schemas.microsoft.com/office/powerpoint/2010/main" val="3340545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additive="base">
                                        <p:cTn id="12" dur="500" fill="hold"/>
                                        <p:tgtEl>
                                          <p:spTgt spid="4"/>
                                        </p:tgtEl>
                                        <p:attrNameLst>
                                          <p:attrName>ppt_x</p:attrName>
                                        </p:attrNameLst>
                                      </p:cBhvr>
                                      <p:tavLst>
                                        <p:tav tm="0">
                                          <p:val>
                                            <p:strVal val="#ppt_x"/>
                                          </p:val>
                                        </p:tav>
                                        <p:tav tm="100000">
                                          <p:val>
                                            <p:strVal val="#ppt_x"/>
                                          </p:val>
                                        </p:tav>
                                      </p:tavLst>
                                    </p:anim>
                                    <p:anim calcmode="lin" valueType="num">
                                      <p:cBhvr additive="base">
                                        <p:cTn id="13"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txBox="1">
            <a:spLocks/>
          </p:cNvSpPr>
          <p:nvPr/>
        </p:nvSpPr>
        <p:spPr>
          <a:xfrm>
            <a:off x="908953" y="976164"/>
            <a:ext cx="6975415" cy="1143000"/>
          </a:xfrm>
          <a:prstGeom prst="rect">
            <a:avLst/>
          </a:prstGeom>
        </p:spPr>
        <p:txBody>
          <a:bodyPr/>
          <a:lstStyle>
            <a:lvl1pPr marL="320040" indent="-320040" algn="r" defTabSz="914400" rtl="0" eaLnBrk="1" latinLnBrk="0" hangingPunct="1">
              <a:spcBef>
                <a:spcPct val="0"/>
              </a:spcBef>
              <a:buClr>
                <a:schemeClr val="accent6">
                  <a:lumMod val="75000"/>
                </a:schemeClr>
              </a:buClr>
              <a:buSzPct val="128000"/>
              <a:buFont typeface="Georgia" pitchFamily="18" charset="0"/>
              <a:buChar char="*"/>
              <a:defRPr kumimoji="1" sz="4600" b="1" i="0" kern="1200">
                <a:gradFill>
                  <a:gsLst>
                    <a:gs pos="0">
                      <a:schemeClr val="tx1"/>
                    </a:gs>
                    <a:gs pos="40000">
                      <a:schemeClr val="tx1">
                        <a:lumMod val="75000"/>
                        <a:lumOff val="25000"/>
                      </a:schemeClr>
                    </a:gs>
                    <a:gs pos="100000">
                      <a:schemeClr val="tx2">
                        <a:alpha val="65000"/>
                      </a:schemeClr>
                    </a:gs>
                  </a:gsLst>
                  <a:lin ang="5400000" scaled="0"/>
                </a:gradFill>
                <a:effectLst>
                  <a:reflection blurRad="6350" stA="55000" endA="300" endPos="45500" dir="5400000" sy="-100000" algn="bl" rotWithShape="0"/>
                </a:effectLst>
                <a:latin typeface="+mj-lt"/>
                <a:ea typeface="+mj-ea"/>
                <a:cs typeface="+mj-cs"/>
              </a:defRPr>
            </a:lvl1pPr>
            <a:lvl2pPr eaLnBrk="1" hangingPunct="1">
              <a:defRPr kumimoji="1">
                <a:solidFill>
                  <a:schemeClr val="tx2"/>
                </a:solidFill>
              </a:defRPr>
            </a:lvl2pPr>
            <a:lvl3pPr eaLnBrk="1" hangingPunct="1">
              <a:defRPr kumimoji="1">
                <a:solidFill>
                  <a:schemeClr val="tx2"/>
                </a:solidFill>
              </a:defRPr>
            </a:lvl3pPr>
            <a:lvl4pPr eaLnBrk="1" hangingPunct="1">
              <a:defRPr kumimoji="1">
                <a:solidFill>
                  <a:schemeClr val="tx2"/>
                </a:solidFill>
              </a:defRPr>
            </a:lvl4pPr>
            <a:lvl5pPr eaLnBrk="1" hangingPunct="1">
              <a:defRPr kumimoji="1">
                <a:solidFill>
                  <a:schemeClr val="tx2"/>
                </a:solidFill>
              </a:defRPr>
            </a:lvl5pPr>
            <a:lvl6pPr eaLnBrk="1" hangingPunct="1">
              <a:defRPr kumimoji="1">
                <a:solidFill>
                  <a:schemeClr val="tx2"/>
                </a:solidFill>
              </a:defRPr>
            </a:lvl6pPr>
            <a:lvl7pPr eaLnBrk="1" hangingPunct="1">
              <a:defRPr kumimoji="1">
                <a:solidFill>
                  <a:schemeClr val="tx2"/>
                </a:solidFill>
              </a:defRPr>
            </a:lvl7pPr>
            <a:lvl8pPr eaLnBrk="1" hangingPunct="1">
              <a:defRPr kumimoji="1">
                <a:solidFill>
                  <a:schemeClr val="tx2"/>
                </a:solidFill>
              </a:defRPr>
            </a:lvl8pPr>
            <a:lvl9pPr eaLnBrk="1" hangingPunct="1">
              <a:defRPr kumimoji="1">
                <a:solidFill>
                  <a:schemeClr val="tx2"/>
                </a:solidFill>
              </a:defRPr>
            </a:lvl9pPr>
          </a:lstStyle>
          <a:p>
            <a:pPr marL="0" indent="0" algn="l">
              <a:buFont typeface="Georgia" pitchFamily="18" charset="0"/>
              <a:buNone/>
            </a:pPr>
            <a:r>
              <a:rPr lang="en-US" altLang="ja-JP" dirty="0" smtClean="0"/>
              <a:t>1950</a:t>
            </a:r>
            <a:r>
              <a:rPr lang="ja-JP" altLang="en-US" dirty="0" smtClean="0"/>
              <a:t>年代</a:t>
            </a:r>
            <a:endParaRPr lang="en-US" altLang="ja-JP" dirty="0" smtClean="0"/>
          </a:p>
          <a:p>
            <a:pPr marL="0" indent="0" algn="l">
              <a:buFont typeface="Georgia" pitchFamily="18" charset="0"/>
              <a:buNone/>
            </a:pPr>
            <a:r>
              <a:rPr lang="ja-JP" altLang="en-US" dirty="0"/>
              <a:t>地球</a:t>
            </a:r>
            <a:r>
              <a:rPr lang="ja-JP" altLang="en-US" dirty="0" smtClean="0"/>
              <a:t>はアメリカ、ソ連、イギリス、フランスの核実験や</a:t>
            </a:r>
            <a:r>
              <a:rPr lang="ja-JP" altLang="en-US" dirty="0"/>
              <a:t>水素実験</a:t>
            </a:r>
            <a:r>
              <a:rPr lang="ja-JP" altLang="en-US" dirty="0" smtClean="0"/>
              <a:t>によって莫大な量の放射性核種で汚染されてしまった。</a:t>
            </a:r>
            <a:endParaRPr lang="en-US" altLang="ja-JP" dirty="0" smtClean="0"/>
          </a:p>
          <a:p>
            <a:pPr marL="0" indent="0" algn="l">
              <a:buFont typeface="Georgia" pitchFamily="18" charset="0"/>
              <a:buNone/>
            </a:pPr>
            <a:r>
              <a:rPr lang="en-US" altLang="ja-JP" dirty="0" smtClean="0"/>
              <a:t/>
            </a:r>
            <a:br>
              <a:rPr lang="en-US" altLang="ja-JP" dirty="0" smtClean="0"/>
            </a:br>
            <a:endParaRPr lang="ja-JP" altLang="en-US" dirty="0"/>
          </a:p>
        </p:txBody>
      </p:sp>
    </p:spTree>
    <p:extLst>
      <p:ext uri="{BB962C8B-B14F-4D97-AF65-F5344CB8AC3E}">
        <p14:creationId xmlns:p14="http://schemas.microsoft.com/office/powerpoint/2010/main" val="4028187876"/>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タイトル 1"/>
          <p:cNvSpPr txBox="1">
            <a:spLocks/>
          </p:cNvSpPr>
          <p:nvPr/>
        </p:nvSpPr>
        <p:spPr>
          <a:xfrm>
            <a:off x="899592" y="404664"/>
            <a:ext cx="7272808" cy="1143000"/>
          </a:xfrm>
          <a:prstGeom prst="rect">
            <a:avLst/>
          </a:prstGeom>
        </p:spPr>
        <p:txBody>
          <a:bodyPr/>
          <a:lstStyle>
            <a:lvl1pPr marL="320040" indent="-320040" algn="r" defTabSz="914400" rtl="0" eaLnBrk="1" latinLnBrk="0" hangingPunct="1">
              <a:spcBef>
                <a:spcPct val="0"/>
              </a:spcBef>
              <a:buClr>
                <a:schemeClr val="accent6">
                  <a:lumMod val="75000"/>
                </a:schemeClr>
              </a:buClr>
              <a:buSzPct val="128000"/>
              <a:buFont typeface="Georgia" pitchFamily="18" charset="0"/>
              <a:buChar char="*"/>
              <a:defRPr kumimoji="1" sz="4600" b="1" i="0" kern="1200">
                <a:gradFill>
                  <a:gsLst>
                    <a:gs pos="0">
                      <a:schemeClr val="tx1"/>
                    </a:gs>
                    <a:gs pos="40000">
                      <a:schemeClr val="tx1">
                        <a:lumMod val="75000"/>
                        <a:lumOff val="25000"/>
                      </a:schemeClr>
                    </a:gs>
                    <a:gs pos="100000">
                      <a:schemeClr val="tx2">
                        <a:alpha val="65000"/>
                      </a:schemeClr>
                    </a:gs>
                  </a:gsLst>
                  <a:lin ang="5400000" scaled="0"/>
                </a:gradFill>
                <a:effectLst>
                  <a:reflection blurRad="6350" stA="55000" endA="300" endPos="45500" dir="5400000" sy="-100000" algn="bl" rotWithShape="0"/>
                </a:effectLst>
                <a:latin typeface="+mj-lt"/>
                <a:ea typeface="+mj-ea"/>
                <a:cs typeface="+mj-cs"/>
              </a:defRPr>
            </a:lvl1pPr>
            <a:lvl2pPr eaLnBrk="1" hangingPunct="1">
              <a:defRPr kumimoji="1">
                <a:solidFill>
                  <a:schemeClr val="tx2"/>
                </a:solidFill>
              </a:defRPr>
            </a:lvl2pPr>
            <a:lvl3pPr eaLnBrk="1" hangingPunct="1">
              <a:defRPr kumimoji="1">
                <a:solidFill>
                  <a:schemeClr val="tx2"/>
                </a:solidFill>
              </a:defRPr>
            </a:lvl3pPr>
            <a:lvl4pPr eaLnBrk="1" hangingPunct="1">
              <a:defRPr kumimoji="1">
                <a:solidFill>
                  <a:schemeClr val="tx2"/>
                </a:solidFill>
              </a:defRPr>
            </a:lvl4pPr>
            <a:lvl5pPr eaLnBrk="1" hangingPunct="1">
              <a:defRPr kumimoji="1">
                <a:solidFill>
                  <a:schemeClr val="tx2"/>
                </a:solidFill>
              </a:defRPr>
            </a:lvl5pPr>
            <a:lvl6pPr eaLnBrk="1" hangingPunct="1">
              <a:defRPr kumimoji="1">
                <a:solidFill>
                  <a:schemeClr val="tx2"/>
                </a:solidFill>
              </a:defRPr>
            </a:lvl6pPr>
            <a:lvl7pPr eaLnBrk="1" hangingPunct="1">
              <a:defRPr kumimoji="1">
                <a:solidFill>
                  <a:schemeClr val="tx2"/>
                </a:solidFill>
              </a:defRPr>
            </a:lvl7pPr>
            <a:lvl8pPr eaLnBrk="1" hangingPunct="1">
              <a:defRPr kumimoji="1">
                <a:solidFill>
                  <a:schemeClr val="tx2"/>
                </a:solidFill>
              </a:defRPr>
            </a:lvl8pPr>
            <a:lvl9pPr eaLnBrk="1" hangingPunct="1">
              <a:defRPr kumimoji="1">
                <a:solidFill>
                  <a:schemeClr val="tx2"/>
                </a:solidFill>
              </a:defRPr>
            </a:lvl9pPr>
          </a:lstStyle>
          <a:p>
            <a:pPr marL="0" indent="0">
              <a:buFont typeface="Georgia" pitchFamily="18" charset="0"/>
              <a:buNone/>
            </a:pPr>
            <a:r>
              <a:rPr lang="ja-JP" altLang="en-US" dirty="0"/>
              <a:t>同じ</a:t>
            </a:r>
            <a:r>
              <a:rPr lang="ja-JP" altLang="en-US" dirty="0" smtClean="0"/>
              <a:t>時期に、多くの医師がミルクを通じて特に子どもの骨に蓄積するストロンチウム</a:t>
            </a:r>
            <a:r>
              <a:rPr lang="en-US" altLang="ja-JP" dirty="0" smtClean="0"/>
              <a:t>90</a:t>
            </a:r>
            <a:r>
              <a:rPr lang="ja-JP" altLang="en-US" dirty="0" smtClean="0"/>
              <a:t>を危惧し始めた</a:t>
            </a:r>
            <a:r>
              <a:rPr lang="en-US" altLang="ja-JP" dirty="0" smtClean="0"/>
              <a:t/>
            </a:r>
            <a:br>
              <a:rPr lang="en-US" altLang="ja-JP" dirty="0" smtClean="0"/>
            </a:br>
            <a:endParaRPr lang="ja-JP" altLang="en-US" dirty="0"/>
          </a:p>
        </p:txBody>
      </p:sp>
      <p:sp>
        <p:nvSpPr>
          <p:cNvPr id="4" name="タイトル 1"/>
          <p:cNvSpPr txBox="1">
            <a:spLocks/>
          </p:cNvSpPr>
          <p:nvPr/>
        </p:nvSpPr>
        <p:spPr>
          <a:xfrm>
            <a:off x="1051992" y="4290020"/>
            <a:ext cx="7192416" cy="1143000"/>
          </a:xfrm>
          <a:prstGeom prst="rect">
            <a:avLst/>
          </a:prstGeom>
        </p:spPr>
        <p:txBody>
          <a:bodyPr/>
          <a:lstStyle>
            <a:lvl1pPr marL="320040" indent="-320040" algn="r" defTabSz="914400" rtl="0" eaLnBrk="1" latinLnBrk="0" hangingPunct="1">
              <a:spcBef>
                <a:spcPct val="0"/>
              </a:spcBef>
              <a:buClr>
                <a:schemeClr val="accent6">
                  <a:lumMod val="75000"/>
                </a:schemeClr>
              </a:buClr>
              <a:buSzPct val="128000"/>
              <a:buFont typeface="Georgia" pitchFamily="18" charset="0"/>
              <a:buChar char="*"/>
              <a:defRPr kumimoji="1" sz="4600" b="1" i="0" kern="1200">
                <a:gradFill>
                  <a:gsLst>
                    <a:gs pos="0">
                      <a:schemeClr val="tx1"/>
                    </a:gs>
                    <a:gs pos="40000">
                      <a:schemeClr val="tx1">
                        <a:lumMod val="75000"/>
                        <a:lumOff val="25000"/>
                      </a:schemeClr>
                    </a:gs>
                    <a:gs pos="100000">
                      <a:schemeClr val="tx2">
                        <a:alpha val="65000"/>
                      </a:schemeClr>
                    </a:gs>
                  </a:gsLst>
                  <a:lin ang="5400000" scaled="0"/>
                </a:gradFill>
                <a:effectLst>
                  <a:reflection blurRad="6350" stA="55000" endA="300" endPos="45500" dir="5400000" sy="-100000" algn="bl" rotWithShape="0"/>
                </a:effectLst>
                <a:latin typeface="+mj-lt"/>
                <a:ea typeface="+mj-ea"/>
                <a:cs typeface="+mj-cs"/>
              </a:defRPr>
            </a:lvl1pPr>
            <a:lvl2pPr eaLnBrk="1" hangingPunct="1">
              <a:defRPr kumimoji="1">
                <a:solidFill>
                  <a:schemeClr val="tx2"/>
                </a:solidFill>
              </a:defRPr>
            </a:lvl2pPr>
            <a:lvl3pPr eaLnBrk="1" hangingPunct="1">
              <a:defRPr kumimoji="1">
                <a:solidFill>
                  <a:schemeClr val="tx2"/>
                </a:solidFill>
              </a:defRPr>
            </a:lvl3pPr>
            <a:lvl4pPr eaLnBrk="1" hangingPunct="1">
              <a:defRPr kumimoji="1">
                <a:solidFill>
                  <a:schemeClr val="tx2"/>
                </a:solidFill>
              </a:defRPr>
            </a:lvl4pPr>
            <a:lvl5pPr eaLnBrk="1" hangingPunct="1">
              <a:defRPr kumimoji="1">
                <a:solidFill>
                  <a:schemeClr val="tx2"/>
                </a:solidFill>
              </a:defRPr>
            </a:lvl5pPr>
            <a:lvl6pPr eaLnBrk="1" hangingPunct="1">
              <a:defRPr kumimoji="1">
                <a:solidFill>
                  <a:schemeClr val="tx2"/>
                </a:solidFill>
              </a:defRPr>
            </a:lvl6pPr>
            <a:lvl7pPr eaLnBrk="1" hangingPunct="1">
              <a:defRPr kumimoji="1">
                <a:solidFill>
                  <a:schemeClr val="tx2"/>
                </a:solidFill>
              </a:defRPr>
            </a:lvl7pPr>
            <a:lvl8pPr eaLnBrk="1" hangingPunct="1">
              <a:defRPr kumimoji="1">
                <a:solidFill>
                  <a:schemeClr val="tx2"/>
                </a:solidFill>
              </a:defRPr>
            </a:lvl8pPr>
            <a:lvl9pPr eaLnBrk="1" hangingPunct="1">
              <a:defRPr kumimoji="1">
                <a:solidFill>
                  <a:schemeClr val="tx2"/>
                </a:solidFill>
              </a:defRPr>
            </a:lvl9pPr>
          </a:lstStyle>
          <a:p>
            <a:pPr marL="0" indent="0">
              <a:buFont typeface="Georgia" pitchFamily="18" charset="0"/>
              <a:buNone/>
            </a:pPr>
            <a:r>
              <a:rPr lang="ja-JP" altLang="en-US" dirty="0" smtClean="0"/>
              <a:t>この状況を世界保健機関（</a:t>
            </a:r>
            <a:r>
              <a:rPr lang="en-US" altLang="ja-JP" dirty="0" smtClean="0"/>
              <a:t>WHO</a:t>
            </a:r>
            <a:r>
              <a:rPr lang="ja-JP" altLang="en-US" dirty="0" smtClean="0"/>
              <a:t>）も危惧し始めた</a:t>
            </a:r>
            <a:r>
              <a:rPr lang="en-US" altLang="ja-JP" dirty="0" smtClean="0"/>
              <a:t/>
            </a:r>
            <a:br>
              <a:rPr lang="en-US" altLang="ja-JP" dirty="0" smtClean="0"/>
            </a:br>
            <a:endParaRPr lang="ja-JP" altLang="en-US" dirty="0"/>
          </a:p>
        </p:txBody>
      </p:sp>
    </p:spTree>
    <p:extLst>
      <p:ext uri="{BB962C8B-B14F-4D97-AF65-F5344CB8AC3E}">
        <p14:creationId xmlns:p14="http://schemas.microsoft.com/office/powerpoint/2010/main" val="2984728967"/>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タイトル 1"/>
          <p:cNvSpPr txBox="1">
            <a:spLocks/>
          </p:cNvSpPr>
          <p:nvPr/>
        </p:nvSpPr>
        <p:spPr>
          <a:xfrm>
            <a:off x="179512" y="557808"/>
            <a:ext cx="8424936" cy="1143000"/>
          </a:xfrm>
          <a:prstGeom prst="rect">
            <a:avLst/>
          </a:prstGeom>
        </p:spPr>
        <p:txBody>
          <a:bodyPr/>
          <a:lstStyle>
            <a:lvl1pPr marL="320040" indent="-320040" algn="r" defTabSz="914400" rtl="0" eaLnBrk="1" latinLnBrk="0" hangingPunct="1">
              <a:spcBef>
                <a:spcPct val="0"/>
              </a:spcBef>
              <a:buClr>
                <a:schemeClr val="accent6">
                  <a:lumMod val="75000"/>
                </a:schemeClr>
              </a:buClr>
              <a:buSzPct val="128000"/>
              <a:buFont typeface="Georgia" pitchFamily="18" charset="0"/>
              <a:buChar char="*"/>
              <a:defRPr kumimoji="1" sz="4600" b="1" i="0" kern="1200">
                <a:gradFill>
                  <a:gsLst>
                    <a:gs pos="0">
                      <a:schemeClr val="tx1"/>
                    </a:gs>
                    <a:gs pos="40000">
                      <a:schemeClr val="tx1">
                        <a:lumMod val="75000"/>
                        <a:lumOff val="25000"/>
                      </a:schemeClr>
                    </a:gs>
                    <a:gs pos="100000">
                      <a:schemeClr val="tx2">
                        <a:alpha val="65000"/>
                      </a:schemeClr>
                    </a:gs>
                  </a:gsLst>
                  <a:lin ang="5400000" scaled="0"/>
                </a:gradFill>
                <a:effectLst>
                  <a:reflection blurRad="6350" stA="55000" endA="300" endPos="45500" dir="5400000" sy="-100000" algn="bl" rotWithShape="0"/>
                </a:effectLst>
                <a:latin typeface="+mj-lt"/>
                <a:ea typeface="+mj-ea"/>
                <a:cs typeface="+mj-cs"/>
              </a:defRPr>
            </a:lvl1pPr>
            <a:lvl2pPr eaLnBrk="1" hangingPunct="1">
              <a:defRPr kumimoji="1">
                <a:solidFill>
                  <a:schemeClr val="tx2"/>
                </a:solidFill>
              </a:defRPr>
            </a:lvl2pPr>
            <a:lvl3pPr eaLnBrk="1" hangingPunct="1">
              <a:defRPr kumimoji="1">
                <a:solidFill>
                  <a:schemeClr val="tx2"/>
                </a:solidFill>
              </a:defRPr>
            </a:lvl3pPr>
            <a:lvl4pPr eaLnBrk="1" hangingPunct="1">
              <a:defRPr kumimoji="1">
                <a:solidFill>
                  <a:schemeClr val="tx2"/>
                </a:solidFill>
              </a:defRPr>
            </a:lvl4pPr>
            <a:lvl5pPr eaLnBrk="1" hangingPunct="1">
              <a:defRPr kumimoji="1">
                <a:solidFill>
                  <a:schemeClr val="tx2"/>
                </a:solidFill>
              </a:defRPr>
            </a:lvl5pPr>
            <a:lvl6pPr eaLnBrk="1" hangingPunct="1">
              <a:defRPr kumimoji="1">
                <a:solidFill>
                  <a:schemeClr val="tx2"/>
                </a:solidFill>
              </a:defRPr>
            </a:lvl6pPr>
            <a:lvl7pPr eaLnBrk="1" hangingPunct="1">
              <a:defRPr kumimoji="1">
                <a:solidFill>
                  <a:schemeClr val="tx2"/>
                </a:solidFill>
              </a:defRPr>
            </a:lvl7pPr>
            <a:lvl8pPr eaLnBrk="1" hangingPunct="1">
              <a:defRPr kumimoji="1">
                <a:solidFill>
                  <a:schemeClr val="tx2"/>
                </a:solidFill>
              </a:defRPr>
            </a:lvl8pPr>
            <a:lvl9pPr eaLnBrk="1" hangingPunct="1">
              <a:defRPr kumimoji="1">
                <a:solidFill>
                  <a:schemeClr val="tx2"/>
                </a:solidFill>
              </a:defRPr>
            </a:lvl9pPr>
          </a:lstStyle>
          <a:p>
            <a:pPr marL="0" indent="0">
              <a:buFont typeface="Georgia" pitchFamily="18" charset="0"/>
              <a:buNone/>
            </a:pPr>
            <a:r>
              <a:rPr lang="ja-JP" altLang="en-US" dirty="0" smtClean="0"/>
              <a:t>原子力推進側は</a:t>
            </a:r>
            <a:r>
              <a:rPr lang="en-US" altLang="ja-JP" dirty="0" smtClean="0"/>
              <a:t>WHO</a:t>
            </a:r>
            <a:r>
              <a:rPr lang="ja-JP" altLang="en-US" dirty="0" smtClean="0"/>
              <a:t>の存在を脅威に感じる</a:t>
            </a:r>
            <a:r>
              <a:rPr lang="en-US" altLang="ja-JP" dirty="0" smtClean="0"/>
              <a:t/>
            </a:r>
            <a:br>
              <a:rPr lang="en-US" altLang="ja-JP" dirty="0" smtClean="0"/>
            </a:br>
            <a:endParaRPr lang="ja-JP" altLang="en-US" dirty="0"/>
          </a:p>
        </p:txBody>
      </p:sp>
      <p:sp>
        <p:nvSpPr>
          <p:cNvPr id="4" name="タイトル 1"/>
          <p:cNvSpPr txBox="1">
            <a:spLocks/>
          </p:cNvSpPr>
          <p:nvPr/>
        </p:nvSpPr>
        <p:spPr>
          <a:xfrm>
            <a:off x="539551" y="2504292"/>
            <a:ext cx="8136905" cy="1143000"/>
          </a:xfrm>
          <a:prstGeom prst="rect">
            <a:avLst/>
          </a:prstGeom>
        </p:spPr>
        <p:txBody>
          <a:bodyPr/>
          <a:lstStyle>
            <a:lvl1pPr marL="320040" indent="-320040" algn="r" defTabSz="914400" rtl="0" eaLnBrk="1" latinLnBrk="0" hangingPunct="1">
              <a:spcBef>
                <a:spcPct val="0"/>
              </a:spcBef>
              <a:buClr>
                <a:schemeClr val="accent6">
                  <a:lumMod val="75000"/>
                </a:schemeClr>
              </a:buClr>
              <a:buSzPct val="128000"/>
              <a:buFont typeface="Georgia" pitchFamily="18" charset="0"/>
              <a:buChar char="*"/>
              <a:defRPr kumimoji="1" sz="4600" b="1" i="0" kern="1200">
                <a:gradFill>
                  <a:gsLst>
                    <a:gs pos="0">
                      <a:schemeClr val="tx1"/>
                    </a:gs>
                    <a:gs pos="40000">
                      <a:schemeClr val="tx1">
                        <a:lumMod val="75000"/>
                        <a:lumOff val="25000"/>
                      </a:schemeClr>
                    </a:gs>
                    <a:gs pos="100000">
                      <a:schemeClr val="tx2">
                        <a:alpha val="65000"/>
                      </a:schemeClr>
                    </a:gs>
                  </a:gsLst>
                  <a:lin ang="5400000" scaled="0"/>
                </a:gradFill>
                <a:effectLst>
                  <a:reflection blurRad="6350" stA="55000" endA="300" endPos="45500" dir="5400000" sy="-100000" algn="bl" rotWithShape="0"/>
                </a:effectLst>
                <a:latin typeface="+mj-lt"/>
                <a:ea typeface="+mj-ea"/>
                <a:cs typeface="+mj-cs"/>
              </a:defRPr>
            </a:lvl1pPr>
            <a:lvl2pPr eaLnBrk="1" hangingPunct="1">
              <a:defRPr kumimoji="1">
                <a:solidFill>
                  <a:schemeClr val="tx2"/>
                </a:solidFill>
              </a:defRPr>
            </a:lvl2pPr>
            <a:lvl3pPr eaLnBrk="1" hangingPunct="1">
              <a:defRPr kumimoji="1">
                <a:solidFill>
                  <a:schemeClr val="tx2"/>
                </a:solidFill>
              </a:defRPr>
            </a:lvl3pPr>
            <a:lvl4pPr eaLnBrk="1" hangingPunct="1">
              <a:defRPr kumimoji="1">
                <a:solidFill>
                  <a:schemeClr val="tx2"/>
                </a:solidFill>
              </a:defRPr>
            </a:lvl4pPr>
            <a:lvl5pPr eaLnBrk="1" hangingPunct="1">
              <a:defRPr kumimoji="1">
                <a:solidFill>
                  <a:schemeClr val="tx2"/>
                </a:solidFill>
              </a:defRPr>
            </a:lvl5pPr>
            <a:lvl6pPr eaLnBrk="1" hangingPunct="1">
              <a:defRPr kumimoji="1">
                <a:solidFill>
                  <a:schemeClr val="tx2"/>
                </a:solidFill>
              </a:defRPr>
            </a:lvl6pPr>
            <a:lvl7pPr eaLnBrk="1" hangingPunct="1">
              <a:defRPr kumimoji="1">
                <a:solidFill>
                  <a:schemeClr val="tx2"/>
                </a:solidFill>
              </a:defRPr>
            </a:lvl7pPr>
            <a:lvl8pPr eaLnBrk="1" hangingPunct="1">
              <a:defRPr kumimoji="1">
                <a:solidFill>
                  <a:schemeClr val="tx2"/>
                </a:solidFill>
              </a:defRPr>
            </a:lvl8pPr>
            <a:lvl9pPr eaLnBrk="1" hangingPunct="1">
              <a:defRPr kumimoji="1">
                <a:solidFill>
                  <a:schemeClr val="tx2"/>
                </a:solidFill>
              </a:defRPr>
            </a:lvl9pPr>
          </a:lstStyle>
          <a:p>
            <a:pPr marL="0" indent="0" algn="l">
              <a:buFont typeface="Georgia" pitchFamily="18" charset="0"/>
              <a:buNone/>
            </a:pPr>
            <a:r>
              <a:rPr lang="en-US" altLang="ja-JP" dirty="0" smtClean="0"/>
              <a:t>1959</a:t>
            </a:r>
            <a:r>
              <a:rPr lang="ja-JP" altLang="en-US" dirty="0" smtClean="0"/>
              <a:t>年アメリカが力を持っていた国際連合は、</a:t>
            </a:r>
            <a:r>
              <a:rPr lang="ja-JP" altLang="en-US" dirty="0" smtClean="0">
                <a:solidFill>
                  <a:srgbClr val="FF0000"/>
                </a:solidFill>
              </a:rPr>
              <a:t>放射線の生物学的影響という研究分野を、</a:t>
            </a:r>
            <a:r>
              <a:rPr lang="en-US" altLang="ja-JP" dirty="0" smtClean="0">
                <a:solidFill>
                  <a:srgbClr val="FF0000"/>
                </a:solidFill>
              </a:rPr>
              <a:t>WHO</a:t>
            </a:r>
            <a:r>
              <a:rPr lang="ja-JP" altLang="en-US" dirty="0" smtClean="0">
                <a:solidFill>
                  <a:srgbClr val="FF0000"/>
                </a:solidFill>
              </a:rPr>
              <a:t>から国際原子力機関</a:t>
            </a:r>
            <a:r>
              <a:rPr lang="en-US" altLang="ja-JP" dirty="0" smtClean="0">
                <a:solidFill>
                  <a:srgbClr val="FF0000"/>
                </a:solidFill>
              </a:rPr>
              <a:t>IAEA</a:t>
            </a:r>
            <a:r>
              <a:rPr lang="ja-JP" altLang="en-US" dirty="0" smtClean="0">
                <a:solidFill>
                  <a:srgbClr val="FF0000"/>
                </a:solidFill>
              </a:rPr>
              <a:t>に引き継ぐように取り決めた。</a:t>
            </a:r>
            <a:r>
              <a:rPr lang="en-US" altLang="ja-JP" dirty="0" smtClean="0">
                <a:solidFill>
                  <a:srgbClr val="FF0000"/>
                </a:solidFill>
              </a:rPr>
              <a:t/>
            </a:r>
            <a:br>
              <a:rPr lang="en-US" altLang="ja-JP" dirty="0" smtClean="0">
                <a:solidFill>
                  <a:srgbClr val="FF0000"/>
                </a:solidFill>
              </a:rPr>
            </a:br>
            <a:endParaRPr lang="ja-JP" altLang="en-US" dirty="0">
              <a:solidFill>
                <a:srgbClr val="FF0000"/>
              </a:solidFill>
            </a:endParaRPr>
          </a:p>
        </p:txBody>
      </p:sp>
      <p:sp>
        <p:nvSpPr>
          <p:cNvPr id="5" name="下矢印 4"/>
          <p:cNvSpPr/>
          <p:nvPr/>
        </p:nvSpPr>
        <p:spPr>
          <a:xfrm>
            <a:off x="3743908" y="2072244"/>
            <a:ext cx="1296144" cy="43204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20331115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fade">
                                      <p:cBhvr>
                                        <p:cTn id="13" dur="1000"/>
                                        <p:tgtEl>
                                          <p:spTgt spid="4"/>
                                        </p:tgtEl>
                                      </p:cBhvr>
                                    </p:animEffect>
                                    <p:anim calcmode="lin" valueType="num">
                                      <p:cBhvr>
                                        <p:cTn id="14" dur="1000" fill="hold"/>
                                        <p:tgtEl>
                                          <p:spTgt spid="4"/>
                                        </p:tgtEl>
                                        <p:attrNameLst>
                                          <p:attrName>ppt_x</p:attrName>
                                        </p:attrNameLst>
                                      </p:cBhvr>
                                      <p:tavLst>
                                        <p:tav tm="0">
                                          <p:val>
                                            <p:strVal val="#ppt_x"/>
                                          </p:val>
                                        </p:tav>
                                        <p:tav tm="100000">
                                          <p:val>
                                            <p:strVal val="#ppt_x"/>
                                          </p:val>
                                        </p:tav>
                                      </p:tavLst>
                                    </p:anim>
                                    <p:anim calcmode="lin" valueType="num">
                                      <p:cBhvr>
                                        <p:cTn id="15"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正方形/長方形 1"/>
          <p:cNvSpPr/>
          <p:nvPr/>
        </p:nvSpPr>
        <p:spPr>
          <a:xfrm>
            <a:off x="467544" y="1916832"/>
            <a:ext cx="8496944" cy="2308324"/>
          </a:xfrm>
          <a:prstGeom prst="rect">
            <a:avLst/>
          </a:prstGeom>
        </p:spPr>
        <p:txBody>
          <a:bodyPr wrap="square">
            <a:spAutoFit/>
          </a:bodyPr>
          <a:lstStyle/>
          <a:p>
            <a:r>
              <a:rPr lang="en-US" altLang="ja-JP" sz="7200" dirty="0" smtClean="0"/>
              <a:t>IAEA</a:t>
            </a:r>
            <a:r>
              <a:rPr lang="ja-JP" altLang="en-US" sz="7200" dirty="0" err="1" smtClean="0"/>
              <a:t>の監</a:t>
            </a:r>
            <a:r>
              <a:rPr lang="ja-JP" altLang="en-US" sz="7200" dirty="0" smtClean="0"/>
              <a:t>視下にある　　</a:t>
            </a:r>
            <a:endParaRPr lang="en-US" altLang="ja-JP" sz="7200" dirty="0" smtClean="0"/>
          </a:p>
          <a:p>
            <a:r>
              <a:rPr lang="ja-JP" altLang="en-US" sz="7200" dirty="0"/>
              <a:t>　</a:t>
            </a:r>
            <a:r>
              <a:rPr lang="ja-JP" altLang="en-US" sz="7200" dirty="0" smtClean="0"/>
              <a:t>　</a:t>
            </a:r>
            <a:r>
              <a:rPr lang="en-US" altLang="ja-JP" sz="7200" dirty="0" smtClean="0"/>
              <a:t>WHO</a:t>
            </a:r>
            <a:r>
              <a:rPr lang="ja-JP" altLang="en-US" sz="7200" dirty="0" smtClean="0"/>
              <a:t>という構図</a:t>
            </a:r>
            <a:endParaRPr lang="ja-JP" altLang="en-US" sz="7200" dirty="0"/>
          </a:p>
        </p:txBody>
      </p:sp>
      <p:sp>
        <p:nvSpPr>
          <p:cNvPr id="3" name="テキスト ボックス 2"/>
          <p:cNvSpPr txBox="1"/>
          <p:nvPr/>
        </p:nvSpPr>
        <p:spPr>
          <a:xfrm>
            <a:off x="6084168" y="5013176"/>
            <a:ext cx="2515868" cy="1015663"/>
          </a:xfrm>
          <a:prstGeom prst="rect">
            <a:avLst/>
          </a:prstGeom>
          <a:solidFill>
            <a:srgbClr val="92D050"/>
          </a:solidFill>
        </p:spPr>
        <p:txBody>
          <a:bodyPr wrap="square" rtlCol="0">
            <a:spAutoFit/>
          </a:bodyPr>
          <a:lstStyle/>
          <a:p>
            <a:r>
              <a:rPr kumimoji="1" lang="ja-JP" altLang="en-US" sz="6000" dirty="0" smtClean="0"/>
              <a:t>他にも</a:t>
            </a:r>
            <a:endParaRPr kumimoji="1" lang="ja-JP" altLang="en-US" sz="6000" dirty="0"/>
          </a:p>
        </p:txBody>
      </p:sp>
    </p:spTree>
    <p:extLst>
      <p:ext uri="{BB962C8B-B14F-4D97-AF65-F5344CB8AC3E}">
        <p14:creationId xmlns:p14="http://schemas.microsoft.com/office/powerpoint/2010/main" val="3048478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正方形/長方形 1"/>
          <p:cNvSpPr/>
          <p:nvPr/>
        </p:nvSpPr>
        <p:spPr>
          <a:xfrm>
            <a:off x="395536" y="716652"/>
            <a:ext cx="8424936" cy="4832092"/>
          </a:xfrm>
          <a:prstGeom prst="rect">
            <a:avLst/>
          </a:prstGeom>
        </p:spPr>
        <p:txBody>
          <a:bodyPr wrap="square">
            <a:spAutoFit/>
          </a:bodyPr>
          <a:lstStyle/>
          <a:p>
            <a:r>
              <a:rPr lang="ja-JP" altLang="en-US" sz="4000" dirty="0"/>
              <a:t>原子放射線による影響に関する国連</a:t>
            </a:r>
            <a:r>
              <a:rPr lang="ja-JP" altLang="en-US" sz="4000" dirty="0" smtClean="0"/>
              <a:t>科学委員会（</a:t>
            </a:r>
            <a:r>
              <a:rPr lang="en-US" altLang="ja-JP" sz="4000" dirty="0"/>
              <a:t>UNSCEAR</a:t>
            </a:r>
            <a:r>
              <a:rPr lang="ja-JP" altLang="en-US" sz="4000" dirty="0"/>
              <a:t>）</a:t>
            </a:r>
            <a:br>
              <a:rPr lang="ja-JP" altLang="en-US" sz="4000" dirty="0"/>
            </a:br>
            <a:r>
              <a:rPr lang="ja-JP" altLang="en-US" sz="4000" dirty="0"/>
              <a:t>国際原子力機関（</a:t>
            </a:r>
            <a:r>
              <a:rPr lang="en-US" altLang="ja-JP" sz="4000" dirty="0"/>
              <a:t>IAEA</a:t>
            </a:r>
            <a:r>
              <a:rPr lang="ja-JP" altLang="en-US" sz="4000" dirty="0"/>
              <a:t>）</a:t>
            </a:r>
            <a:br>
              <a:rPr lang="ja-JP" altLang="en-US" sz="4000" dirty="0"/>
            </a:br>
            <a:r>
              <a:rPr lang="ja-JP" altLang="en-US" sz="4000" dirty="0"/>
              <a:t>電離放射線の影響に関する委員会（</a:t>
            </a:r>
            <a:r>
              <a:rPr lang="en-US" altLang="ja-JP" sz="4000" dirty="0"/>
              <a:t>BEIR</a:t>
            </a:r>
            <a:r>
              <a:rPr lang="ja-JP" altLang="en-US" sz="4000" dirty="0" smtClean="0"/>
              <a:t>）</a:t>
            </a:r>
            <a:r>
              <a:rPr lang="ja-JP" altLang="en-US" sz="4000" dirty="0"/>
              <a:t/>
            </a:r>
            <a:br>
              <a:rPr lang="ja-JP" altLang="en-US" sz="4000" dirty="0"/>
            </a:br>
            <a:r>
              <a:rPr lang="ja-JP" altLang="en-US" sz="4000" dirty="0"/>
              <a:t>といった他の機関から独立した形を取っているものの、内実は委員が</a:t>
            </a:r>
            <a:r>
              <a:rPr lang="ja-JP" altLang="en-US" sz="4000" dirty="0" smtClean="0"/>
              <a:t>重複</a:t>
            </a:r>
            <a:r>
              <a:rPr lang="ja-JP" altLang="en-US" sz="2800" dirty="0"/>
              <a:t/>
            </a:r>
            <a:br>
              <a:rPr lang="ja-JP" altLang="en-US" sz="2800" dirty="0"/>
            </a:br>
            <a:endParaRPr lang="ja-JP" altLang="en-US" sz="2800" dirty="0"/>
          </a:p>
        </p:txBody>
      </p:sp>
    </p:spTree>
    <p:extLst>
      <p:ext uri="{BB962C8B-B14F-4D97-AF65-F5344CB8AC3E}">
        <p14:creationId xmlns:p14="http://schemas.microsoft.com/office/powerpoint/2010/main" val="189095130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p:cNvSpPr>
            <a:spLocks noGrp="1"/>
          </p:cNvSpPr>
          <p:nvPr>
            <p:ph idx="1"/>
          </p:nvPr>
        </p:nvSpPr>
        <p:spPr>
          <a:xfrm>
            <a:off x="323528" y="476672"/>
            <a:ext cx="8363272" cy="5530619"/>
          </a:xfrm>
        </p:spPr>
        <p:txBody>
          <a:bodyPr>
            <a:normAutofit lnSpcReduction="10000"/>
          </a:bodyPr>
          <a:lstStyle/>
          <a:p>
            <a:r>
              <a:rPr lang="ja-JP" altLang="en-US" sz="4800" b="1" dirty="0" smtClean="0">
                <a:latin typeface="AR丸ゴシック体M" pitchFamily="49" charset="-128"/>
                <a:ea typeface="AR丸ゴシック体M" pitchFamily="49" charset="-128"/>
              </a:rPr>
              <a:t>＜</a:t>
            </a:r>
            <a:r>
              <a:rPr lang="en-US" altLang="ja-JP" sz="4800" b="1" dirty="0" smtClean="0">
                <a:latin typeface="AR丸ゴシック体M" pitchFamily="49" charset="-128"/>
                <a:ea typeface="AR丸ゴシック体M" pitchFamily="49" charset="-128"/>
              </a:rPr>
              <a:t>IAEA</a:t>
            </a:r>
            <a:r>
              <a:rPr lang="ja-JP" altLang="en-US" sz="4800" b="1" dirty="0">
                <a:latin typeface="AR丸ゴシック体M" pitchFamily="49" charset="-128"/>
                <a:ea typeface="AR丸ゴシック体M" pitchFamily="49" charset="-128"/>
              </a:rPr>
              <a:t>の</a:t>
            </a:r>
            <a:r>
              <a:rPr lang="ja-JP" altLang="en-US" sz="4800" b="1" dirty="0" smtClean="0">
                <a:latin typeface="AR丸ゴシック体M" pitchFamily="49" charset="-128"/>
                <a:ea typeface="AR丸ゴシック体M" pitchFamily="49" charset="-128"/>
              </a:rPr>
              <a:t>成り立ち＞</a:t>
            </a:r>
            <a:endParaRPr lang="en-US" altLang="ja-JP" sz="4800" b="1" dirty="0" smtClean="0">
              <a:latin typeface="AR丸ゴシック体M" pitchFamily="49" charset="-128"/>
              <a:ea typeface="AR丸ゴシック体M" pitchFamily="49" charset="-128"/>
            </a:endParaRPr>
          </a:p>
          <a:p>
            <a:endParaRPr lang="en-US" altLang="ja-JP" sz="4800" dirty="0" smtClean="0">
              <a:latin typeface="AR丸ゴシック体M" pitchFamily="49" charset="-128"/>
              <a:ea typeface="AR丸ゴシック体M" pitchFamily="49" charset="-128"/>
            </a:endParaRPr>
          </a:p>
          <a:p>
            <a:r>
              <a:rPr lang="en-US" altLang="ja-JP" sz="3600" dirty="0" smtClean="0">
                <a:latin typeface="AR丸ゴシック体M" pitchFamily="49" charset="-128"/>
                <a:ea typeface="AR丸ゴシック体M" pitchFamily="49" charset="-128"/>
              </a:rPr>
              <a:t>1955</a:t>
            </a:r>
            <a:r>
              <a:rPr lang="ja-JP" altLang="en-US" sz="3600" dirty="0">
                <a:latin typeface="AR丸ゴシック体M" pitchFamily="49" charset="-128"/>
                <a:ea typeface="AR丸ゴシック体M" pitchFamily="49" charset="-128"/>
              </a:rPr>
              <a:t>年から</a:t>
            </a:r>
            <a:r>
              <a:rPr lang="en-US" altLang="ja-JP" sz="3600" dirty="0">
                <a:latin typeface="AR丸ゴシック体M" pitchFamily="49" charset="-128"/>
                <a:ea typeface="AR丸ゴシック体M" pitchFamily="49" charset="-128"/>
              </a:rPr>
              <a:t>IAEA</a:t>
            </a:r>
            <a:r>
              <a:rPr lang="ja-JP" altLang="en-US" sz="3600" dirty="0">
                <a:latin typeface="AR丸ゴシック体M" pitchFamily="49" charset="-128"/>
                <a:ea typeface="AR丸ゴシック体M" pitchFamily="49" charset="-128"/>
              </a:rPr>
              <a:t>憲章の草案作りが</a:t>
            </a:r>
            <a:r>
              <a:rPr lang="ja-JP" altLang="en-US" sz="3600" dirty="0" smtClean="0">
                <a:latin typeface="AR丸ゴシック体M" pitchFamily="49" charset="-128"/>
                <a:ea typeface="AR丸ゴシック体M" pitchFamily="49" charset="-128"/>
              </a:rPr>
              <a:t>始まる。</a:t>
            </a:r>
            <a:endParaRPr lang="en-US" altLang="ja-JP" sz="3600" dirty="0" smtClean="0">
              <a:latin typeface="AR丸ゴシック体M" pitchFamily="49" charset="-128"/>
              <a:ea typeface="AR丸ゴシック体M" pitchFamily="49" charset="-128"/>
            </a:endParaRPr>
          </a:p>
          <a:p>
            <a:r>
              <a:rPr lang="en-US" altLang="ja-JP" sz="3600" dirty="0" smtClean="0">
                <a:latin typeface="AR丸ゴシック体M" pitchFamily="49" charset="-128"/>
                <a:ea typeface="AR丸ゴシック体M" pitchFamily="49" charset="-128"/>
              </a:rPr>
              <a:t>1956</a:t>
            </a:r>
            <a:r>
              <a:rPr lang="ja-JP" altLang="en-US" sz="3600" dirty="0">
                <a:latin typeface="AR丸ゴシック体M" pitchFamily="49" charset="-128"/>
                <a:ea typeface="AR丸ゴシック体M" pitchFamily="49" charset="-128"/>
              </a:rPr>
              <a:t>年に草案採択</a:t>
            </a:r>
            <a:r>
              <a:rPr lang="ja-JP" altLang="en-US" sz="3600" dirty="0" smtClean="0">
                <a:latin typeface="AR丸ゴシック体M" pitchFamily="49" charset="-128"/>
                <a:ea typeface="AR丸ゴシック体M" pitchFamily="49" charset="-128"/>
              </a:rPr>
              <a:t>。</a:t>
            </a:r>
            <a:endParaRPr lang="en-US" altLang="ja-JP" sz="3600" dirty="0" smtClean="0">
              <a:latin typeface="AR丸ゴシック体M" pitchFamily="49" charset="-128"/>
              <a:ea typeface="AR丸ゴシック体M" pitchFamily="49" charset="-128"/>
            </a:endParaRPr>
          </a:p>
          <a:p>
            <a:r>
              <a:rPr lang="en-US" altLang="ja-JP" sz="3600" dirty="0" smtClean="0">
                <a:latin typeface="AR丸ゴシック体M" pitchFamily="49" charset="-128"/>
                <a:ea typeface="AR丸ゴシック体M" pitchFamily="49" charset="-128"/>
              </a:rPr>
              <a:t>1957</a:t>
            </a:r>
            <a:r>
              <a:rPr lang="ja-JP" altLang="en-US" sz="3600" dirty="0">
                <a:latin typeface="AR丸ゴシック体M" pitchFamily="49" charset="-128"/>
                <a:ea typeface="AR丸ゴシック体M" pitchFamily="49" charset="-128"/>
              </a:rPr>
              <a:t>年に</a:t>
            </a:r>
            <a:r>
              <a:rPr lang="en-US" altLang="ja-JP" sz="3600" dirty="0">
                <a:latin typeface="AR丸ゴシック体M" pitchFamily="49" charset="-128"/>
                <a:ea typeface="AR丸ゴシック体M" pitchFamily="49" charset="-128"/>
              </a:rPr>
              <a:t>IAEA</a:t>
            </a:r>
            <a:r>
              <a:rPr lang="ja-JP" altLang="en-US" sz="3600" dirty="0">
                <a:latin typeface="AR丸ゴシック体M" pitchFamily="49" charset="-128"/>
                <a:ea typeface="AR丸ゴシック体M" pitchFamily="49" charset="-128"/>
              </a:rPr>
              <a:t>憲章が</a:t>
            </a:r>
            <a:r>
              <a:rPr lang="ja-JP" altLang="en-US" sz="3600" dirty="0" smtClean="0">
                <a:latin typeface="AR丸ゴシック体M" pitchFamily="49" charset="-128"/>
                <a:ea typeface="AR丸ゴシック体M" pitchFamily="49" charset="-128"/>
              </a:rPr>
              <a:t>発効</a:t>
            </a:r>
            <a:r>
              <a:rPr lang="ja-JP" altLang="en-US" sz="3600" dirty="0">
                <a:latin typeface="AR丸ゴシック体M" pitchFamily="49" charset="-128"/>
                <a:ea typeface="AR丸ゴシック体M" pitchFamily="49" charset="-128"/>
              </a:rPr>
              <a:t>し、</a:t>
            </a:r>
            <a:r>
              <a:rPr lang="en-US" altLang="ja-JP" sz="3600" dirty="0" smtClean="0">
                <a:latin typeface="AR丸ゴシック体M" pitchFamily="49" charset="-128"/>
                <a:ea typeface="AR丸ゴシック体M" pitchFamily="49" charset="-128"/>
              </a:rPr>
              <a:t>IAEA</a:t>
            </a:r>
            <a:r>
              <a:rPr lang="ja-JP" altLang="en-US" sz="3600" dirty="0">
                <a:latin typeface="AR丸ゴシック体M" pitchFamily="49" charset="-128"/>
                <a:ea typeface="AR丸ゴシック体M" pitchFamily="49" charset="-128"/>
              </a:rPr>
              <a:t>が</a:t>
            </a:r>
            <a:r>
              <a:rPr lang="ja-JP" altLang="en-US" sz="3600" dirty="0" smtClean="0">
                <a:latin typeface="AR丸ゴシック体M" pitchFamily="49" charset="-128"/>
                <a:ea typeface="AR丸ゴシック体M" pitchFamily="49" charset="-128"/>
              </a:rPr>
              <a:t>発足。</a:t>
            </a:r>
            <a:endParaRPr lang="en-US" altLang="ja-JP" sz="3600" dirty="0" smtClean="0">
              <a:latin typeface="AR丸ゴシック体M" pitchFamily="49" charset="-128"/>
              <a:ea typeface="AR丸ゴシック体M" pitchFamily="49" charset="-128"/>
            </a:endParaRPr>
          </a:p>
          <a:p>
            <a:r>
              <a:rPr lang="ja-JP" altLang="en-US" sz="3600" dirty="0" smtClean="0">
                <a:latin typeface="AR丸ゴシック体M" pitchFamily="49" charset="-128"/>
                <a:ea typeface="AR丸ゴシック体M" pitchFamily="49" charset="-128"/>
              </a:rPr>
              <a:t>現在</a:t>
            </a:r>
            <a:r>
              <a:rPr lang="ja-JP" altLang="en-US" sz="3600" dirty="0">
                <a:latin typeface="AR丸ゴシック体M" pitchFamily="49" charset="-128"/>
                <a:ea typeface="AR丸ゴシック体M" pitchFamily="49" charset="-128"/>
              </a:rPr>
              <a:t>加盟</a:t>
            </a:r>
            <a:r>
              <a:rPr lang="ja-JP" altLang="en-US" sz="3600" dirty="0" smtClean="0">
                <a:latin typeface="AR丸ゴシック体M" pitchFamily="49" charset="-128"/>
                <a:ea typeface="AR丸ゴシック体M" pitchFamily="49" charset="-128"/>
              </a:rPr>
              <a:t>国は</a:t>
            </a:r>
            <a:r>
              <a:rPr lang="en-US" altLang="ja-JP" sz="3600" dirty="0">
                <a:latin typeface="AR丸ゴシック体M" pitchFamily="49" charset="-128"/>
                <a:ea typeface="AR丸ゴシック体M" pitchFamily="49" charset="-128"/>
              </a:rPr>
              <a:t>145</a:t>
            </a:r>
            <a:r>
              <a:rPr lang="ja-JP" altLang="en-US" sz="3600" dirty="0">
                <a:latin typeface="AR丸ゴシック体M" pitchFamily="49" charset="-128"/>
                <a:ea typeface="AR丸ゴシック体M" pitchFamily="49" charset="-128"/>
              </a:rPr>
              <a:t>か国（</a:t>
            </a:r>
            <a:r>
              <a:rPr lang="en-US" altLang="ja-JP" sz="3600" dirty="0">
                <a:latin typeface="AR丸ゴシック体M" pitchFamily="49" charset="-128"/>
                <a:ea typeface="AR丸ゴシック体M" pitchFamily="49" charset="-128"/>
              </a:rPr>
              <a:t>2008</a:t>
            </a:r>
            <a:r>
              <a:rPr lang="ja-JP" altLang="en-US" sz="3600" dirty="0">
                <a:latin typeface="AR丸ゴシック体M" pitchFamily="49" charset="-128"/>
                <a:ea typeface="AR丸ゴシック体M" pitchFamily="49" charset="-128"/>
              </a:rPr>
              <a:t>年</a:t>
            </a:r>
            <a:r>
              <a:rPr lang="en-US" altLang="ja-JP" sz="3600" dirty="0">
                <a:latin typeface="AR丸ゴシック体M" pitchFamily="49" charset="-128"/>
                <a:ea typeface="AR丸ゴシック体M" pitchFamily="49" charset="-128"/>
              </a:rPr>
              <a:t>9</a:t>
            </a:r>
            <a:r>
              <a:rPr lang="ja-JP" altLang="en-US" sz="3600" dirty="0">
                <a:latin typeface="AR丸ゴシック体M" pitchFamily="49" charset="-128"/>
                <a:ea typeface="AR丸ゴシック体M" pitchFamily="49" charset="-128"/>
              </a:rPr>
              <a:t>月現在）、年</a:t>
            </a:r>
            <a:r>
              <a:rPr lang="en-US" altLang="ja-JP" sz="3600" dirty="0">
                <a:latin typeface="AR丸ゴシック体M" pitchFamily="49" charset="-128"/>
                <a:ea typeface="AR丸ゴシック体M" pitchFamily="49" charset="-128"/>
              </a:rPr>
              <a:t>1</a:t>
            </a:r>
            <a:r>
              <a:rPr lang="ja-JP" altLang="en-US" sz="3600" dirty="0">
                <a:latin typeface="AR丸ゴシック体M" pitchFamily="49" charset="-128"/>
                <a:ea typeface="AR丸ゴシック体M" pitchFamily="49" charset="-128"/>
              </a:rPr>
              <a:t>回</a:t>
            </a:r>
            <a:r>
              <a:rPr lang="ja-JP" altLang="en-US" sz="3600" dirty="0" smtClean="0">
                <a:latin typeface="AR丸ゴシック体M" pitchFamily="49" charset="-128"/>
                <a:ea typeface="AR丸ゴシック体M" pitchFamily="49" charset="-128"/>
              </a:rPr>
              <a:t>ウィーンで開催。</a:t>
            </a:r>
            <a:endParaRPr lang="en-US" altLang="ja-JP" sz="3600" dirty="0" smtClean="0">
              <a:latin typeface="AR丸ゴシック体M" pitchFamily="49" charset="-128"/>
              <a:ea typeface="AR丸ゴシック体M" pitchFamily="49" charset="-128"/>
            </a:endParaRPr>
          </a:p>
          <a:p>
            <a:endParaRPr kumimoji="1" lang="ja-JP" altLang="en-US" dirty="0"/>
          </a:p>
        </p:txBody>
      </p:sp>
    </p:spTree>
    <p:extLst>
      <p:ext uri="{BB962C8B-B14F-4D97-AF65-F5344CB8AC3E}">
        <p14:creationId xmlns:p14="http://schemas.microsoft.com/office/powerpoint/2010/main" val="1871091513"/>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正方形/長方形 1"/>
          <p:cNvSpPr/>
          <p:nvPr/>
        </p:nvSpPr>
        <p:spPr>
          <a:xfrm>
            <a:off x="683568" y="548680"/>
            <a:ext cx="7632848" cy="5632311"/>
          </a:xfrm>
          <a:prstGeom prst="rect">
            <a:avLst/>
          </a:prstGeom>
        </p:spPr>
        <p:txBody>
          <a:bodyPr wrap="square">
            <a:spAutoFit/>
          </a:bodyPr>
          <a:lstStyle/>
          <a:p>
            <a:r>
              <a:rPr lang="ja-JP" altLang="en-US" sz="4000" dirty="0"/>
              <a:t>「全ての機関が完全に内部でつながっており、ひとつのリスクモデル：</a:t>
            </a:r>
            <a:r>
              <a:rPr lang="en-US" altLang="ja-JP" sz="4000" dirty="0"/>
              <a:t>ICRP </a:t>
            </a:r>
            <a:r>
              <a:rPr lang="ja-JP" altLang="en-US" sz="4000" dirty="0"/>
              <a:t>のリスクモデルに頼り切っている。</a:t>
            </a:r>
            <a:r>
              <a:rPr lang="ja-JP" altLang="en-US" sz="4000" dirty="0" smtClean="0"/>
              <a:t>」</a:t>
            </a:r>
            <a:endParaRPr lang="en-US" altLang="ja-JP" sz="4000" dirty="0" smtClean="0"/>
          </a:p>
          <a:p>
            <a:r>
              <a:rPr lang="ja-JP" altLang="en-US" sz="4000" dirty="0"/>
              <a:t/>
            </a:r>
            <a:br>
              <a:rPr lang="ja-JP" altLang="en-US" sz="4000" dirty="0"/>
            </a:br>
            <a:r>
              <a:rPr lang="ja-JP" altLang="en-US" sz="4000" dirty="0"/>
              <a:t>「リスクに関する声明の信頼性は、それら機関が他の機関を引用することによって、見せかけのうえに獲得されている」</a:t>
            </a:r>
          </a:p>
        </p:txBody>
      </p:sp>
    </p:spTree>
    <p:extLst>
      <p:ext uri="{BB962C8B-B14F-4D97-AF65-F5344CB8AC3E}">
        <p14:creationId xmlns:p14="http://schemas.microsoft.com/office/powerpoint/2010/main" val="96491257"/>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タイトル 1"/>
          <p:cNvSpPr txBox="1">
            <a:spLocks/>
          </p:cNvSpPr>
          <p:nvPr/>
        </p:nvSpPr>
        <p:spPr>
          <a:xfrm>
            <a:off x="3491880" y="399895"/>
            <a:ext cx="2912111" cy="1143000"/>
          </a:xfrm>
          <a:prstGeom prst="rect">
            <a:avLst/>
          </a:prstGeom>
        </p:spPr>
        <p:txBody>
          <a:bodyPr/>
          <a:lstStyle>
            <a:lvl1pPr marL="320040" indent="-320040" algn="r" defTabSz="914400" rtl="0" eaLnBrk="1" latinLnBrk="0" hangingPunct="1">
              <a:spcBef>
                <a:spcPct val="0"/>
              </a:spcBef>
              <a:buClr>
                <a:schemeClr val="accent6">
                  <a:lumMod val="75000"/>
                </a:schemeClr>
              </a:buClr>
              <a:buSzPct val="128000"/>
              <a:buFont typeface="Georgia" pitchFamily="18" charset="0"/>
              <a:buChar char="*"/>
              <a:defRPr kumimoji="1" sz="4600" b="1" i="0" kern="1200">
                <a:gradFill>
                  <a:gsLst>
                    <a:gs pos="0">
                      <a:schemeClr val="tx1"/>
                    </a:gs>
                    <a:gs pos="40000">
                      <a:schemeClr val="tx1">
                        <a:lumMod val="75000"/>
                        <a:lumOff val="25000"/>
                      </a:schemeClr>
                    </a:gs>
                    <a:gs pos="100000">
                      <a:schemeClr val="tx2">
                        <a:alpha val="65000"/>
                      </a:schemeClr>
                    </a:gs>
                  </a:gsLst>
                  <a:lin ang="5400000" scaled="0"/>
                </a:gradFill>
                <a:effectLst>
                  <a:reflection blurRad="6350" stA="55000" endA="300" endPos="45500" dir="5400000" sy="-100000" algn="bl" rotWithShape="0"/>
                </a:effectLst>
                <a:latin typeface="+mj-lt"/>
                <a:ea typeface="+mj-ea"/>
                <a:cs typeface="+mj-cs"/>
              </a:defRPr>
            </a:lvl1pPr>
            <a:lvl2pPr eaLnBrk="1" hangingPunct="1">
              <a:defRPr kumimoji="1">
                <a:solidFill>
                  <a:schemeClr val="tx2"/>
                </a:solidFill>
              </a:defRPr>
            </a:lvl2pPr>
            <a:lvl3pPr eaLnBrk="1" hangingPunct="1">
              <a:defRPr kumimoji="1">
                <a:solidFill>
                  <a:schemeClr val="tx2"/>
                </a:solidFill>
              </a:defRPr>
            </a:lvl3pPr>
            <a:lvl4pPr eaLnBrk="1" hangingPunct="1">
              <a:defRPr kumimoji="1">
                <a:solidFill>
                  <a:schemeClr val="tx2"/>
                </a:solidFill>
              </a:defRPr>
            </a:lvl4pPr>
            <a:lvl5pPr eaLnBrk="1" hangingPunct="1">
              <a:defRPr kumimoji="1">
                <a:solidFill>
                  <a:schemeClr val="tx2"/>
                </a:solidFill>
              </a:defRPr>
            </a:lvl5pPr>
            <a:lvl6pPr eaLnBrk="1" hangingPunct="1">
              <a:defRPr kumimoji="1">
                <a:solidFill>
                  <a:schemeClr val="tx2"/>
                </a:solidFill>
              </a:defRPr>
            </a:lvl6pPr>
            <a:lvl7pPr eaLnBrk="1" hangingPunct="1">
              <a:defRPr kumimoji="1">
                <a:solidFill>
                  <a:schemeClr val="tx2"/>
                </a:solidFill>
              </a:defRPr>
            </a:lvl7pPr>
            <a:lvl8pPr eaLnBrk="1" hangingPunct="1">
              <a:defRPr kumimoji="1">
                <a:solidFill>
                  <a:schemeClr val="tx2"/>
                </a:solidFill>
              </a:defRPr>
            </a:lvl8pPr>
            <a:lvl9pPr eaLnBrk="1" hangingPunct="1">
              <a:defRPr kumimoji="1">
                <a:solidFill>
                  <a:schemeClr val="tx2"/>
                </a:solidFill>
              </a:defRPr>
            </a:lvl9pPr>
          </a:lstStyle>
          <a:p>
            <a:pPr marL="0" indent="0">
              <a:buFont typeface="Georgia" pitchFamily="18" charset="0"/>
              <a:buNone/>
            </a:pPr>
            <a:r>
              <a:rPr lang="en-US" altLang="ja-JP" dirty="0"/>
              <a:t>1960</a:t>
            </a:r>
            <a:r>
              <a:rPr lang="ja-JP" altLang="en-US" dirty="0"/>
              <a:t>年代</a:t>
            </a:r>
            <a:r>
              <a:rPr lang="en-US" altLang="ja-JP" dirty="0" smtClean="0"/>
              <a:t/>
            </a:r>
            <a:br>
              <a:rPr lang="en-US" altLang="ja-JP" dirty="0" smtClean="0"/>
            </a:br>
            <a:endParaRPr lang="ja-JP" altLang="en-US" dirty="0"/>
          </a:p>
        </p:txBody>
      </p:sp>
      <p:sp>
        <p:nvSpPr>
          <p:cNvPr id="4" name="タイトル 1"/>
          <p:cNvSpPr txBox="1">
            <a:spLocks/>
          </p:cNvSpPr>
          <p:nvPr/>
        </p:nvSpPr>
        <p:spPr>
          <a:xfrm>
            <a:off x="611560" y="1412776"/>
            <a:ext cx="8240732" cy="4248472"/>
          </a:xfrm>
          <a:prstGeom prst="rect">
            <a:avLst/>
          </a:prstGeom>
        </p:spPr>
        <p:txBody>
          <a:bodyPr/>
          <a:lstStyle>
            <a:lvl1pPr marL="320040" indent="-320040" algn="r" defTabSz="914400" rtl="0" eaLnBrk="1" latinLnBrk="0" hangingPunct="1">
              <a:spcBef>
                <a:spcPct val="0"/>
              </a:spcBef>
              <a:buClr>
                <a:schemeClr val="accent6">
                  <a:lumMod val="75000"/>
                </a:schemeClr>
              </a:buClr>
              <a:buSzPct val="128000"/>
              <a:buFont typeface="Georgia" pitchFamily="18" charset="0"/>
              <a:buChar char="*"/>
              <a:defRPr kumimoji="1" sz="4600" b="1" i="0" kern="1200">
                <a:gradFill>
                  <a:gsLst>
                    <a:gs pos="0">
                      <a:schemeClr val="tx1"/>
                    </a:gs>
                    <a:gs pos="40000">
                      <a:schemeClr val="tx1">
                        <a:lumMod val="75000"/>
                        <a:lumOff val="25000"/>
                      </a:schemeClr>
                    </a:gs>
                    <a:gs pos="100000">
                      <a:schemeClr val="tx2">
                        <a:alpha val="65000"/>
                      </a:schemeClr>
                    </a:gs>
                  </a:gsLst>
                  <a:lin ang="5400000" scaled="0"/>
                </a:gradFill>
                <a:effectLst>
                  <a:reflection blurRad="6350" stA="55000" endA="300" endPos="45500" dir="5400000" sy="-100000" algn="bl" rotWithShape="0"/>
                </a:effectLst>
                <a:latin typeface="+mj-lt"/>
                <a:ea typeface="+mj-ea"/>
                <a:cs typeface="+mj-cs"/>
              </a:defRPr>
            </a:lvl1pPr>
            <a:lvl2pPr eaLnBrk="1" hangingPunct="1">
              <a:defRPr kumimoji="1">
                <a:solidFill>
                  <a:schemeClr val="tx2"/>
                </a:solidFill>
              </a:defRPr>
            </a:lvl2pPr>
            <a:lvl3pPr eaLnBrk="1" hangingPunct="1">
              <a:defRPr kumimoji="1">
                <a:solidFill>
                  <a:schemeClr val="tx2"/>
                </a:solidFill>
              </a:defRPr>
            </a:lvl3pPr>
            <a:lvl4pPr eaLnBrk="1" hangingPunct="1">
              <a:defRPr kumimoji="1">
                <a:solidFill>
                  <a:schemeClr val="tx2"/>
                </a:solidFill>
              </a:defRPr>
            </a:lvl4pPr>
            <a:lvl5pPr eaLnBrk="1" hangingPunct="1">
              <a:defRPr kumimoji="1">
                <a:solidFill>
                  <a:schemeClr val="tx2"/>
                </a:solidFill>
              </a:defRPr>
            </a:lvl5pPr>
            <a:lvl6pPr eaLnBrk="1" hangingPunct="1">
              <a:defRPr kumimoji="1">
                <a:solidFill>
                  <a:schemeClr val="tx2"/>
                </a:solidFill>
              </a:defRPr>
            </a:lvl6pPr>
            <a:lvl7pPr eaLnBrk="1" hangingPunct="1">
              <a:defRPr kumimoji="1">
                <a:solidFill>
                  <a:schemeClr val="tx2"/>
                </a:solidFill>
              </a:defRPr>
            </a:lvl7pPr>
            <a:lvl8pPr eaLnBrk="1" hangingPunct="1">
              <a:defRPr kumimoji="1">
                <a:solidFill>
                  <a:schemeClr val="tx2"/>
                </a:solidFill>
              </a:defRPr>
            </a:lvl8pPr>
            <a:lvl9pPr eaLnBrk="1" hangingPunct="1">
              <a:defRPr kumimoji="1">
                <a:solidFill>
                  <a:schemeClr val="tx2"/>
                </a:solidFill>
              </a:defRPr>
            </a:lvl9pPr>
          </a:lstStyle>
          <a:p>
            <a:pPr marL="0" indent="0" algn="l">
              <a:buNone/>
            </a:pPr>
            <a:r>
              <a:rPr lang="ja-JP" altLang="en-US" dirty="0" smtClean="0"/>
              <a:t>バスビー氏（</a:t>
            </a:r>
            <a:r>
              <a:rPr lang="en-US" altLang="ja-JP" dirty="0" smtClean="0"/>
              <a:t>ECRR</a:t>
            </a:r>
            <a:r>
              <a:rPr lang="ja-JP" altLang="en-US" dirty="0" smtClean="0"/>
              <a:t>）の研究仲間であるアーネスト・スターングラス博士を</a:t>
            </a:r>
            <a:r>
              <a:rPr lang="ja-JP" altLang="en-US" dirty="0"/>
              <a:t>通じて核実験が子供の白血病を引き起こす事実を</a:t>
            </a:r>
            <a:r>
              <a:rPr lang="ja-JP" altLang="en-US" dirty="0" smtClean="0"/>
              <a:t>知った</a:t>
            </a:r>
            <a:endParaRPr lang="en-US" altLang="ja-JP" dirty="0" smtClean="0"/>
          </a:p>
          <a:p>
            <a:pPr marL="0" indent="0" algn="l">
              <a:buNone/>
            </a:pPr>
            <a:r>
              <a:rPr lang="ja-JP" altLang="en-US" dirty="0" smtClean="0"/>
              <a:t>アメリカ</a:t>
            </a:r>
            <a:r>
              <a:rPr lang="ja-JP" altLang="en-US" dirty="0"/>
              <a:t>の</a:t>
            </a:r>
            <a:r>
              <a:rPr lang="en-US" altLang="ja-JP" dirty="0"/>
              <a:t>J</a:t>
            </a:r>
            <a:r>
              <a:rPr lang="ja-JP" altLang="en-US" dirty="0"/>
              <a:t>・</a:t>
            </a:r>
            <a:r>
              <a:rPr lang="en-US" altLang="ja-JP" dirty="0"/>
              <a:t>F</a:t>
            </a:r>
            <a:r>
              <a:rPr lang="ja-JP" altLang="en-US" dirty="0"/>
              <a:t>・ケネディー大統領</a:t>
            </a:r>
          </a:p>
          <a:p>
            <a:pPr marL="0" indent="0" algn="l">
              <a:buFont typeface="Georgia" pitchFamily="18" charset="0"/>
              <a:buNone/>
            </a:pPr>
            <a:r>
              <a:rPr lang="en-US" altLang="ja-JP" dirty="0" smtClean="0"/>
              <a:t/>
            </a:r>
            <a:br>
              <a:rPr lang="en-US" altLang="ja-JP" dirty="0" smtClean="0"/>
            </a:br>
            <a:endParaRPr lang="ja-JP" altLang="en-US" dirty="0"/>
          </a:p>
        </p:txBody>
      </p:sp>
    </p:spTree>
    <p:extLst>
      <p:ext uri="{BB962C8B-B14F-4D97-AF65-F5344CB8AC3E}">
        <p14:creationId xmlns:p14="http://schemas.microsoft.com/office/powerpoint/2010/main" val="2763887344"/>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upload.wikimedia.org/wikipedia/commons/c/c3/John_F._Kennedy%2C_White_House_color_photo_portrait.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39752" y="548681"/>
            <a:ext cx="4886325" cy="561662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77083290"/>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txBox="1">
            <a:spLocks/>
          </p:cNvSpPr>
          <p:nvPr/>
        </p:nvSpPr>
        <p:spPr>
          <a:xfrm>
            <a:off x="899592" y="404664"/>
            <a:ext cx="7272808" cy="1143000"/>
          </a:xfrm>
          <a:prstGeom prst="rect">
            <a:avLst/>
          </a:prstGeom>
        </p:spPr>
        <p:txBody>
          <a:bodyPr/>
          <a:lstStyle>
            <a:lvl1pPr marL="320040" indent="-320040" algn="r" defTabSz="914400" rtl="0" eaLnBrk="1" latinLnBrk="0" hangingPunct="1">
              <a:spcBef>
                <a:spcPct val="0"/>
              </a:spcBef>
              <a:buClr>
                <a:schemeClr val="accent6">
                  <a:lumMod val="75000"/>
                </a:schemeClr>
              </a:buClr>
              <a:buSzPct val="128000"/>
              <a:buFont typeface="Georgia" pitchFamily="18" charset="0"/>
              <a:buChar char="*"/>
              <a:defRPr kumimoji="1" sz="4600" b="1" i="0" kern="1200">
                <a:gradFill>
                  <a:gsLst>
                    <a:gs pos="0">
                      <a:schemeClr val="tx1"/>
                    </a:gs>
                    <a:gs pos="40000">
                      <a:schemeClr val="tx1">
                        <a:lumMod val="75000"/>
                        <a:lumOff val="25000"/>
                      </a:schemeClr>
                    </a:gs>
                    <a:gs pos="100000">
                      <a:schemeClr val="tx2">
                        <a:alpha val="65000"/>
                      </a:schemeClr>
                    </a:gs>
                  </a:gsLst>
                  <a:lin ang="5400000" scaled="0"/>
                </a:gradFill>
                <a:effectLst>
                  <a:reflection blurRad="6350" stA="55000" endA="300" endPos="45500" dir="5400000" sy="-100000" algn="bl" rotWithShape="0"/>
                </a:effectLst>
                <a:latin typeface="+mj-lt"/>
                <a:ea typeface="+mj-ea"/>
                <a:cs typeface="+mj-cs"/>
              </a:defRPr>
            </a:lvl1pPr>
            <a:lvl2pPr eaLnBrk="1" hangingPunct="1">
              <a:defRPr kumimoji="1">
                <a:solidFill>
                  <a:schemeClr val="tx2"/>
                </a:solidFill>
              </a:defRPr>
            </a:lvl2pPr>
            <a:lvl3pPr eaLnBrk="1" hangingPunct="1">
              <a:defRPr kumimoji="1">
                <a:solidFill>
                  <a:schemeClr val="tx2"/>
                </a:solidFill>
              </a:defRPr>
            </a:lvl3pPr>
            <a:lvl4pPr eaLnBrk="1" hangingPunct="1">
              <a:defRPr kumimoji="1">
                <a:solidFill>
                  <a:schemeClr val="tx2"/>
                </a:solidFill>
              </a:defRPr>
            </a:lvl4pPr>
            <a:lvl5pPr eaLnBrk="1" hangingPunct="1">
              <a:defRPr kumimoji="1">
                <a:solidFill>
                  <a:schemeClr val="tx2"/>
                </a:solidFill>
              </a:defRPr>
            </a:lvl5pPr>
            <a:lvl6pPr eaLnBrk="1" hangingPunct="1">
              <a:defRPr kumimoji="1">
                <a:solidFill>
                  <a:schemeClr val="tx2"/>
                </a:solidFill>
              </a:defRPr>
            </a:lvl6pPr>
            <a:lvl7pPr eaLnBrk="1" hangingPunct="1">
              <a:defRPr kumimoji="1">
                <a:solidFill>
                  <a:schemeClr val="tx2"/>
                </a:solidFill>
              </a:defRPr>
            </a:lvl7pPr>
            <a:lvl8pPr eaLnBrk="1" hangingPunct="1">
              <a:defRPr kumimoji="1">
                <a:solidFill>
                  <a:schemeClr val="tx2"/>
                </a:solidFill>
              </a:defRPr>
            </a:lvl8pPr>
            <a:lvl9pPr eaLnBrk="1" hangingPunct="1">
              <a:defRPr kumimoji="1">
                <a:solidFill>
                  <a:schemeClr val="tx2"/>
                </a:solidFill>
              </a:defRPr>
            </a:lvl9pPr>
          </a:lstStyle>
          <a:p>
            <a:pPr marL="0" indent="0" algn="ctr">
              <a:buFont typeface="Georgia" pitchFamily="18" charset="0"/>
              <a:buNone/>
            </a:pPr>
            <a:r>
              <a:rPr lang="en-US" altLang="ja-JP" dirty="0" smtClean="0"/>
              <a:t>1963</a:t>
            </a:r>
            <a:r>
              <a:rPr lang="ja-JP" altLang="en-US" dirty="0" smtClean="0"/>
              <a:t>年</a:t>
            </a:r>
            <a:r>
              <a:rPr lang="en-US" altLang="ja-JP" dirty="0" smtClean="0"/>
              <a:t>8</a:t>
            </a:r>
            <a:r>
              <a:rPr lang="ja-JP" altLang="en-US" dirty="0" smtClean="0"/>
              <a:t>月</a:t>
            </a:r>
            <a:endParaRPr lang="en-US" altLang="ja-JP" dirty="0" smtClean="0"/>
          </a:p>
          <a:p>
            <a:pPr marL="0" indent="0" algn="ctr">
              <a:buFont typeface="Georgia" pitchFamily="18" charset="0"/>
              <a:buNone/>
            </a:pPr>
            <a:r>
              <a:rPr lang="ja-JP" altLang="en-US" dirty="0" smtClean="0"/>
              <a:t>ソ連のフルシチョフ首相とともに部分的核実験禁止条約に調印</a:t>
            </a:r>
            <a:r>
              <a:rPr lang="en-US" altLang="ja-JP" dirty="0" smtClean="0"/>
              <a:t/>
            </a:r>
            <a:br>
              <a:rPr lang="en-US" altLang="ja-JP" dirty="0" smtClean="0"/>
            </a:br>
            <a:endParaRPr lang="ja-JP" altLang="en-US" dirty="0"/>
          </a:p>
        </p:txBody>
      </p:sp>
      <p:sp>
        <p:nvSpPr>
          <p:cNvPr id="3" name="タイトル 1"/>
          <p:cNvSpPr txBox="1">
            <a:spLocks/>
          </p:cNvSpPr>
          <p:nvPr/>
        </p:nvSpPr>
        <p:spPr>
          <a:xfrm>
            <a:off x="1115616" y="3865612"/>
            <a:ext cx="7272808" cy="1143000"/>
          </a:xfrm>
          <a:prstGeom prst="rect">
            <a:avLst/>
          </a:prstGeom>
        </p:spPr>
        <p:txBody>
          <a:bodyPr/>
          <a:lstStyle>
            <a:lvl1pPr marL="320040" indent="-320040" algn="r" defTabSz="914400" rtl="0" eaLnBrk="1" latinLnBrk="0" hangingPunct="1">
              <a:spcBef>
                <a:spcPct val="0"/>
              </a:spcBef>
              <a:buClr>
                <a:schemeClr val="accent6">
                  <a:lumMod val="75000"/>
                </a:schemeClr>
              </a:buClr>
              <a:buSzPct val="128000"/>
              <a:buFont typeface="Georgia" pitchFamily="18" charset="0"/>
              <a:buChar char="*"/>
              <a:defRPr kumimoji="1" sz="4600" b="1" i="0" kern="1200">
                <a:gradFill>
                  <a:gsLst>
                    <a:gs pos="0">
                      <a:schemeClr val="tx1"/>
                    </a:gs>
                    <a:gs pos="40000">
                      <a:schemeClr val="tx1">
                        <a:lumMod val="75000"/>
                        <a:lumOff val="25000"/>
                      </a:schemeClr>
                    </a:gs>
                    <a:gs pos="100000">
                      <a:schemeClr val="tx2">
                        <a:alpha val="65000"/>
                      </a:schemeClr>
                    </a:gs>
                  </a:gsLst>
                  <a:lin ang="5400000" scaled="0"/>
                </a:gradFill>
                <a:effectLst>
                  <a:reflection blurRad="6350" stA="55000" endA="300" endPos="45500" dir="5400000" sy="-100000" algn="bl" rotWithShape="0"/>
                </a:effectLst>
                <a:latin typeface="+mj-lt"/>
                <a:ea typeface="+mj-ea"/>
                <a:cs typeface="+mj-cs"/>
              </a:defRPr>
            </a:lvl1pPr>
            <a:lvl2pPr eaLnBrk="1" hangingPunct="1">
              <a:defRPr kumimoji="1">
                <a:solidFill>
                  <a:schemeClr val="tx2"/>
                </a:solidFill>
              </a:defRPr>
            </a:lvl2pPr>
            <a:lvl3pPr eaLnBrk="1" hangingPunct="1">
              <a:defRPr kumimoji="1">
                <a:solidFill>
                  <a:schemeClr val="tx2"/>
                </a:solidFill>
              </a:defRPr>
            </a:lvl3pPr>
            <a:lvl4pPr eaLnBrk="1" hangingPunct="1">
              <a:defRPr kumimoji="1">
                <a:solidFill>
                  <a:schemeClr val="tx2"/>
                </a:solidFill>
              </a:defRPr>
            </a:lvl4pPr>
            <a:lvl5pPr eaLnBrk="1" hangingPunct="1">
              <a:defRPr kumimoji="1">
                <a:solidFill>
                  <a:schemeClr val="tx2"/>
                </a:solidFill>
              </a:defRPr>
            </a:lvl5pPr>
            <a:lvl6pPr eaLnBrk="1" hangingPunct="1">
              <a:defRPr kumimoji="1">
                <a:solidFill>
                  <a:schemeClr val="tx2"/>
                </a:solidFill>
              </a:defRPr>
            </a:lvl6pPr>
            <a:lvl7pPr eaLnBrk="1" hangingPunct="1">
              <a:defRPr kumimoji="1">
                <a:solidFill>
                  <a:schemeClr val="tx2"/>
                </a:solidFill>
              </a:defRPr>
            </a:lvl7pPr>
            <a:lvl8pPr eaLnBrk="1" hangingPunct="1">
              <a:defRPr kumimoji="1">
                <a:solidFill>
                  <a:schemeClr val="tx2"/>
                </a:solidFill>
              </a:defRPr>
            </a:lvl8pPr>
            <a:lvl9pPr eaLnBrk="1" hangingPunct="1">
              <a:defRPr kumimoji="1">
                <a:solidFill>
                  <a:schemeClr val="tx2"/>
                </a:solidFill>
              </a:defRPr>
            </a:lvl9pPr>
          </a:lstStyle>
          <a:p>
            <a:pPr marL="0" indent="0">
              <a:buFont typeface="Georgia" pitchFamily="18" charset="0"/>
              <a:buNone/>
            </a:pPr>
            <a:r>
              <a:rPr lang="ja-JP" altLang="en-US" dirty="0" smtClean="0"/>
              <a:t>同年</a:t>
            </a:r>
            <a:r>
              <a:rPr lang="en-US" altLang="ja-JP" dirty="0" smtClean="0"/>
              <a:t>11</a:t>
            </a:r>
            <a:r>
              <a:rPr lang="ja-JP" altLang="en-US" dirty="0" smtClean="0"/>
              <a:t>月　遊説先のテキサス州ダラスで暗殺される</a:t>
            </a:r>
            <a:r>
              <a:rPr lang="en-US" altLang="ja-JP" dirty="0" smtClean="0"/>
              <a:t/>
            </a:r>
            <a:br>
              <a:rPr lang="en-US" altLang="ja-JP" dirty="0" smtClean="0"/>
            </a:br>
            <a:endParaRPr lang="ja-JP" altLang="en-US" dirty="0"/>
          </a:p>
        </p:txBody>
      </p:sp>
      <p:sp>
        <p:nvSpPr>
          <p:cNvPr id="4" name="下矢印 3"/>
          <p:cNvSpPr/>
          <p:nvPr/>
        </p:nvSpPr>
        <p:spPr>
          <a:xfrm>
            <a:off x="4355976" y="3284984"/>
            <a:ext cx="576064" cy="43204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27097832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タイトル 1"/>
          <p:cNvSpPr txBox="1">
            <a:spLocks/>
          </p:cNvSpPr>
          <p:nvPr/>
        </p:nvSpPr>
        <p:spPr>
          <a:xfrm>
            <a:off x="1259632" y="980728"/>
            <a:ext cx="6512511" cy="1143000"/>
          </a:xfrm>
          <a:prstGeom prst="rect">
            <a:avLst/>
          </a:prstGeom>
        </p:spPr>
        <p:txBody>
          <a:bodyPr/>
          <a:lstStyle>
            <a:lvl1pPr marL="320040" indent="-320040" algn="r" defTabSz="914400" rtl="0" eaLnBrk="1" latinLnBrk="0" hangingPunct="1">
              <a:spcBef>
                <a:spcPct val="0"/>
              </a:spcBef>
              <a:buClr>
                <a:schemeClr val="accent6">
                  <a:lumMod val="75000"/>
                </a:schemeClr>
              </a:buClr>
              <a:buSzPct val="128000"/>
              <a:buFont typeface="Georgia" pitchFamily="18" charset="0"/>
              <a:buChar char="*"/>
              <a:defRPr kumimoji="1" sz="4600" b="1" i="0" kern="1200">
                <a:gradFill>
                  <a:gsLst>
                    <a:gs pos="0">
                      <a:schemeClr val="tx1"/>
                    </a:gs>
                    <a:gs pos="40000">
                      <a:schemeClr val="tx1">
                        <a:lumMod val="75000"/>
                        <a:lumOff val="25000"/>
                      </a:schemeClr>
                    </a:gs>
                    <a:gs pos="100000">
                      <a:schemeClr val="tx2">
                        <a:alpha val="65000"/>
                      </a:schemeClr>
                    </a:gs>
                  </a:gsLst>
                  <a:lin ang="5400000" scaled="0"/>
                </a:gradFill>
                <a:effectLst>
                  <a:reflection blurRad="6350" stA="55000" endA="300" endPos="45500" dir="5400000" sy="-100000" algn="bl" rotWithShape="0"/>
                </a:effectLst>
                <a:latin typeface="+mj-lt"/>
                <a:ea typeface="+mj-ea"/>
                <a:cs typeface="+mj-cs"/>
              </a:defRPr>
            </a:lvl1pPr>
            <a:lvl2pPr eaLnBrk="1" hangingPunct="1">
              <a:defRPr kumimoji="1">
                <a:solidFill>
                  <a:schemeClr val="tx2"/>
                </a:solidFill>
              </a:defRPr>
            </a:lvl2pPr>
            <a:lvl3pPr eaLnBrk="1" hangingPunct="1">
              <a:defRPr kumimoji="1">
                <a:solidFill>
                  <a:schemeClr val="tx2"/>
                </a:solidFill>
              </a:defRPr>
            </a:lvl3pPr>
            <a:lvl4pPr eaLnBrk="1" hangingPunct="1">
              <a:defRPr kumimoji="1">
                <a:solidFill>
                  <a:schemeClr val="tx2"/>
                </a:solidFill>
              </a:defRPr>
            </a:lvl4pPr>
            <a:lvl5pPr eaLnBrk="1" hangingPunct="1">
              <a:defRPr kumimoji="1">
                <a:solidFill>
                  <a:schemeClr val="tx2"/>
                </a:solidFill>
              </a:defRPr>
            </a:lvl5pPr>
            <a:lvl6pPr eaLnBrk="1" hangingPunct="1">
              <a:defRPr kumimoji="1">
                <a:solidFill>
                  <a:schemeClr val="tx2"/>
                </a:solidFill>
              </a:defRPr>
            </a:lvl6pPr>
            <a:lvl7pPr eaLnBrk="1" hangingPunct="1">
              <a:defRPr kumimoji="1">
                <a:solidFill>
                  <a:schemeClr val="tx2"/>
                </a:solidFill>
              </a:defRPr>
            </a:lvl7pPr>
            <a:lvl8pPr eaLnBrk="1" hangingPunct="1">
              <a:defRPr kumimoji="1">
                <a:solidFill>
                  <a:schemeClr val="tx2"/>
                </a:solidFill>
              </a:defRPr>
            </a:lvl8pPr>
            <a:lvl9pPr eaLnBrk="1" hangingPunct="1">
              <a:defRPr kumimoji="1">
                <a:solidFill>
                  <a:schemeClr val="tx2"/>
                </a:solidFill>
              </a:defRPr>
            </a:lvl9pPr>
          </a:lstStyle>
          <a:p>
            <a:pPr marL="0" indent="0">
              <a:buFont typeface="Georgia" pitchFamily="18" charset="0"/>
              <a:buNone/>
            </a:pPr>
            <a:r>
              <a:rPr lang="ja-JP" altLang="en-US" dirty="0" smtClean="0"/>
              <a:t>国防総省の関係者が反核のケネディーを暗殺？</a:t>
            </a:r>
            <a:r>
              <a:rPr lang="en-US" altLang="ja-JP" dirty="0" smtClean="0"/>
              <a:t/>
            </a:r>
            <a:br>
              <a:rPr lang="en-US" altLang="ja-JP" dirty="0" smtClean="0"/>
            </a:br>
            <a:endParaRPr lang="ja-JP" altLang="en-US" dirty="0"/>
          </a:p>
        </p:txBody>
      </p:sp>
      <p:pic>
        <p:nvPicPr>
          <p:cNvPr id="4" name="Picture 2" descr="http://upload.wikimedia.org/wikipedia/commons/c/c3/John_F._Kennedy%2C_White_House_color_photo_portrait.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76056" y="2924944"/>
            <a:ext cx="2881679" cy="331236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17977106"/>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755576" y="2924944"/>
            <a:ext cx="7848872" cy="1143000"/>
          </a:xfrm>
        </p:spPr>
        <p:txBody>
          <a:bodyPr>
            <a:noAutofit/>
          </a:bodyPr>
          <a:lstStyle/>
          <a:p>
            <a:pPr marL="0" indent="0">
              <a:buNone/>
            </a:pPr>
            <a:r>
              <a:rPr kumimoji="1" lang="ja-JP" altLang="en-US" sz="4400" dirty="0" smtClean="0"/>
              <a:t>チェルノブイリの事故後、健康被害を目の当たりにしてきた旧ソ連の科学者たちは、内部放射性核種の影響を予測するためのリスクモデルを打ち立てるべく</a:t>
            </a:r>
            <a:r>
              <a:rPr kumimoji="1" lang="en-US" altLang="ja-JP" sz="4400" dirty="0" smtClean="0"/>
              <a:t>ECRR</a:t>
            </a:r>
            <a:r>
              <a:rPr lang="ja-JP" altLang="en-US" sz="4400" dirty="0" smtClean="0"/>
              <a:t>を設立する運動を起こした。</a:t>
            </a:r>
            <a:r>
              <a:rPr lang="en-US" altLang="ja-JP" sz="4400" dirty="0" smtClean="0"/>
              <a:t/>
            </a:r>
            <a:br>
              <a:rPr lang="en-US" altLang="ja-JP" sz="4400" dirty="0" smtClean="0"/>
            </a:br>
            <a:endParaRPr kumimoji="1" lang="ja-JP" altLang="en-US" sz="4400" dirty="0"/>
          </a:p>
        </p:txBody>
      </p:sp>
    </p:spTree>
    <p:extLst>
      <p:ext uri="{BB962C8B-B14F-4D97-AF65-F5344CB8AC3E}">
        <p14:creationId xmlns:p14="http://schemas.microsoft.com/office/powerpoint/2010/main" val="772776193"/>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正方形/長方形 1"/>
          <p:cNvSpPr/>
          <p:nvPr/>
        </p:nvSpPr>
        <p:spPr>
          <a:xfrm>
            <a:off x="827584" y="548680"/>
            <a:ext cx="7848872" cy="5940088"/>
          </a:xfrm>
          <a:prstGeom prst="rect">
            <a:avLst/>
          </a:prstGeom>
        </p:spPr>
        <p:txBody>
          <a:bodyPr wrap="square">
            <a:spAutoFit/>
          </a:bodyPr>
          <a:lstStyle/>
          <a:p>
            <a:r>
              <a:rPr lang="en-US" altLang="ja-JP" sz="4400" dirty="0"/>
              <a:t>1997</a:t>
            </a:r>
            <a:r>
              <a:rPr lang="ja-JP" altLang="en-US" sz="4400" dirty="0"/>
              <a:t>年　ブリュッセルで「グリーングループ」と呼ばれる</a:t>
            </a:r>
            <a:r>
              <a:rPr lang="en-US" altLang="ja-JP" sz="4400" dirty="0"/>
              <a:t>EP</a:t>
            </a:r>
            <a:r>
              <a:rPr lang="ja-JP" altLang="en-US" sz="4400" dirty="0"/>
              <a:t>（欧州議会）で、原子力産業が放射性廃棄物を間違った方法で処理している現状が議論された</a:t>
            </a:r>
            <a:r>
              <a:rPr lang="ja-JP" altLang="en-US" sz="4400" dirty="0" smtClean="0"/>
              <a:t>。</a:t>
            </a:r>
            <a:endParaRPr lang="en-US" altLang="ja-JP" sz="4400" dirty="0" smtClean="0"/>
          </a:p>
          <a:p>
            <a:r>
              <a:rPr lang="en-US" altLang="ja-JP" sz="3200" dirty="0"/>
              <a:t/>
            </a:r>
            <a:br>
              <a:rPr lang="en-US" altLang="ja-JP" sz="3200" dirty="0"/>
            </a:br>
            <a:r>
              <a:rPr lang="ja-JP" altLang="en-US" sz="3200" dirty="0"/>
              <a:t>その結果、間違った放射性廃棄物の処理法を禁止するよう各国政府に訴え、ヨーロッパの多くの国でこの処理法を禁止する法律</a:t>
            </a:r>
            <a:r>
              <a:rPr lang="ja-JP" altLang="en-US" sz="3200" dirty="0" smtClean="0"/>
              <a:t>が　　　　　　　　　　　　</a:t>
            </a:r>
            <a:endParaRPr lang="en-US" altLang="ja-JP" sz="3200" dirty="0" smtClean="0"/>
          </a:p>
          <a:p>
            <a:r>
              <a:rPr lang="ja-JP" altLang="en-US" sz="3200" dirty="0"/>
              <a:t>　</a:t>
            </a:r>
            <a:r>
              <a:rPr lang="ja-JP" altLang="en-US" sz="3200" dirty="0" smtClean="0"/>
              <a:t>　　　　　　　　　　　　　　　　　　　施行</a:t>
            </a:r>
            <a:r>
              <a:rPr lang="ja-JP" altLang="en-US" sz="3200" dirty="0"/>
              <a:t>された。</a:t>
            </a:r>
          </a:p>
        </p:txBody>
      </p:sp>
    </p:spTree>
    <p:extLst>
      <p:ext uri="{BB962C8B-B14F-4D97-AF65-F5344CB8AC3E}">
        <p14:creationId xmlns:p14="http://schemas.microsoft.com/office/powerpoint/2010/main" val="2012092305"/>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正方形/長方形 1"/>
          <p:cNvSpPr/>
          <p:nvPr/>
        </p:nvSpPr>
        <p:spPr>
          <a:xfrm>
            <a:off x="827584" y="1556792"/>
            <a:ext cx="7920880" cy="3170099"/>
          </a:xfrm>
          <a:prstGeom prst="rect">
            <a:avLst/>
          </a:prstGeom>
        </p:spPr>
        <p:txBody>
          <a:bodyPr wrap="square">
            <a:spAutoFit/>
          </a:bodyPr>
          <a:lstStyle/>
          <a:p>
            <a:r>
              <a:rPr lang="ja-JP" altLang="en-US" sz="4000" dirty="0" smtClean="0"/>
              <a:t>会議において、</a:t>
            </a:r>
            <a:r>
              <a:rPr lang="en-US" altLang="ja-JP" sz="4000" dirty="0" smtClean="0"/>
              <a:t>ICRP</a:t>
            </a:r>
            <a:r>
              <a:rPr lang="ja-JP" altLang="en-US" sz="4000" dirty="0" smtClean="0"/>
              <a:t>の科学議長であったジャック・バレンタイン氏がリスクモデルについて講義し、間違いを指摘したところ彼は憤り、自分たちで委員会を作るように言い出した。</a:t>
            </a:r>
            <a:endParaRPr lang="en-US" altLang="ja-JP" sz="4000" dirty="0" smtClean="0"/>
          </a:p>
        </p:txBody>
      </p:sp>
    </p:spTree>
    <p:extLst>
      <p:ext uri="{BB962C8B-B14F-4D97-AF65-F5344CB8AC3E}">
        <p14:creationId xmlns:p14="http://schemas.microsoft.com/office/powerpoint/2010/main" val="2771590435"/>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showMasterSp="0">
  <p:cSld>
    <p:bg>
      <p:bgPr>
        <a:gradFill rotWithShape="1">
          <a:gsLst>
            <a:gs pos="0">
              <a:schemeClr val="tx1"/>
            </a:gs>
            <a:gs pos="4000">
              <a:schemeClr val="bg1">
                <a:tint val="65000"/>
                <a:satMod val="300000"/>
              </a:schemeClr>
            </a:gs>
            <a:gs pos="100000">
              <a:schemeClr val="bg1">
                <a:shade val="65000"/>
                <a:satMod val="300000"/>
              </a:schemeClr>
            </a:gs>
          </a:gsLst>
          <a:path path="circle">
            <a:fillToRect l="65000" b="98000"/>
          </a:path>
        </a:gradFill>
        <a:effectLst/>
      </p:bgPr>
    </p:bg>
    <p:spTree>
      <p:nvGrpSpPr>
        <p:cNvPr id="1" name=""/>
        <p:cNvGrpSpPr/>
        <p:nvPr/>
      </p:nvGrpSpPr>
      <p:grpSpPr>
        <a:xfrm>
          <a:off x="0" y="0"/>
          <a:ext cx="0" cy="0"/>
          <a:chOff x="0" y="0"/>
          <a:chExt cx="0" cy="0"/>
        </a:xfrm>
      </p:grpSpPr>
      <p:sp>
        <p:nvSpPr>
          <p:cNvPr id="2" name="タイトル 1"/>
          <p:cNvSpPr>
            <a:spLocks noGrp="1"/>
          </p:cNvSpPr>
          <p:nvPr>
            <p:ph type="title"/>
          </p:nvPr>
        </p:nvSpPr>
        <p:spPr>
          <a:xfrm>
            <a:off x="683568" y="1412776"/>
            <a:ext cx="7488832" cy="4320480"/>
          </a:xfrm>
        </p:spPr>
        <p:txBody>
          <a:bodyPr>
            <a:normAutofit fontScale="90000"/>
          </a:bodyPr>
          <a:lstStyle/>
          <a:p>
            <a:r>
              <a:rPr kumimoji="1" lang="en-US" altLang="ja-JP" sz="4900" dirty="0" smtClean="0"/>
              <a:t>ICRP</a:t>
            </a:r>
            <a:r>
              <a:rPr kumimoji="1" lang="ja-JP" altLang="en-US" sz="4900" dirty="0" smtClean="0"/>
              <a:t>の間違ったリスクモデルに</a:t>
            </a:r>
            <a:r>
              <a:rPr lang="ja-JP" altLang="en-US" sz="4900" dirty="0"/>
              <a:t>対抗</a:t>
            </a:r>
            <a:r>
              <a:rPr kumimoji="1" lang="ja-JP" altLang="en-US" sz="4900" dirty="0" smtClean="0"/>
              <a:t>するために、</a:t>
            </a:r>
            <a:r>
              <a:rPr kumimoji="1" lang="en-US" altLang="ja-JP" sz="4900" dirty="0" smtClean="0"/>
              <a:t/>
            </a:r>
            <a:br>
              <a:rPr kumimoji="1" lang="en-US" altLang="ja-JP" sz="4900" dirty="0" smtClean="0"/>
            </a:br>
            <a:r>
              <a:rPr kumimoji="1" lang="en-US" altLang="ja-JP" sz="4900" dirty="0" smtClean="0"/>
              <a:t>1997</a:t>
            </a:r>
            <a:r>
              <a:rPr kumimoji="1" lang="ja-JP" altLang="en-US" sz="4900" dirty="0" smtClean="0"/>
              <a:t>年</a:t>
            </a:r>
            <a:r>
              <a:rPr kumimoji="1" lang="en-US" altLang="ja-JP" sz="4900" dirty="0" smtClean="0"/>
              <a:t/>
            </a:r>
            <a:br>
              <a:rPr kumimoji="1" lang="en-US" altLang="ja-JP" sz="4900" dirty="0" smtClean="0"/>
            </a:br>
            <a:r>
              <a:rPr lang="ja-JP" altLang="en-US" sz="4900" dirty="0"/>
              <a:t>ウクライナやベラルーシ、ロシアの科学者を</a:t>
            </a:r>
            <a:r>
              <a:rPr lang="ja-JP" altLang="en-US" sz="4900" dirty="0" smtClean="0"/>
              <a:t>中心</a:t>
            </a:r>
            <a:r>
              <a:rPr lang="ja-JP" altLang="en-US" sz="4900" dirty="0"/>
              <a:t>に</a:t>
            </a:r>
            <a:r>
              <a:rPr lang="en-US" altLang="ja-JP" sz="4900" dirty="0" smtClean="0"/>
              <a:t>40</a:t>
            </a:r>
            <a:r>
              <a:rPr lang="ja-JP" altLang="en-US" sz="4900" dirty="0" smtClean="0"/>
              <a:t>人以上の科学者をメンバーとした</a:t>
            </a:r>
            <a:r>
              <a:rPr lang="en-US" altLang="ja-JP" sz="4900" dirty="0" smtClean="0"/>
              <a:t>ECRR</a:t>
            </a:r>
            <a:r>
              <a:rPr lang="ja-JP" altLang="en-US" sz="4900" dirty="0" smtClean="0"/>
              <a:t>を設立した</a:t>
            </a:r>
            <a:r>
              <a:rPr lang="ja-JP" altLang="en-US" dirty="0" smtClean="0"/>
              <a:t>。</a:t>
            </a:r>
            <a:r>
              <a:rPr lang="en-US" altLang="ja-JP" dirty="0" smtClean="0"/>
              <a:t/>
            </a:r>
            <a:br>
              <a:rPr lang="en-US" altLang="ja-JP" dirty="0" smtClean="0"/>
            </a:br>
            <a:endParaRPr kumimoji="1" lang="ja-JP" altLang="en-US" dirty="0"/>
          </a:p>
        </p:txBody>
      </p:sp>
    </p:spTree>
    <p:extLst>
      <p:ext uri="{BB962C8B-B14F-4D97-AF65-F5344CB8AC3E}">
        <p14:creationId xmlns:p14="http://schemas.microsoft.com/office/powerpoint/2010/main" val="1737704544"/>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正方形/長方形 1"/>
          <p:cNvSpPr/>
          <p:nvPr/>
        </p:nvSpPr>
        <p:spPr>
          <a:xfrm>
            <a:off x="1547664" y="2637081"/>
            <a:ext cx="6336704" cy="461665"/>
          </a:xfrm>
          <a:prstGeom prst="rect">
            <a:avLst/>
          </a:prstGeom>
        </p:spPr>
        <p:txBody>
          <a:bodyPr wrap="square">
            <a:spAutoFit/>
          </a:bodyPr>
          <a:lstStyle/>
          <a:p>
            <a:r>
              <a:rPr lang="ja-JP" altLang="ja-JP" sz="2400" dirty="0"/>
              <a:t>European Committee on Radiation </a:t>
            </a:r>
            <a:r>
              <a:rPr lang="ja-JP" altLang="ja-JP" sz="2400" dirty="0" smtClean="0"/>
              <a:t>Risk</a:t>
            </a:r>
            <a:endParaRPr lang="en-US" altLang="ja-JP" sz="2400" dirty="0"/>
          </a:p>
        </p:txBody>
      </p:sp>
      <p:sp>
        <p:nvSpPr>
          <p:cNvPr id="3" name="正方形/長方形 2"/>
          <p:cNvSpPr/>
          <p:nvPr/>
        </p:nvSpPr>
        <p:spPr>
          <a:xfrm>
            <a:off x="611560" y="3645024"/>
            <a:ext cx="8207696" cy="2123658"/>
          </a:xfrm>
          <a:prstGeom prst="rect">
            <a:avLst/>
          </a:prstGeom>
        </p:spPr>
        <p:txBody>
          <a:bodyPr wrap="none">
            <a:spAutoFit/>
          </a:bodyPr>
          <a:lstStyle/>
          <a:p>
            <a:r>
              <a:rPr lang="ja-JP" altLang="en-US" sz="4400" dirty="0" smtClean="0">
                <a:latin typeface="+mn-ea"/>
              </a:rPr>
              <a:t>欧州放射線リスク委員会</a:t>
            </a:r>
            <a:endParaRPr lang="en-US" altLang="ja-JP" sz="4400" dirty="0" smtClean="0">
              <a:latin typeface="+mn-ea"/>
            </a:endParaRPr>
          </a:p>
          <a:p>
            <a:r>
              <a:rPr lang="ja-JP" altLang="en-US" sz="4400" dirty="0">
                <a:latin typeface="+mn-ea"/>
              </a:rPr>
              <a:t>放射</a:t>
            </a:r>
            <a:r>
              <a:rPr lang="ja-JP" altLang="en-US" sz="4400" dirty="0" smtClean="0">
                <a:latin typeface="+mn-ea"/>
              </a:rPr>
              <a:t>線リスクに関する欧州委員会</a:t>
            </a:r>
            <a:endParaRPr lang="en-US" altLang="ja-JP" sz="4400" dirty="0" smtClean="0">
              <a:latin typeface="+mn-ea"/>
            </a:endParaRPr>
          </a:p>
          <a:p>
            <a:r>
              <a:rPr lang="ja-JP" altLang="en-US" sz="4400" dirty="0" smtClean="0">
                <a:latin typeface="+mn-ea"/>
              </a:rPr>
              <a:t>ヨーロッパ放射線リスク委員会</a:t>
            </a:r>
            <a:endParaRPr lang="ja-JP" altLang="en-US" sz="4400" dirty="0">
              <a:latin typeface="+mn-ea"/>
            </a:endParaRPr>
          </a:p>
        </p:txBody>
      </p:sp>
      <p:sp>
        <p:nvSpPr>
          <p:cNvPr id="4" name="タイトル 1"/>
          <p:cNvSpPr txBox="1">
            <a:spLocks/>
          </p:cNvSpPr>
          <p:nvPr/>
        </p:nvSpPr>
        <p:spPr>
          <a:xfrm>
            <a:off x="899592" y="908720"/>
            <a:ext cx="4608511" cy="1584176"/>
          </a:xfrm>
          <a:prstGeom prst="rect">
            <a:avLst/>
          </a:prstGeom>
          <a:effectLst/>
        </p:spPr>
        <p:txBody>
          <a:bodyPr vert="horz" lIns="91440" tIns="45720" rIns="91440" bIns="45720" rtlCol="0" anchor="t" anchorCtr="0">
            <a:noAutofit/>
          </a:bodyPr>
          <a:lstStyle>
            <a:lvl1pPr marL="640080" indent="-457200" algn="l" defTabSz="914400" rtl="0" eaLnBrk="1" latinLnBrk="0" hangingPunct="1">
              <a:spcBef>
                <a:spcPct val="0"/>
              </a:spcBef>
              <a:buClr>
                <a:schemeClr val="accent6">
                  <a:lumMod val="75000"/>
                </a:schemeClr>
              </a:buClr>
              <a:buSzPct val="128000"/>
              <a:buFont typeface="Georgia" pitchFamily="18" charset="0"/>
              <a:buChar char="*"/>
              <a:defRPr kumimoji="1" sz="5400" b="1" i="0" kern="1200">
                <a:gradFill>
                  <a:gsLst>
                    <a:gs pos="0">
                      <a:schemeClr val="tx1"/>
                    </a:gs>
                    <a:gs pos="40000">
                      <a:schemeClr val="tx1">
                        <a:lumMod val="75000"/>
                        <a:lumOff val="25000"/>
                      </a:schemeClr>
                    </a:gs>
                    <a:gs pos="100000">
                      <a:schemeClr val="tx2">
                        <a:alpha val="65000"/>
                      </a:schemeClr>
                    </a:gs>
                  </a:gsLst>
                  <a:lin ang="5400000" scaled="0"/>
                </a:gradFill>
                <a:effectLst>
                  <a:reflection blurRad="6350" stA="55000" endA="300" endPos="45500" dir="5400000" sy="-100000" algn="bl" rotWithShape="0"/>
                </a:effectLst>
                <a:latin typeface="+mj-lt"/>
                <a:ea typeface="+mj-ea"/>
                <a:cs typeface="+mj-cs"/>
              </a:defRPr>
            </a:lvl1pPr>
            <a:lvl2pPr eaLnBrk="1" hangingPunct="1">
              <a:defRPr kumimoji="1">
                <a:solidFill>
                  <a:schemeClr val="tx2"/>
                </a:solidFill>
              </a:defRPr>
            </a:lvl2pPr>
            <a:lvl3pPr eaLnBrk="1" hangingPunct="1">
              <a:defRPr kumimoji="1">
                <a:solidFill>
                  <a:schemeClr val="tx2"/>
                </a:solidFill>
              </a:defRPr>
            </a:lvl3pPr>
            <a:lvl4pPr eaLnBrk="1" hangingPunct="1">
              <a:defRPr kumimoji="1">
                <a:solidFill>
                  <a:schemeClr val="tx2"/>
                </a:solidFill>
              </a:defRPr>
            </a:lvl4pPr>
            <a:lvl5pPr eaLnBrk="1" hangingPunct="1">
              <a:defRPr kumimoji="1">
                <a:solidFill>
                  <a:schemeClr val="tx2"/>
                </a:solidFill>
              </a:defRPr>
            </a:lvl5pPr>
            <a:lvl6pPr eaLnBrk="1" hangingPunct="1">
              <a:defRPr kumimoji="1">
                <a:solidFill>
                  <a:schemeClr val="tx2"/>
                </a:solidFill>
              </a:defRPr>
            </a:lvl6pPr>
            <a:lvl7pPr eaLnBrk="1" hangingPunct="1">
              <a:defRPr kumimoji="1">
                <a:solidFill>
                  <a:schemeClr val="tx2"/>
                </a:solidFill>
              </a:defRPr>
            </a:lvl7pPr>
            <a:lvl8pPr eaLnBrk="1" hangingPunct="1">
              <a:defRPr kumimoji="1">
                <a:solidFill>
                  <a:schemeClr val="tx2"/>
                </a:solidFill>
              </a:defRPr>
            </a:lvl8pPr>
            <a:lvl9pPr eaLnBrk="1" hangingPunct="1">
              <a:defRPr kumimoji="1">
                <a:solidFill>
                  <a:schemeClr val="tx2"/>
                </a:solidFill>
              </a:defRPr>
            </a:lvl9pPr>
          </a:lstStyle>
          <a:p>
            <a:pPr marL="182880" indent="0">
              <a:buFont typeface="Georgia" pitchFamily="18" charset="0"/>
              <a:buNone/>
            </a:pPr>
            <a:r>
              <a:rPr lang="en-US" altLang="ja-JP" sz="12000" dirty="0"/>
              <a:t>ECRR</a:t>
            </a:r>
            <a:endParaRPr lang="en-US" altLang="ja-JP" sz="12000" dirty="0" smtClean="0"/>
          </a:p>
        </p:txBody>
      </p:sp>
    </p:spTree>
    <p:extLst>
      <p:ext uri="{BB962C8B-B14F-4D97-AF65-F5344CB8AC3E}">
        <p14:creationId xmlns:p14="http://schemas.microsoft.com/office/powerpoint/2010/main" val="150954702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p:cNvSpPr>
            <a:spLocks noGrp="1"/>
          </p:cNvSpPr>
          <p:nvPr>
            <p:ph idx="1"/>
          </p:nvPr>
        </p:nvSpPr>
        <p:spPr>
          <a:xfrm>
            <a:off x="457200" y="980728"/>
            <a:ext cx="8229600" cy="5026563"/>
          </a:xfrm>
        </p:spPr>
        <p:txBody>
          <a:bodyPr>
            <a:normAutofit/>
          </a:bodyPr>
          <a:lstStyle/>
          <a:p>
            <a:endParaRPr lang="ja-JP" altLang="en-US" dirty="0"/>
          </a:p>
          <a:p>
            <a:pPr marL="109728" indent="0">
              <a:buNone/>
            </a:pPr>
            <a:r>
              <a:rPr lang="en-US" altLang="ja-JP" sz="4400" b="1" dirty="0" smtClean="0"/>
              <a:t>IAEA</a:t>
            </a:r>
            <a:r>
              <a:rPr lang="ja-JP" altLang="en-US" sz="4400" b="1" dirty="0"/>
              <a:t>の</a:t>
            </a:r>
            <a:r>
              <a:rPr lang="ja-JP" altLang="en-US" sz="4400" b="1" dirty="0" smtClean="0"/>
              <a:t>目的</a:t>
            </a:r>
            <a:endParaRPr lang="en-US" altLang="ja-JP" sz="4400" b="1" dirty="0" smtClean="0"/>
          </a:p>
          <a:p>
            <a:r>
              <a:rPr lang="ja-JP" altLang="en-US" sz="4400" b="1" dirty="0" smtClean="0"/>
              <a:t>平和</a:t>
            </a:r>
            <a:r>
              <a:rPr lang="ja-JP" altLang="en-US" sz="4400" b="1" dirty="0"/>
              <a:t>利用の促進と軍事利用への転用の防止</a:t>
            </a:r>
          </a:p>
          <a:p>
            <a:r>
              <a:rPr lang="en-US" altLang="ja-JP" dirty="0">
                <a:latin typeface="AR P丸ゴシック体M" pitchFamily="50" charset="-128"/>
                <a:ea typeface="AR P丸ゴシック体M" pitchFamily="50" charset="-128"/>
              </a:rPr>
              <a:t>IAEA</a:t>
            </a:r>
            <a:r>
              <a:rPr lang="ja-JP" altLang="en-US" dirty="0">
                <a:latin typeface="AR P丸ゴシック体M" pitchFamily="50" charset="-128"/>
                <a:ea typeface="AR P丸ゴシック体M" pitchFamily="50" charset="-128"/>
              </a:rPr>
              <a:t>の目的は、原子力が平和的に利用されることを促進するとともに、軍事的利用に転用されることを防ぐことです。そのために、技術協力や情報交換、科学者や専門家の訓練等を行うほか、「保障措置」と呼ばれる活動を行っています。</a:t>
            </a:r>
          </a:p>
          <a:p>
            <a:endParaRPr kumimoji="1" lang="ja-JP" altLang="en-US" dirty="0"/>
          </a:p>
        </p:txBody>
      </p:sp>
      <p:sp>
        <p:nvSpPr>
          <p:cNvPr id="2" name="タイトル 1"/>
          <p:cNvSpPr>
            <a:spLocks noGrp="1"/>
          </p:cNvSpPr>
          <p:nvPr>
            <p:ph type="title"/>
          </p:nvPr>
        </p:nvSpPr>
        <p:spPr/>
        <p:txBody>
          <a:bodyPr/>
          <a:lstStyle/>
          <a:p>
            <a:endParaRPr kumimoji="1" lang="ja-JP" altLang="en-US"/>
          </a:p>
        </p:txBody>
      </p:sp>
    </p:spTree>
    <p:extLst>
      <p:ext uri="{BB962C8B-B14F-4D97-AF65-F5344CB8AC3E}">
        <p14:creationId xmlns:p14="http://schemas.microsoft.com/office/powerpoint/2010/main" val="3760159276"/>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正方形/長方形 1"/>
          <p:cNvSpPr/>
          <p:nvPr/>
        </p:nvSpPr>
        <p:spPr>
          <a:xfrm>
            <a:off x="540263" y="764704"/>
            <a:ext cx="7776864" cy="3847207"/>
          </a:xfrm>
          <a:prstGeom prst="rect">
            <a:avLst/>
          </a:prstGeom>
        </p:spPr>
        <p:txBody>
          <a:bodyPr wrap="square">
            <a:spAutoFit/>
          </a:bodyPr>
          <a:lstStyle/>
          <a:p>
            <a:r>
              <a:rPr lang="ja-JP" altLang="ja-JP" sz="3600" b="1" dirty="0"/>
              <a:t>欧州放射線リスク</a:t>
            </a:r>
            <a:r>
              <a:rPr lang="ja-JP" altLang="ja-JP" sz="3600" b="1" dirty="0" smtClean="0"/>
              <a:t>委員会</a:t>
            </a:r>
            <a:endParaRPr lang="en-US" altLang="ja-JP" sz="3600" dirty="0"/>
          </a:p>
          <a:p>
            <a:r>
              <a:rPr lang="ja-JP" altLang="ja-JP" sz="2800" dirty="0" smtClean="0"/>
              <a:t>European </a:t>
            </a:r>
            <a:r>
              <a:rPr lang="ja-JP" altLang="ja-JP" sz="2800" dirty="0"/>
              <a:t>Committee on Radiation </a:t>
            </a:r>
            <a:r>
              <a:rPr lang="ja-JP" altLang="ja-JP" sz="2800" dirty="0" smtClean="0"/>
              <a:t>Risk</a:t>
            </a:r>
            <a:endParaRPr lang="en-US" altLang="ja-JP" sz="3600" dirty="0"/>
          </a:p>
          <a:p>
            <a:endParaRPr lang="en-US" altLang="ja-JP" sz="3600" dirty="0" smtClean="0">
              <a:hlinkClick r:id="rId2" action="ppaction://hlinkfile" tooltip="ベルギー"/>
            </a:endParaRPr>
          </a:p>
          <a:p>
            <a:r>
              <a:rPr lang="ja-JP" altLang="ja-JP" sz="3600" dirty="0" smtClean="0">
                <a:hlinkClick r:id="rId2" action="ppaction://hlinkfile" tooltip="ベルギー"/>
              </a:rPr>
              <a:t>ベルギー</a:t>
            </a:r>
            <a:r>
              <a:rPr lang="ja-JP" altLang="ja-JP" sz="3600" dirty="0"/>
              <a:t>に本部を置く</a:t>
            </a:r>
            <a:r>
              <a:rPr lang="ja-JP" altLang="ja-JP" sz="3600" dirty="0">
                <a:hlinkClick r:id="rId3" action="ppaction://hlinkfile" tooltip="市民団体"/>
              </a:rPr>
              <a:t>市民団体</a:t>
            </a:r>
            <a:r>
              <a:rPr lang="ja-JP" altLang="ja-JP" sz="3600" dirty="0"/>
              <a:t>である。</a:t>
            </a:r>
            <a:r>
              <a:rPr lang="ja-JP" altLang="ja-JP" sz="3600" dirty="0">
                <a:hlinkClick r:id="rId4" action="ppaction://hlinkfile" tooltip="欧州評議会"/>
              </a:rPr>
              <a:t>欧州評議会</a:t>
            </a:r>
            <a:r>
              <a:rPr lang="ja-JP" altLang="ja-JP" sz="3600" dirty="0"/>
              <a:t>及び</a:t>
            </a:r>
            <a:r>
              <a:rPr lang="ja-JP" altLang="ja-JP" sz="3600" dirty="0">
                <a:hlinkClick r:id="rId5" action="ppaction://hlinkfile" tooltip="欧州議会"/>
              </a:rPr>
              <a:t>欧州議会</a:t>
            </a:r>
            <a:r>
              <a:rPr lang="ja-JP" altLang="ja-JP" sz="3600" dirty="0"/>
              <a:t>、</a:t>
            </a:r>
            <a:r>
              <a:rPr lang="ja-JP" altLang="ja-JP" sz="3600" dirty="0">
                <a:hlinkClick r:id="rId6" action="ppaction://hlinkfile" tooltip="国際連合"/>
              </a:rPr>
              <a:t>国際連合</a:t>
            </a:r>
            <a:r>
              <a:rPr lang="ja-JP" altLang="ja-JP" sz="3600" dirty="0"/>
              <a:t>、</a:t>
            </a:r>
            <a:r>
              <a:rPr lang="ja-JP" altLang="ja-JP" sz="3600" u="sng" dirty="0">
                <a:solidFill>
                  <a:srgbClr val="C00000"/>
                </a:solidFill>
              </a:rPr>
              <a:t>各国の政府等とは関係を持たない私的団体</a:t>
            </a:r>
            <a:r>
              <a:rPr lang="ja-JP" altLang="ja-JP" sz="3600" dirty="0"/>
              <a:t>である</a:t>
            </a:r>
            <a:r>
              <a:rPr lang="ja-JP" altLang="ja-JP" dirty="0"/>
              <a:t>。</a:t>
            </a:r>
            <a:endParaRPr lang="ja-JP" altLang="en-US" dirty="0"/>
          </a:p>
        </p:txBody>
      </p:sp>
      <p:sp>
        <p:nvSpPr>
          <p:cNvPr id="3" name="正方形/長方形 2"/>
          <p:cNvSpPr/>
          <p:nvPr/>
        </p:nvSpPr>
        <p:spPr>
          <a:xfrm>
            <a:off x="2288381" y="4725144"/>
            <a:ext cx="6318448" cy="1323439"/>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wrap="square">
            <a:spAutoFit/>
          </a:bodyPr>
          <a:lstStyle/>
          <a:p>
            <a:r>
              <a:rPr lang="ja-JP" altLang="ja-JP" sz="4000" dirty="0"/>
              <a:t>放射性物質の健康問題に関連した活動を行っている。</a:t>
            </a:r>
            <a:endParaRPr lang="ja-JP" altLang="en-US" sz="4000" dirty="0"/>
          </a:p>
        </p:txBody>
      </p:sp>
    </p:spTree>
    <p:extLst>
      <p:ext uri="{BB962C8B-B14F-4D97-AF65-F5344CB8AC3E}">
        <p14:creationId xmlns:p14="http://schemas.microsoft.com/office/powerpoint/2010/main" val="1387445800"/>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p:cNvSpPr>
            <a:spLocks noGrp="1"/>
          </p:cNvSpPr>
          <p:nvPr>
            <p:ph idx="1"/>
          </p:nvPr>
        </p:nvSpPr>
        <p:spPr>
          <a:xfrm>
            <a:off x="323528" y="692696"/>
            <a:ext cx="8363272" cy="5314595"/>
          </a:xfrm>
        </p:spPr>
        <p:txBody>
          <a:bodyPr>
            <a:normAutofit/>
          </a:bodyPr>
          <a:lstStyle/>
          <a:p>
            <a:r>
              <a:rPr lang="en-US" altLang="ja-JP" dirty="0"/>
              <a:t>ECRR </a:t>
            </a:r>
            <a:r>
              <a:rPr lang="ja-JP" altLang="en-US" dirty="0"/>
              <a:t>の初代委員長はアリス・スチュアート </a:t>
            </a:r>
            <a:r>
              <a:rPr lang="en-US" altLang="ja-JP" dirty="0"/>
              <a:t>( Alice Stewart ) </a:t>
            </a:r>
            <a:r>
              <a:rPr lang="ja-JP" altLang="en-US" dirty="0" err="1"/>
              <a:t>で</a:t>
            </a:r>
            <a:r>
              <a:rPr lang="ja-JP" altLang="en-US" dirty="0"/>
              <a:t>したが、胎児の診断にレントゲン写真を使わなくなったことは彼女の研究が発端となって</a:t>
            </a:r>
            <a:r>
              <a:rPr lang="ja-JP" altLang="en-US" dirty="0" smtClean="0"/>
              <a:t>いる。</a:t>
            </a:r>
            <a:endParaRPr lang="en-US" altLang="ja-JP" dirty="0" smtClean="0"/>
          </a:p>
          <a:p>
            <a:endParaRPr lang="en-US" altLang="ja-JP" dirty="0"/>
          </a:p>
          <a:p>
            <a:r>
              <a:rPr lang="ja-JP" altLang="en-US" dirty="0" smtClean="0"/>
              <a:t>また</a:t>
            </a:r>
            <a:r>
              <a:rPr lang="ja-JP" altLang="en-US" dirty="0"/>
              <a:t>、福島原発事故を受けて発表された </a:t>
            </a:r>
            <a:r>
              <a:rPr lang="en-US" altLang="ja-JP" dirty="0"/>
              <a:t>ECRR </a:t>
            </a:r>
            <a:r>
              <a:rPr lang="ja-JP" altLang="en-US" dirty="0"/>
              <a:t>の勧告書には、放射線の健康被害に関して重要な研究を提供し続けているロザリー・バーテル </a:t>
            </a:r>
            <a:r>
              <a:rPr lang="en-US" altLang="ja-JP" dirty="0"/>
              <a:t>(Rosalie </a:t>
            </a:r>
            <a:r>
              <a:rPr lang="en-US" altLang="ja-JP" dirty="0" err="1"/>
              <a:t>Bertell</a:t>
            </a:r>
            <a:r>
              <a:rPr lang="en-US" altLang="ja-JP" dirty="0"/>
              <a:t> ) </a:t>
            </a:r>
            <a:r>
              <a:rPr lang="ja-JP" altLang="en-US" dirty="0"/>
              <a:t>の名も記されて</a:t>
            </a:r>
            <a:r>
              <a:rPr lang="ja-JP" altLang="en-US" dirty="0" smtClean="0"/>
              <a:t>いる。二人とも</a:t>
            </a:r>
            <a:r>
              <a:rPr lang="ja-JP" altLang="en-US" dirty="0"/>
              <a:t>ノーベル賞より価値があるとも言われるライト・ライヴリフッド賞を</a:t>
            </a:r>
            <a:r>
              <a:rPr lang="ja-JP" altLang="en-US" dirty="0" smtClean="0"/>
              <a:t>受賞。 </a:t>
            </a:r>
            <a:r>
              <a:rPr lang="ja-JP" altLang="en-US" dirty="0"/>
              <a:t/>
            </a:r>
            <a:br>
              <a:rPr lang="ja-JP" altLang="en-US" dirty="0"/>
            </a:br>
            <a:endParaRPr kumimoji="1" lang="ja-JP" altLang="en-US" dirty="0"/>
          </a:p>
        </p:txBody>
      </p:sp>
    </p:spTree>
    <p:extLst>
      <p:ext uri="{BB962C8B-B14F-4D97-AF65-F5344CB8AC3E}">
        <p14:creationId xmlns:p14="http://schemas.microsoft.com/office/powerpoint/2010/main" val="3743726987"/>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正方形/長方形 1"/>
          <p:cNvSpPr/>
          <p:nvPr/>
        </p:nvSpPr>
        <p:spPr>
          <a:xfrm>
            <a:off x="467545" y="1196752"/>
            <a:ext cx="7920880" cy="830997"/>
          </a:xfrm>
          <a:prstGeom prst="rect">
            <a:avLst/>
          </a:prstGeom>
        </p:spPr>
        <p:txBody>
          <a:bodyPr wrap="square">
            <a:spAutoFit/>
          </a:bodyPr>
          <a:lstStyle/>
          <a:p>
            <a:r>
              <a:rPr lang="en-US" altLang="ja-JP" sz="4800" dirty="0" smtClean="0"/>
              <a:t>1997</a:t>
            </a:r>
            <a:r>
              <a:rPr lang="ja-JP" altLang="en-US" sz="4800" dirty="0" smtClean="0"/>
              <a:t>年</a:t>
            </a:r>
            <a:r>
              <a:rPr lang="en-US" altLang="ja-JP" sz="4800" dirty="0" smtClean="0"/>
              <a:t>ECRR</a:t>
            </a:r>
            <a:r>
              <a:rPr lang="ja-JP" altLang="en-US" sz="4800" dirty="0" smtClean="0"/>
              <a:t>の発足</a:t>
            </a:r>
            <a:endParaRPr lang="ja-JP" altLang="en-US" sz="4800" dirty="0"/>
          </a:p>
        </p:txBody>
      </p:sp>
      <p:sp>
        <p:nvSpPr>
          <p:cNvPr id="3" name="正方形/長方形 2"/>
          <p:cNvSpPr/>
          <p:nvPr/>
        </p:nvSpPr>
        <p:spPr>
          <a:xfrm>
            <a:off x="467545" y="2636912"/>
            <a:ext cx="7920880" cy="1323439"/>
          </a:xfrm>
          <a:prstGeom prst="rect">
            <a:avLst/>
          </a:prstGeom>
        </p:spPr>
        <p:txBody>
          <a:bodyPr wrap="square">
            <a:spAutoFit/>
          </a:bodyPr>
          <a:lstStyle/>
          <a:p>
            <a:r>
              <a:rPr lang="en-US" altLang="ja-JP" sz="4000" dirty="0" smtClean="0"/>
              <a:t>2003</a:t>
            </a:r>
            <a:r>
              <a:rPr lang="ja-JP" altLang="en-US" sz="4000" dirty="0" smtClean="0"/>
              <a:t>年　放射線リスクに関する</a:t>
            </a:r>
            <a:r>
              <a:rPr lang="en-US" altLang="ja-JP" sz="4000" dirty="0" smtClean="0"/>
              <a:t>ECRR</a:t>
            </a:r>
            <a:r>
              <a:rPr lang="ja-JP" altLang="en-US" sz="4000" dirty="0" smtClean="0"/>
              <a:t>勧告を発表</a:t>
            </a:r>
            <a:endParaRPr lang="ja-JP" altLang="en-US" sz="4000" dirty="0"/>
          </a:p>
        </p:txBody>
      </p:sp>
      <p:sp>
        <p:nvSpPr>
          <p:cNvPr id="4" name="正方形/長方形 3"/>
          <p:cNvSpPr/>
          <p:nvPr/>
        </p:nvSpPr>
        <p:spPr>
          <a:xfrm>
            <a:off x="470993" y="4575904"/>
            <a:ext cx="7920880" cy="1446550"/>
          </a:xfrm>
          <a:prstGeom prst="rect">
            <a:avLst/>
          </a:prstGeom>
        </p:spPr>
        <p:txBody>
          <a:bodyPr wrap="square">
            <a:spAutoFit/>
          </a:bodyPr>
          <a:lstStyle/>
          <a:p>
            <a:r>
              <a:rPr lang="en-US" altLang="ja-JP" sz="4400" dirty="0" smtClean="0"/>
              <a:t>2009</a:t>
            </a:r>
            <a:r>
              <a:rPr lang="ja-JP" altLang="en-US" sz="4400" dirty="0" smtClean="0"/>
              <a:t>年５月</a:t>
            </a:r>
            <a:r>
              <a:rPr lang="en-US" altLang="ja-JP" sz="4400" dirty="0" smtClean="0"/>
              <a:t>6</a:t>
            </a:r>
            <a:r>
              <a:rPr lang="ja-JP" altLang="en-US" sz="4400" dirty="0" smtClean="0"/>
              <a:t>日　</a:t>
            </a:r>
            <a:endParaRPr lang="en-US" altLang="ja-JP" sz="4400" dirty="0" smtClean="0"/>
          </a:p>
          <a:p>
            <a:r>
              <a:rPr lang="ja-JP" altLang="en-US" sz="4400" dirty="0"/>
              <a:t>　</a:t>
            </a:r>
            <a:r>
              <a:rPr lang="ja-JP" altLang="en-US" sz="4400" dirty="0" smtClean="0"/>
              <a:t>　　　　　　　　</a:t>
            </a:r>
            <a:r>
              <a:rPr lang="ja-JP" altLang="en-US" sz="4400" dirty="0" smtClean="0">
                <a:solidFill>
                  <a:srgbClr val="C00000"/>
                </a:solidFill>
              </a:rPr>
              <a:t>レスボス宣言</a:t>
            </a:r>
            <a:r>
              <a:rPr lang="ja-JP" altLang="en-US" sz="4400" dirty="0" smtClean="0"/>
              <a:t>発表</a:t>
            </a:r>
            <a:endParaRPr lang="ja-JP" altLang="en-US" sz="4400" dirty="0"/>
          </a:p>
        </p:txBody>
      </p:sp>
    </p:spTree>
    <p:extLst>
      <p:ext uri="{BB962C8B-B14F-4D97-AF65-F5344CB8AC3E}">
        <p14:creationId xmlns:p14="http://schemas.microsoft.com/office/powerpoint/2010/main" val="162353052"/>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20110725-4.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3568" y="908720"/>
            <a:ext cx="8064892" cy="4536504"/>
          </a:xfrm>
          <a:prstGeom prst="rect">
            <a:avLst/>
          </a:prstGeom>
          <a:noFill/>
          <a:extLst>
            <a:ext uri="{909E8E84-426E-40DD-AFC4-6F175D3DCCD1}">
              <a14:hiddenFill xmlns:a14="http://schemas.microsoft.com/office/drawing/2010/main">
                <a:solidFill>
                  <a:srgbClr val="FFFFFF"/>
                </a:solidFill>
              </a14:hiddenFill>
            </a:ext>
          </a:extLst>
        </p:spPr>
      </p:pic>
      <p:sp>
        <p:nvSpPr>
          <p:cNvPr id="3" name="テキスト ボックス 2"/>
          <p:cNvSpPr txBox="1"/>
          <p:nvPr/>
        </p:nvSpPr>
        <p:spPr>
          <a:xfrm>
            <a:off x="2051720" y="5589240"/>
            <a:ext cx="6666586" cy="707886"/>
          </a:xfrm>
          <a:prstGeom prst="rect">
            <a:avLst/>
          </a:prstGeom>
          <a:noFill/>
        </p:spPr>
        <p:txBody>
          <a:bodyPr wrap="square" rtlCol="0">
            <a:spAutoFit/>
          </a:bodyPr>
          <a:lstStyle/>
          <a:p>
            <a:r>
              <a:rPr kumimoji="1" lang="ja-JP" altLang="en-US" sz="4000" dirty="0" smtClean="0"/>
              <a:t>現委員長クリス・バズビーさん</a:t>
            </a:r>
            <a:endParaRPr kumimoji="1" lang="ja-JP" altLang="en-US" sz="4000" dirty="0"/>
          </a:p>
        </p:txBody>
      </p:sp>
    </p:spTree>
    <p:extLst>
      <p:ext uri="{BB962C8B-B14F-4D97-AF65-F5344CB8AC3E}">
        <p14:creationId xmlns:p14="http://schemas.microsoft.com/office/powerpoint/2010/main" val="239738210"/>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txBox="1">
            <a:spLocks/>
          </p:cNvSpPr>
          <p:nvPr/>
        </p:nvSpPr>
        <p:spPr>
          <a:xfrm>
            <a:off x="683568" y="908720"/>
            <a:ext cx="7715200" cy="5170586"/>
          </a:xfrm>
          <a:prstGeom prst="rect">
            <a:avLst/>
          </a:prstGeom>
        </p:spPr>
        <p:txBody>
          <a:bodyPr>
            <a:normAutofit fontScale="75000" lnSpcReduction="20000"/>
          </a:bodyPr>
          <a:lstStyle>
            <a:lvl1pPr algn="l" rtl="0" eaLnBrk="1" latinLnBrk="0" hangingPunct="1">
              <a:spcBef>
                <a:spcPct val="0"/>
              </a:spcBef>
              <a:buNone/>
              <a:defRPr kumimoji="1"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a:lstStyle>
          <a:p>
            <a:r>
              <a:rPr lang="en-US" altLang="ja-JP" dirty="0" smtClean="0"/>
              <a:t>ECRR</a:t>
            </a:r>
            <a:r>
              <a:rPr lang="ja-JP" altLang="en-US" dirty="0" smtClean="0"/>
              <a:t>自身は自身の科学的基礎は、</a:t>
            </a:r>
            <a:br>
              <a:rPr lang="ja-JP" altLang="en-US" dirty="0" smtClean="0"/>
            </a:br>
            <a:r>
              <a:rPr lang="ja-JP" altLang="en-US" dirty="0" smtClean="0"/>
              <a:t>　</a:t>
            </a:r>
            <a:endParaRPr lang="en-US" altLang="ja-JP" dirty="0" smtClean="0"/>
          </a:p>
          <a:p>
            <a:r>
              <a:rPr lang="ja-JP" altLang="en-US" dirty="0"/>
              <a:t>　</a:t>
            </a:r>
            <a:r>
              <a:rPr lang="ja-JP" altLang="en-US" dirty="0" smtClean="0"/>
              <a:t>１．ヒトの疫学調査</a:t>
            </a:r>
            <a:br>
              <a:rPr lang="ja-JP" altLang="en-US" dirty="0" smtClean="0"/>
            </a:br>
            <a:r>
              <a:rPr lang="ja-JP" altLang="en-US" dirty="0" smtClean="0"/>
              <a:t>　２．ヒト、動物、細胞についての数多くの研　　　</a:t>
            </a:r>
            <a:endParaRPr lang="en-US" altLang="ja-JP" dirty="0" smtClean="0"/>
          </a:p>
          <a:p>
            <a:r>
              <a:rPr lang="ja-JP" altLang="en-US" dirty="0"/>
              <a:t>　</a:t>
            </a:r>
            <a:r>
              <a:rPr lang="ja-JP" altLang="en-US" dirty="0" smtClean="0"/>
              <a:t>　　究（恐らく分子生物学的研究）</a:t>
            </a:r>
            <a:br>
              <a:rPr lang="ja-JP" altLang="en-US" dirty="0" smtClean="0"/>
            </a:br>
            <a:r>
              <a:rPr lang="ja-JP" altLang="en-US" dirty="0" smtClean="0"/>
              <a:t>　３．細胞レベルの放射線と（細胞を</a:t>
            </a:r>
            <a:r>
              <a:rPr lang="ja-JP" altLang="en-US" dirty="0" err="1" smtClean="0"/>
              <a:t>構成す</a:t>
            </a:r>
            <a:endParaRPr lang="en-US" altLang="ja-JP" dirty="0" smtClean="0"/>
          </a:p>
          <a:p>
            <a:r>
              <a:rPr lang="ja-JP" altLang="en-US" dirty="0"/>
              <a:t>　</a:t>
            </a:r>
            <a:r>
              <a:rPr lang="ja-JP" altLang="en-US" dirty="0" smtClean="0"/>
              <a:t>　　る）分子との間の相互作用の性質に関す　</a:t>
            </a:r>
            <a:endParaRPr lang="en-US" altLang="ja-JP" dirty="0" smtClean="0"/>
          </a:p>
          <a:p>
            <a:r>
              <a:rPr lang="ja-JP" altLang="en-US" dirty="0"/>
              <a:t>　</a:t>
            </a:r>
            <a:r>
              <a:rPr lang="ja-JP" altLang="en-US" dirty="0" smtClean="0"/>
              <a:t>　　る、物理化学及び生物学の知識</a:t>
            </a:r>
            <a:br>
              <a:rPr lang="ja-JP" altLang="en-US" dirty="0" smtClean="0"/>
            </a:br>
            <a:endParaRPr lang="en-US" altLang="ja-JP" dirty="0" smtClean="0"/>
          </a:p>
          <a:p>
            <a:r>
              <a:rPr lang="ja-JP" altLang="en-US" dirty="0" smtClean="0"/>
              <a:t>においていると主張している、これに対して</a:t>
            </a:r>
            <a:r>
              <a:rPr lang="en-US" altLang="ja-JP" dirty="0" smtClean="0"/>
              <a:t>ICRP</a:t>
            </a:r>
            <a:r>
              <a:rPr lang="ja-JP" altLang="en-US" dirty="0" smtClean="0"/>
              <a:t>の科学的基礎は徹頭徹尾核物理学であり、ここに大きな違いがあると報告しました。</a:t>
            </a:r>
            <a:br>
              <a:rPr lang="ja-JP" altLang="en-US" dirty="0" smtClean="0"/>
            </a:br>
            <a:endParaRPr lang="ja-JP" altLang="en-US" dirty="0"/>
          </a:p>
        </p:txBody>
      </p:sp>
    </p:spTree>
    <p:extLst>
      <p:ext uri="{BB962C8B-B14F-4D97-AF65-F5344CB8AC3E}">
        <p14:creationId xmlns:p14="http://schemas.microsoft.com/office/powerpoint/2010/main" val="206000180"/>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p:cNvSpPr>
            <a:spLocks noGrp="1"/>
          </p:cNvSpPr>
          <p:nvPr>
            <p:ph idx="1"/>
          </p:nvPr>
        </p:nvSpPr>
        <p:spPr>
          <a:xfrm>
            <a:off x="539552" y="1052736"/>
            <a:ext cx="8229600" cy="4525963"/>
          </a:xfrm>
        </p:spPr>
        <p:txBody>
          <a:bodyPr>
            <a:normAutofit/>
          </a:bodyPr>
          <a:lstStyle/>
          <a:p>
            <a:r>
              <a:rPr lang="ja-JP" altLang="en-US" sz="3600" dirty="0"/>
              <a:t>英国の水爆工場、再処理工場の所在地ウィンズケール（現セラフィールド）周辺に広がる白血病その他の被害、そしてチェルノブイリ惨事の影響についての研究で裏付けられると同時に、アブラム・ペトカウ </a:t>
            </a:r>
            <a:r>
              <a:rPr lang="en-US" altLang="ja-JP" sz="3600" dirty="0"/>
              <a:t>( Abram </a:t>
            </a:r>
            <a:r>
              <a:rPr lang="en-US" altLang="ja-JP" sz="3600" dirty="0" err="1"/>
              <a:t>Petkau</a:t>
            </a:r>
            <a:r>
              <a:rPr lang="en-US" altLang="ja-JP" sz="3600" dirty="0"/>
              <a:t> ) </a:t>
            </a:r>
            <a:r>
              <a:rPr lang="ja-JP" altLang="en-US" sz="3600" dirty="0"/>
              <a:t>による（外部被曝とは異なる）低線量被曝のメカニズムの発見が</a:t>
            </a:r>
            <a:r>
              <a:rPr lang="ja-JP" altLang="en-US" sz="3600" dirty="0" smtClean="0"/>
              <a:t>根拠</a:t>
            </a:r>
            <a:endParaRPr kumimoji="1" lang="ja-JP" altLang="en-US" sz="3600" dirty="0"/>
          </a:p>
        </p:txBody>
      </p:sp>
      <p:sp>
        <p:nvSpPr>
          <p:cNvPr id="2" name="タイトル 1"/>
          <p:cNvSpPr>
            <a:spLocks noGrp="1"/>
          </p:cNvSpPr>
          <p:nvPr>
            <p:ph type="title"/>
          </p:nvPr>
        </p:nvSpPr>
        <p:spPr/>
        <p:txBody>
          <a:bodyPr/>
          <a:lstStyle/>
          <a:p>
            <a:endParaRPr kumimoji="1" lang="ja-JP" altLang="en-US" dirty="0"/>
          </a:p>
        </p:txBody>
      </p:sp>
    </p:spTree>
    <p:extLst>
      <p:ext uri="{BB962C8B-B14F-4D97-AF65-F5344CB8AC3E}">
        <p14:creationId xmlns:p14="http://schemas.microsoft.com/office/powerpoint/2010/main" val="3626583847"/>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txBox="1">
            <a:spLocks/>
          </p:cNvSpPr>
          <p:nvPr/>
        </p:nvSpPr>
        <p:spPr>
          <a:xfrm>
            <a:off x="863588" y="2276872"/>
            <a:ext cx="7416824" cy="2304256"/>
          </a:xfrm>
          <a:prstGeom prst="rect">
            <a:avLst/>
          </a:prstGeom>
        </p:spPr>
        <p:txBody>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marL="0" indent="0" algn="l">
              <a:buFont typeface="Georgia" pitchFamily="18" charset="0"/>
              <a:buNone/>
            </a:pPr>
            <a:endParaRPr lang="en-US" altLang="ja-JP" dirty="0" smtClean="0"/>
          </a:p>
        </p:txBody>
      </p:sp>
      <p:sp>
        <p:nvSpPr>
          <p:cNvPr id="4" name="タイトル 1"/>
          <p:cNvSpPr txBox="1">
            <a:spLocks/>
          </p:cNvSpPr>
          <p:nvPr/>
        </p:nvSpPr>
        <p:spPr>
          <a:xfrm>
            <a:off x="1187624" y="960934"/>
            <a:ext cx="6512511" cy="1143000"/>
          </a:xfrm>
          <a:prstGeom prst="rect">
            <a:avLst/>
          </a:prstGeom>
        </p:spPr>
        <p:txBody>
          <a:bodyPr/>
          <a:lstStyle>
            <a:lvl1pPr marL="320040" indent="-320040" algn="r" defTabSz="914400" rtl="0" eaLnBrk="1" latinLnBrk="0" hangingPunct="1">
              <a:spcBef>
                <a:spcPct val="0"/>
              </a:spcBef>
              <a:buClr>
                <a:schemeClr val="accent6">
                  <a:lumMod val="75000"/>
                </a:schemeClr>
              </a:buClr>
              <a:buSzPct val="128000"/>
              <a:buFont typeface="Georgia" pitchFamily="18" charset="0"/>
              <a:buChar char="*"/>
              <a:defRPr kumimoji="1" sz="4600" b="1" i="0" kern="1200">
                <a:gradFill>
                  <a:gsLst>
                    <a:gs pos="0">
                      <a:schemeClr val="tx1"/>
                    </a:gs>
                    <a:gs pos="40000">
                      <a:schemeClr val="tx1">
                        <a:lumMod val="75000"/>
                        <a:lumOff val="25000"/>
                      </a:schemeClr>
                    </a:gs>
                    <a:gs pos="100000">
                      <a:schemeClr val="tx2">
                        <a:alpha val="65000"/>
                      </a:schemeClr>
                    </a:gs>
                  </a:gsLst>
                  <a:lin ang="5400000" scaled="0"/>
                </a:gradFill>
                <a:effectLst>
                  <a:reflection blurRad="6350" stA="55000" endA="300" endPos="45500" dir="5400000" sy="-100000" algn="bl" rotWithShape="0"/>
                </a:effectLst>
                <a:latin typeface="+mj-lt"/>
                <a:ea typeface="+mj-ea"/>
                <a:cs typeface="+mj-cs"/>
              </a:defRPr>
            </a:lvl1pPr>
            <a:lvl2pPr eaLnBrk="1" hangingPunct="1">
              <a:defRPr kumimoji="1">
                <a:solidFill>
                  <a:schemeClr val="tx2"/>
                </a:solidFill>
              </a:defRPr>
            </a:lvl2pPr>
            <a:lvl3pPr eaLnBrk="1" hangingPunct="1">
              <a:defRPr kumimoji="1">
                <a:solidFill>
                  <a:schemeClr val="tx2"/>
                </a:solidFill>
              </a:defRPr>
            </a:lvl3pPr>
            <a:lvl4pPr eaLnBrk="1" hangingPunct="1">
              <a:defRPr kumimoji="1">
                <a:solidFill>
                  <a:schemeClr val="tx2"/>
                </a:solidFill>
              </a:defRPr>
            </a:lvl4pPr>
            <a:lvl5pPr eaLnBrk="1" hangingPunct="1">
              <a:defRPr kumimoji="1">
                <a:solidFill>
                  <a:schemeClr val="tx2"/>
                </a:solidFill>
              </a:defRPr>
            </a:lvl5pPr>
            <a:lvl6pPr eaLnBrk="1" hangingPunct="1">
              <a:defRPr kumimoji="1">
                <a:solidFill>
                  <a:schemeClr val="tx2"/>
                </a:solidFill>
              </a:defRPr>
            </a:lvl6pPr>
            <a:lvl7pPr eaLnBrk="1" hangingPunct="1">
              <a:defRPr kumimoji="1">
                <a:solidFill>
                  <a:schemeClr val="tx2"/>
                </a:solidFill>
              </a:defRPr>
            </a:lvl7pPr>
            <a:lvl8pPr eaLnBrk="1" hangingPunct="1">
              <a:defRPr kumimoji="1">
                <a:solidFill>
                  <a:schemeClr val="tx2"/>
                </a:solidFill>
              </a:defRPr>
            </a:lvl8pPr>
            <a:lvl9pPr eaLnBrk="1" hangingPunct="1">
              <a:defRPr kumimoji="1">
                <a:solidFill>
                  <a:schemeClr val="tx2"/>
                </a:solidFill>
              </a:defRPr>
            </a:lvl9pPr>
          </a:lstStyle>
          <a:p>
            <a:pPr marL="0" indent="0" algn="l">
              <a:buFont typeface="Georgia" pitchFamily="18" charset="0"/>
              <a:buNone/>
            </a:pPr>
            <a:r>
              <a:rPr lang="en-US" altLang="ja-JP" b="0" dirty="0" smtClean="0"/>
              <a:t>ECRR</a:t>
            </a:r>
            <a:r>
              <a:rPr lang="ja-JP" altLang="en-US" b="0" dirty="0" smtClean="0"/>
              <a:t>のリスクモデルは</a:t>
            </a:r>
            <a:endParaRPr lang="en-US" altLang="ja-JP" b="0" dirty="0" smtClean="0"/>
          </a:p>
          <a:p>
            <a:pPr marL="0" indent="0" algn="l">
              <a:buFont typeface="Georgia" pitchFamily="18" charset="0"/>
              <a:buNone/>
            </a:pPr>
            <a:r>
              <a:rPr lang="ja-JP" altLang="en-US" b="0" dirty="0" smtClean="0">
                <a:solidFill>
                  <a:srgbClr val="C00000"/>
                </a:solidFill>
              </a:rPr>
              <a:t>比較疫学</a:t>
            </a:r>
            <a:r>
              <a:rPr lang="ja-JP" altLang="en-US" b="0" dirty="0" smtClean="0"/>
              <a:t>に基づいている。</a:t>
            </a:r>
            <a:r>
              <a:rPr lang="en-US" altLang="ja-JP" dirty="0" smtClean="0"/>
              <a:t/>
            </a:r>
            <a:br>
              <a:rPr lang="en-US" altLang="ja-JP" dirty="0" smtClean="0"/>
            </a:br>
            <a:endParaRPr lang="ja-JP" altLang="en-US" dirty="0"/>
          </a:p>
        </p:txBody>
      </p:sp>
      <p:sp>
        <p:nvSpPr>
          <p:cNvPr id="6" name="タイトル 1"/>
          <p:cNvSpPr txBox="1">
            <a:spLocks/>
          </p:cNvSpPr>
          <p:nvPr/>
        </p:nvSpPr>
        <p:spPr>
          <a:xfrm>
            <a:off x="1187623" y="2636912"/>
            <a:ext cx="7092789" cy="1143000"/>
          </a:xfrm>
          <a:prstGeom prst="rect">
            <a:avLst/>
          </a:prstGeom>
        </p:spPr>
        <p:txBody>
          <a:bodyPr/>
          <a:lstStyle>
            <a:lvl1pPr marL="320040" indent="-320040" algn="r" defTabSz="914400" rtl="0" eaLnBrk="1" latinLnBrk="0" hangingPunct="1">
              <a:spcBef>
                <a:spcPct val="0"/>
              </a:spcBef>
              <a:buClr>
                <a:schemeClr val="accent6">
                  <a:lumMod val="75000"/>
                </a:schemeClr>
              </a:buClr>
              <a:buSzPct val="128000"/>
              <a:buFont typeface="Georgia" pitchFamily="18" charset="0"/>
              <a:buChar char="*"/>
              <a:defRPr kumimoji="1" sz="4600" b="1" i="0" kern="1200">
                <a:gradFill>
                  <a:gsLst>
                    <a:gs pos="0">
                      <a:schemeClr val="tx1"/>
                    </a:gs>
                    <a:gs pos="40000">
                      <a:schemeClr val="tx1">
                        <a:lumMod val="75000"/>
                        <a:lumOff val="25000"/>
                      </a:schemeClr>
                    </a:gs>
                    <a:gs pos="100000">
                      <a:schemeClr val="tx2">
                        <a:alpha val="65000"/>
                      </a:schemeClr>
                    </a:gs>
                  </a:gsLst>
                  <a:lin ang="5400000" scaled="0"/>
                </a:gradFill>
                <a:effectLst>
                  <a:reflection blurRad="6350" stA="55000" endA="300" endPos="45500" dir="5400000" sy="-100000" algn="bl" rotWithShape="0"/>
                </a:effectLst>
                <a:latin typeface="+mj-lt"/>
                <a:ea typeface="+mj-ea"/>
                <a:cs typeface="+mj-cs"/>
              </a:defRPr>
            </a:lvl1pPr>
            <a:lvl2pPr eaLnBrk="1" hangingPunct="1">
              <a:defRPr kumimoji="1">
                <a:solidFill>
                  <a:schemeClr val="tx2"/>
                </a:solidFill>
              </a:defRPr>
            </a:lvl2pPr>
            <a:lvl3pPr eaLnBrk="1" hangingPunct="1">
              <a:defRPr kumimoji="1">
                <a:solidFill>
                  <a:schemeClr val="tx2"/>
                </a:solidFill>
              </a:defRPr>
            </a:lvl3pPr>
            <a:lvl4pPr eaLnBrk="1" hangingPunct="1">
              <a:defRPr kumimoji="1">
                <a:solidFill>
                  <a:schemeClr val="tx2"/>
                </a:solidFill>
              </a:defRPr>
            </a:lvl4pPr>
            <a:lvl5pPr eaLnBrk="1" hangingPunct="1">
              <a:defRPr kumimoji="1">
                <a:solidFill>
                  <a:schemeClr val="tx2"/>
                </a:solidFill>
              </a:defRPr>
            </a:lvl5pPr>
            <a:lvl6pPr eaLnBrk="1" hangingPunct="1">
              <a:defRPr kumimoji="1">
                <a:solidFill>
                  <a:schemeClr val="tx2"/>
                </a:solidFill>
              </a:defRPr>
            </a:lvl6pPr>
            <a:lvl7pPr eaLnBrk="1" hangingPunct="1">
              <a:defRPr kumimoji="1">
                <a:solidFill>
                  <a:schemeClr val="tx2"/>
                </a:solidFill>
              </a:defRPr>
            </a:lvl7pPr>
            <a:lvl8pPr eaLnBrk="1" hangingPunct="1">
              <a:defRPr kumimoji="1">
                <a:solidFill>
                  <a:schemeClr val="tx2"/>
                </a:solidFill>
              </a:defRPr>
            </a:lvl8pPr>
            <a:lvl9pPr eaLnBrk="1" hangingPunct="1">
              <a:defRPr kumimoji="1">
                <a:solidFill>
                  <a:schemeClr val="tx2"/>
                </a:solidFill>
              </a:defRPr>
            </a:lvl9pPr>
          </a:lstStyle>
          <a:p>
            <a:pPr marL="0" indent="0" algn="l">
              <a:buFont typeface="Georgia" pitchFamily="18" charset="0"/>
              <a:buNone/>
            </a:pPr>
            <a:r>
              <a:rPr lang="en-US" altLang="ja-JP" b="0" dirty="0"/>
              <a:t>ICRP</a:t>
            </a:r>
            <a:r>
              <a:rPr lang="ja-JP" altLang="en-US" b="0" dirty="0" smtClean="0"/>
              <a:t>のリスクモデルは</a:t>
            </a:r>
            <a:r>
              <a:rPr lang="en-US" altLang="ja-JP" b="0" u="sng" dirty="0" smtClean="0"/>
              <a:t>DNA</a:t>
            </a:r>
            <a:r>
              <a:rPr lang="ja-JP" altLang="en-US" b="0" u="sng" dirty="0" smtClean="0"/>
              <a:t>発見以前の</a:t>
            </a:r>
            <a:r>
              <a:rPr lang="ja-JP" altLang="en-US" b="0" dirty="0" smtClean="0">
                <a:solidFill>
                  <a:srgbClr val="C00000"/>
                </a:solidFill>
              </a:rPr>
              <a:t>吸収線量</a:t>
            </a:r>
            <a:r>
              <a:rPr lang="ja-JP" altLang="en-US" b="0" dirty="0" smtClean="0"/>
              <a:t>という考え方に基づいている。</a:t>
            </a:r>
            <a:r>
              <a:rPr lang="en-US" altLang="ja-JP" dirty="0" smtClean="0"/>
              <a:t/>
            </a:r>
            <a:br>
              <a:rPr lang="en-US" altLang="ja-JP" dirty="0" smtClean="0"/>
            </a:br>
            <a:endParaRPr lang="ja-JP" altLang="en-US" dirty="0"/>
          </a:p>
        </p:txBody>
      </p:sp>
    </p:spTree>
    <p:extLst>
      <p:ext uri="{BB962C8B-B14F-4D97-AF65-F5344CB8AC3E}">
        <p14:creationId xmlns:p14="http://schemas.microsoft.com/office/powerpoint/2010/main" val="820112473"/>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1259632" y="1052736"/>
            <a:ext cx="7416824" cy="4104456"/>
          </a:xfrm>
        </p:spPr>
        <p:txBody>
          <a:bodyPr/>
          <a:lstStyle/>
          <a:p>
            <a:pPr marL="0" indent="0">
              <a:buNone/>
            </a:pPr>
            <a:r>
              <a:rPr lang="ja-JP" altLang="en-US" dirty="0" smtClean="0">
                <a:effectLst>
                  <a:outerShdw blurRad="38100" dist="38100" dir="2700000" algn="tl">
                    <a:srgbClr val="000000">
                      <a:alpha val="43137"/>
                    </a:srgbClr>
                  </a:outerShdw>
                  <a:reflection blurRad="6350" stA="55000" endA="300" endPos="45500" dir="5400000" sy="-100000" algn="bl" rotWithShape="0"/>
                </a:effectLst>
              </a:rPr>
              <a:t>リスクモデルとは？</a:t>
            </a:r>
            <a:r>
              <a:rPr lang="en-US" altLang="ja-JP" dirty="0" smtClean="0">
                <a:effectLst>
                  <a:outerShdw blurRad="38100" dist="38100" dir="2700000" algn="tl">
                    <a:srgbClr val="000000">
                      <a:alpha val="43137"/>
                    </a:srgbClr>
                  </a:outerShdw>
                  <a:reflection blurRad="6350" stA="55000" endA="300" endPos="45500" dir="5400000" sy="-100000" algn="bl" rotWithShape="0"/>
                </a:effectLst>
              </a:rPr>
              <a:t/>
            </a:r>
            <a:br>
              <a:rPr lang="en-US" altLang="ja-JP" dirty="0" smtClean="0">
                <a:effectLst>
                  <a:outerShdw blurRad="38100" dist="38100" dir="2700000" algn="tl">
                    <a:srgbClr val="000000">
                      <a:alpha val="43137"/>
                    </a:srgbClr>
                  </a:outerShdw>
                  <a:reflection blurRad="6350" stA="55000" endA="300" endPos="45500" dir="5400000" sy="-100000" algn="bl" rotWithShape="0"/>
                </a:effectLst>
              </a:rPr>
            </a:br>
            <a:r>
              <a:rPr lang="en-US" altLang="ja-JP" dirty="0" smtClean="0">
                <a:effectLst>
                  <a:outerShdw blurRad="38100" dist="38100" dir="2700000" algn="tl">
                    <a:srgbClr val="000000">
                      <a:alpha val="43137"/>
                    </a:srgbClr>
                  </a:outerShdw>
                  <a:reflection blurRad="6350" stA="55000" endA="300" endPos="45500" dir="5400000" sy="-100000" algn="bl" rotWithShape="0"/>
                </a:effectLst>
              </a:rPr>
              <a:t/>
            </a:r>
            <a:br>
              <a:rPr lang="en-US" altLang="ja-JP" dirty="0" smtClean="0">
                <a:effectLst>
                  <a:outerShdw blurRad="38100" dist="38100" dir="2700000" algn="tl">
                    <a:srgbClr val="000000">
                      <a:alpha val="43137"/>
                    </a:srgbClr>
                  </a:outerShdw>
                  <a:reflection blurRad="6350" stA="55000" endA="300" endPos="45500" dir="5400000" sy="-100000" algn="bl" rotWithShape="0"/>
                </a:effectLst>
              </a:rPr>
            </a:br>
            <a:r>
              <a:rPr lang="ja-JP" altLang="en-US" dirty="0">
                <a:effectLst>
                  <a:outerShdw blurRad="38100" dist="38100" dir="2700000" algn="tl">
                    <a:srgbClr val="000000">
                      <a:alpha val="43137"/>
                    </a:srgbClr>
                  </a:outerShdw>
                  <a:reflection blurRad="6350" stA="55000" endA="300" endPos="45500" dir="5400000" sy="-100000" algn="bl" rotWithShape="0"/>
                </a:effectLst>
              </a:rPr>
              <a:t>放射線</a:t>
            </a:r>
            <a:r>
              <a:rPr lang="ja-JP" altLang="en-US" dirty="0" smtClean="0">
                <a:effectLst>
                  <a:outerShdw blurRad="38100" dist="38100" dir="2700000" algn="tl">
                    <a:srgbClr val="000000">
                      <a:alpha val="43137"/>
                    </a:srgbClr>
                  </a:outerShdw>
                  <a:reflection blurRad="6350" stA="55000" endA="300" endPos="45500" dir="5400000" sy="-100000" algn="bl" rotWithShape="0"/>
                </a:effectLst>
              </a:rPr>
              <a:t>影響下評価モデル</a:t>
            </a:r>
            <a:endParaRPr kumimoji="1" lang="ja-JP" altLang="en-US" dirty="0">
              <a:effectLst>
                <a:outerShdw blurRad="38100" dist="38100" dir="2700000" algn="tl">
                  <a:srgbClr val="000000">
                    <a:alpha val="43137"/>
                  </a:srgbClr>
                </a:outerShdw>
                <a:reflection blurRad="6350" stA="55000" endA="300" endPos="45500" dir="5400000" sy="-100000" algn="bl" rotWithShape="0"/>
              </a:effectLst>
            </a:endParaRPr>
          </a:p>
        </p:txBody>
      </p:sp>
    </p:spTree>
    <p:extLst>
      <p:ext uri="{BB962C8B-B14F-4D97-AF65-F5344CB8AC3E}">
        <p14:creationId xmlns:p14="http://schemas.microsoft.com/office/powerpoint/2010/main" val="2057889497"/>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www.e22.com/atom2/images/risk_dose.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99592" y="1"/>
            <a:ext cx="7514878" cy="594928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42981414"/>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表 1"/>
          <p:cNvGraphicFramePr>
            <a:graphicFrameLocks noGrp="1"/>
          </p:cNvGraphicFramePr>
          <p:nvPr>
            <p:extLst>
              <p:ext uri="{D42A27DB-BD31-4B8C-83A1-F6EECF244321}">
                <p14:modId xmlns:p14="http://schemas.microsoft.com/office/powerpoint/2010/main" val="1214484781"/>
              </p:ext>
            </p:extLst>
          </p:nvPr>
        </p:nvGraphicFramePr>
        <p:xfrm>
          <a:off x="755576" y="2060848"/>
          <a:ext cx="8229600" cy="4358640"/>
        </p:xfrm>
        <a:graphic>
          <a:graphicData uri="http://schemas.openxmlformats.org/drawingml/2006/table">
            <a:tbl>
              <a:tblPr/>
              <a:tblGrid>
                <a:gridCol w="2743200"/>
                <a:gridCol w="2743200"/>
                <a:gridCol w="2743200"/>
              </a:tblGrid>
              <a:tr h="0">
                <a:tc>
                  <a:txBody>
                    <a:bodyPr/>
                    <a:lstStyle/>
                    <a:p>
                      <a:r>
                        <a:rPr lang="ja-JP" altLang="en-US" sz="3200" dirty="0"/>
                        <a:t>影響</a:t>
                      </a:r>
                    </a:p>
                  </a:txBody>
                  <a:tcPr anchor="ctr">
                    <a:lnL>
                      <a:noFill/>
                    </a:lnL>
                    <a:lnR>
                      <a:noFill/>
                    </a:lnR>
                    <a:lnT>
                      <a:noFill/>
                    </a:lnT>
                    <a:lnB>
                      <a:noFill/>
                    </a:lnB>
                  </a:tcPr>
                </a:tc>
                <a:tc>
                  <a:txBody>
                    <a:bodyPr/>
                    <a:lstStyle/>
                    <a:p>
                      <a:r>
                        <a:rPr lang="en-US" altLang="ja-JP" sz="3200"/>
                        <a:t>ICRP</a:t>
                      </a:r>
                      <a:r>
                        <a:rPr lang="ja-JP" altLang="en-US" sz="3200"/>
                        <a:t>リスク</a:t>
                      </a:r>
                      <a:r>
                        <a:rPr lang="en-US" altLang="ja-JP" sz="3200"/>
                        <a:t>(100,000μSv</a:t>
                      </a:r>
                      <a:r>
                        <a:rPr lang="ja-JP" altLang="en-US" sz="3200"/>
                        <a:t>あたり</a:t>
                      </a:r>
                      <a:r>
                        <a:rPr lang="en-US" altLang="ja-JP" sz="3200"/>
                        <a:t>)</a:t>
                      </a:r>
                    </a:p>
                  </a:txBody>
                  <a:tcPr anchor="ctr">
                    <a:lnL>
                      <a:noFill/>
                    </a:lnL>
                    <a:lnR>
                      <a:noFill/>
                    </a:lnR>
                    <a:lnT>
                      <a:noFill/>
                    </a:lnT>
                    <a:lnB>
                      <a:noFill/>
                    </a:lnB>
                  </a:tcPr>
                </a:tc>
                <a:tc>
                  <a:txBody>
                    <a:bodyPr/>
                    <a:lstStyle/>
                    <a:p>
                      <a:r>
                        <a:rPr lang="en-US" altLang="ja-JP" sz="3200"/>
                        <a:t>ECRR</a:t>
                      </a:r>
                      <a:r>
                        <a:rPr lang="ja-JP" altLang="en-US" sz="3200"/>
                        <a:t>リスク</a:t>
                      </a:r>
                      <a:r>
                        <a:rPr lang="en-US" altLang="ja-JP" sz="3200"/>
                        <a:t>(100,000μSv ECRR</a:t>
                      </a:r>
                      <a:r>
                        <a:rPr lang="ja-JP" altLang="en-US" sz="3200"/>
                        <a:t>あたり</a:t>
                      </a:r>
                      <a:r>
                        <a:rPr lang="en-US" altLang="ja-JP" sz="3200"/>
                        <a:t>)</a:t>
                      </a:r>
                    </a:p>
                  </a:txBody>
                  <a:tcPr anchor="ctr">
                    <a:lnL>
                      <a:noFill/>
                    </a:lnL>
                    <a:lnR>
                      <a:noFill/>
                    </a:lnR>
                    <a:lnT>
                      <a:noFill/>
                    </a:lnT>
                    <a:lnB>
                      <a:noFill/>
                    </a:lnB>
                  </a:tcPr>
                </a:tc>
              </a:tr>
              <a:tr h="0">
                <a:tc>
                  <a:txBody>
                    <a:bodyPr/>
                    <a:lstStyle/>
                    <a:p>
                      <a:r>
                        <a:rPr lang="ja-JP" altLang="en-US" sz="3200" dirty="0"/>
                        <a:t>致死ガン</a:t>
                      </a:r>
                    </a:p>
                  </a:txBody>
                  <a:tcPr anchor="ctr">
                    <a:lnL>
                      <a:noFill/>
                    </a:lnL>
                    <a:lnR>
                      <a:noFill/>
                    </a:lnR>
                    <a:lnT>
                      <a:noFill/>
                    </a:lnT>
                    <a:lnB>
                      <a:noFill/>
                    </a:lnB>
                  </a:tcPr>
                </a:tc>
                <a:tc>
                  <a:txBody>
                    <a:bodyPr/>
                    <a:lstStyle/>
                    <a:p>
                      <a:r>
                        <a:rPr lang="en-US" altLang="ja-JP" sz="3200" dirty="0"/>
                        <a:t>0.5%</a:t>
                      </a:r>
                    </a:p>
                  </a:txBody>
                  <a:tcPr anchor="ctr">
                    <a:lnL>
                      <a:noFill/>
                    </a:lnL>
                    <a:lnR>
                      <a:noFill/>
                    </a:lnR>
                    <a:lnT>
                      <a:noFill/>
                    </a:lnT>
                    <a:lnB>
                      <a:noFill/>
                    </a:lnB>
                  </a:tcPr>
                </a:tc>
                <a:tc>
                  <a:txBody>
                    <a:bodyPr/>
                    <a:lstStyle/>
                    <a:p>
                      <a:r>
                        <a:rPr lang="en-US" altLang="ja-JP" sz="3200"/>
                        <a:t>1%</a:t>
                      </a:r>
                    </a:p>
                  </a:txBody>
                  <a:tcPr anchor="ctr">
                    <a:lnL>
                      <a:noFill/>
                    </a:lnL>
                    <a:lnR>
                      <a:noFill/>
                    </a:lnR>
                    <a:lnT>
                      <a:noFill/>
                    </a:lnT>
                    <a:lnB>
                      <a:noFill/>
                    </a:lnB>
                  </a:tcPr>
                </a:tc>
              </a:tr>
              <a:tr h="0">
                <a:tc>
                  <a:txBody>
                    <a:bodyPr/>
                    <a:lstStyle/>
                    <a:p>
                      <a:r>
                        <a:rPr lang="ja-JP" altLang="en-US" sz="3200" dirty="0"/>
                        <a:t>非致死ガン</a:t>
                      </a:r>
                    </a:p>
                  </a:txBody>
                  <a:tcPr anchor="ctr">
                    <a:lnL>
                      <a:noFill/>
                    </a:lnL>
                    <a:lnR>
                      <a:noFill/>
                    </a:lnR>
                    <a:lnT>
                      <a:noFill/>
                    </a:lnT>
                    <a:lnB>
                      <a:noFill/>
                    </a:lnB>
                  </a:tcPr>
                </a:tc>
                <a:tc>
                  <a:txBody>
                    <a:bodyPr/>
                    <a:lstStyle/>
                    <a:p>
                      <a:r>
                        <a:rPr lang="en-US" altLang="ja-JP" sz="3200" dirty="0"/>
                        <a:t>1%</a:t>
                      </a:r>
                    </a:p>
                  </a:txBody>
                  <a:tcPr anchor="ctr">
                    <a:lnL>
                      <a:noFill/>
                    </a:lnL>
                    <a:lnR>
                      <a:noFill/>
                    </a:lnR>
                    <a:lnT>
                      <a:noFill/>
                    </a:lnT>
                    <a:lnB>
                      <a:noFill/>
                    </a:lnB>
                  </a:tcPr>
                </a:tc>
                <a:tc>
                  <a:txBody>
                    <a:bodyPr/>
                    <a:lstStyle/>
                    <a:p>
                      <a:r>
                        <a:rPr lang="en-US" altLang="ja-JP" sz="3200"/>
                        <a:t>2%</a:t>
                      </a:r>
                    </a:p>
                  </a:txBody>
                  <a:tcPr anchor="ctr">
                    <a:lnL>
                      <a:noFill/>
                    </a:lnL>
                    <a:lnR>
                      <a:noFill/>
                    </a:lnR>
                    <a:lnT>
                      <a:noFill/>
                    </a:lnT>
                    <a:lnB>
                      <a:noFill/>
                    </a:lnB>
                  </a:tcPr>
                </a:tc>
              </a:tr>
              <a:tr h="0">
                <a:tc>
                  <a:txBody>
                    <a:bodyPr/>
                    <a:lstStyle/>
                    <a:p>
                      <a:r>
                        <a:rPr lang="ja-JP" altLang="en-US" sz="3200"/>
                        <a:t>遺伝的疾患</a:t>
                      </a:r>
                    </a:p>
                  </a:txBody>
                  <a:tcPr anchor="ctr">
                    <a:lnL>
                      <a:noFill/>
                    </a:lnL>
                    <a:lnR>
                      <a:noFill/>
                    </a:lnR>
                    <a:lnT>
                      <a:noFill/>
                    </a:lnT>
                    <a:lnB>
                      <a:noFill/>
                    </a:lnB>
                  </a:tcPr>
                </a:tc>
                <a:tc>
                  <a:txBody>
                    <a:bodyPr/>
                    <a:lstStyle/>
                    <a:p>
                      <a:r>
                        <a:rPr lang="en-US" altLang="ja-JP" sz="3200" dirty="0"/>
                        <a:t>0.2%</a:t>
                      </a:r>
                    </a:p>
                  </a:txBody>
                  <a:tcPr anchor="ctr">
                    <a:lnL>
                      <a:noFill/>
                    </a:lnL>
                    <a:lnR>
                      <a:noFill/>
                    </a:lnR>
                    <a:lnT>
                      <a:noFill/>
                    </a:lnT>
                    <a:lnB>
                      <a:noFill/>
                    </a:lnB>
                  </a:tcPr>
                </a:tc>
                <a:tc>
                  <a:txBody>
                    <a:bodyPr/>
                    <a:lstStyle/>
                    <a:p>
                      <a:r>
                        <a:rPr lang="en-US" altLang="ja-JP" sz="3200"/>
                        <a:t>0.4%</a:t>
                      </a:r>
                    </a:p>
                  </a:txBody>
                  <a:tcPr anchor="ctr">
                    <a:lnL>
                      <a:noFill/>
                    </a:lnL>
                    <a:lnR>
                      <a:noFill/>
                    </a:lnR>
                    <a:lnT>
                      <a:noFill/>
                    </a:lnT>
                    <a:lnB>
                      <a:noFill/>
                    </a:lnB>
                  </a:tcPr>
                </a:tc>
              </a:tr>
              <a:tr h="0">
                <a:tc>
                  <a:txBody>
                    <a:bodyPr/>
                    <a:lstStyle/>
                    <a:p>
                      <a:r>
                        <a:rPr lang="ja-JP" altLang="en-US" sz="3200"/>
                        <a:t>心臓病</a:t>
                      </a:r>
                    </a:p>
                  </a:txBody>
                  <a:tcPr anchor="ctr">
                    <a:lnL>
                      <a:noFill/>
                    </a:lnL>
                    <a:lnR>
                      <a:noFill/>
                    </a:lnR>
                    <a:lnT>
                      <a:noFill/>
                    </a:lnT>
                    <a:lnB>
                      <a:noFill/>
                    </a:lnB>
                  </a:tcPr>
                </a:tc>
                <a:tc>
                  <a:txBody>
                    <a:bodyPr/>
                    <a:lstStyle/>
                    <a:p>
                      <a:r>
                        <a:rPr lang="ja-JP" altLang="en-US" sz="3200"/>
                        <a:t>仮定されていない</a:t>
                      </a:r>
                    </a:p>
                  </a:txBody>
                  <a:tcPr anchor="ctr">
                    <a:lnL>
                      <a:noFill/>
                    </a:lnL>
                    <a:lnR>
                      <a:noFill/>
                    </a:lnR>
                    <a:lnT>
                      <a:noFill/>
                    </a:lnT>
                    <a:lnB>
                      <a:noFill/>
                    </a:lnB>
                  </a:tcPr>
                </a:tc>
                <a:tc>
                  <a:txBody>
                    <a:bodyPr/>
                    <a:lstStyle/>
                    <a:p>
                      <a:r>
                        <a:rPr lang="en-US" altLang="ja-JP" sz="3200" dirty="0"/>
                        <a:t>0.5%</a:t>
                      </a:r>
                    </a:p>
                  </a:txBody>
                  <a:tcPr anchor="ctr">
                    <a:lnL>
                      <a:noFill/>
                    </a:lnL>
                    <a:lnR>
                      <a:noFill/>
                    </a:lnR>
                    <a:lnT>
                      <a:noFill/>
                    </a:lnT>
                    <a:lnB>
                      <a:noFill/>
                    </a:lnB>
                  </a:tcPr>
                </a:tc>
              </a:tr>
            </a:tbl>
          </a:graphicData>
        </a:graphic>
      </p:graphicFrame>
      <p:sp>
        <p:nvSpPr>
          <p:cNvPr id="3" name="Rectangle 1"/>
          <p:cNvSpPr>
            <a:spLocks noChangeArrowheads="1"/>
          </p:cNvSpPr>
          <p:nvPr/>
        </p:nvSpPr>
        <p:spPr bwMode="auto">
          <a:xfrm>
            <a:off x="478262" y="409600"/>
            <a:ext cx="7427168" cy="19389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ja-JP" sz="2800" b="0" i="0" u="none" strike="noStrike" cap="none" normalizeH="0" baseline="0" dirty="0" smtClean="0">
                <a:ln>
                  <a:noFill/>
                </a:ln>
                <a:solidFill>
                  <a:schemeClr val="tx1"/>
                </a:solidFill>
                <a:effectLst/>
                <a:latin typeface="Arial" pitchFamily="34" charset="0"/>
                <a:ea typeface="ＭＳ Ｐゴシック" pitchFamily="50" charset="-128"/>
                <a:cs typeface="ＭＳ Ｐゴシック" pitchFamily="50" charset="-128"/>
              </a:rPr>
              <a:t>2</a:t>
            </a:r>
            <a:r>
              <a:rPr kumimoji="1" lang="ja-JP" sz="2800" b="0" i="0" u="none" strike="noStrike" cap="none" normalizeH="0" baseline="0" dirty="0" smtClean="0">
                <a:ln>
                  <a:noFill/>
                </a:ln>
                <a:solidFill>
                  <a:schemeClr val="tx1"/>
                </a:solidFill>
                <a:effectLst/>
                <a:latin typeface="Arial" pitchFamily="34" charset="0"/>
                <a:ea typeface="ＭＳ Ｐゴシック" pitchFamily="50" charset="-128"/>
                <a:cs typeface="ＭＳ Ｐゴシック" pitchFamily="50" charset="-128"/>
              </a:rPr>
              <a:t>種類の係数で算出していますが，</a:t>
            </a:r>
            <a:r>
              <a:rPr kumimoji="1" lang="ja-JP" altLang="ja-JP" sz="2800" b="0" i="0" u="none" strike="noStrike" cap="none" normalizeH="0" baseline="0" dirty="0" smtClean="0">
                <a:ln>
                  <a:noFill/>
                </a:ln>
                <a:solidFill>
                  <a:schemeClr val="tx1"/>
                </a:solidFill>
                <a:effectLst/>
                <a:latin typeface="Arial" pitchFamily="34" charset="0"/>
                <a:ea typeface="ＭＳ Ｐゴシック" pitchFamily="50" charset="-128"/>
                <a:cs typeface="ＭＳ Ｐゴシック" pitchFamily="50" charset="-128"/>
              </a:rPr>
              <a:t>ICRP</a:t>
            </a:r>
            <a:r>
              <a:rPr kumimoji="1" lang="ja-JP" sz="2800" b="0" i="0" u="none" strike="noStrike" cap="none" normalizeH="0" baseline="0" dirty="0" smtClean="0">
                <a:ln>
                  <a:noFill/>
                </a:ln>
                <a:solidFill>
                  <a:schemeClr val="tx1"/>
                </a:solidFill>
                <a:effectLst/>
                <a:latin typeface="Arial" pitchFamily="34" charset="0"/>
                <a:ea typeface="ＭＳ Ｐゴシック" pitchFamily="50" charset="-128"/>
                <a:cs typeface="ＭＳ Ｐゴシック" pitchFamily="50" charset="-128"/>
              </a:rPr>
              <a:t>と</a:t>
            </a:r>
            <a:r>
              <a:rPr kumimoji="1" lang="ja-JP" altLang="ja-JP" sz="2800" b="0" i="0" u="none" strike="noStrike" cap="none" normalizeH="0" baseline="0" dirty="0" smtClean="0">
                <a:ln>
                  <a:noFill/>
                </a:ln>
                <a:solidFill>
                  <a:schemeClr val="tx1"/>
                </a:solidFill>
                <a:effectLst/>
                <a:latin typeface="Arial" pitchFamily="34" charset="0"/>
                <a:ea typeface="ＭＳ Ｐゴシック" pitchFamily="50" charset="-128"/>
                <a:cs typeface="ＭＳ Ｐゴシック" pitchFamily="50" charset="-128"/>
              </a:rPr>
              <a:t>ECRR</a:t>
            </a:r>
            <a:r>
              <a:rPr kumimoji="1" lang="ja-JP" sz="2800" b="0" i="0" u="none" strike="noStrike" cap="none" normalizeH="0" baseline="0" dirty="0" smtClean="0">
                <a:ln>
                  <a:noFill/>
                </a:ln>
                <a:solidFill>
                  <a:schemeClr val="tx1"/>
                </a:solidFill>
                <a:effectLst/>
                <a:latin typeface="Arial" pitchFamily="34" charset="0"/>
                <a:ea typeface="ＭＳ Ｐゴシック" pitchFamily="50" charset="-128"/>
                <a:cs typeface="ＭＳ Ｐゴシック" pitchFamily="50" charset="-128"/>
              </a:rPr>
              <a:t>の係数で出る</a:t>
            </a:r>
            <a:r>
              <a:rPr kumimoji="1" lang="ja-JP" altLang="ja-JP" sz="2800" b="0" i="0" u="none" strike="noStrike" cap="none" normalizeH="0" baseline="0" dirty="0" smtClean="0">
                <a:ln>
                  <a:noFill/>
                </a:ln>
                <a:solidFill>
                  <a:schemeClr val="tx1"/>
                </a:solidFill>
                <a:effectLst/>
                <a:latin typeface="Arial" pitchFamily="34" charset="0"/>
                <a:ea typeface="ＭＳ Ｐゴシック" pitchFamily="50" charset="-128"/>
                <a:cs typeface="ＭＳ Ｐゴシック" pitchFamily="50" charset="-128"/>
              </a:rPr>
              <a:t>Sv</a:t>
            </a:r>
            <a:r>
              <a:rPr kumimoji="1" lang="ja-JP" sz="2800" b="0" i="0" u="none" strike="noStrike" cap="none" normalizeH="0" baseline="0" dirty="0" smtClean="0">
                <a:ln>
                  <a:noFill/>
                </a:ln>
                <a:solidFill>
                  <a:schemeClr val="tx1"/>
                </a:solidFill>
                <a:effectLst/>
                <a:latin typeface="Arial" pitchFamily="34" charset="0"/>
                <a:ea typeface="ＭＳ Ｐゴシック" pitchFamily="50" charset="-128"/>
                <a:cs typeface="ＭＳ Ｐゴシック" pitchFamily="50" charset="-128"/>
              </a:rPr>
              <a:t>は異なる単位ですので，単純に比較できません．</a:t>
            </a:r>
            <a:br>
              <a:rPr kumimoji="1" lang="ja-JP" sz="2800" b="0" i="0" u="none" strike="noStrike" cap="none" normalizeH="0" baseline="0" dirty="0" smtClean="0">
                <a:ln>
                  <a:noFill/>
                </a:ln>
                <a:solidFill>
                  <a:schemeClr val="tx1"/>
                </a:solidFill>
                <a:effectLst/>
                <a:latin typeface="Arial" pitchFamily="34" charset="0"/>
                <a:ea typeface="ＭＳ Ｐゴシック" pitchFamily="50" charset="-128"/>
                <a:cs typeface="ＭＳ Ｐゴシック" pitchFamily="50" charset="-128"/>
              </a:rPr>
            </a:br>
            <a:r>
              <a:rPr kumimoji="1" lang="ja-JP" sz="1800" b="0" i="0" u="none" strike="noStrike" cap="none" normalizeH="0" baseline="0" dirty="0" smtClean="0">
                <a:ln>
                  <a:noFill/>
                </a:ln>
                <a:solidFill>
                  <a:schemeClr val="tx1"/>
                </a:solidFill>
                <a:effectLst/>
                <a:latin typeface="Arial" pitchFamily="34" charset="0"/>
                <a:ea typeface="ＭＳ Ｐゴシック" pitchFamily="50" charset="-128"/>
                <a:cs typeface="ＭＳ Ｐゴシック" pitchFamily="50" charset="-128"/>
              </a:rPr>
              <a:t/>
            </a:r>
            <a:br>
              <a:rPr kumimoji="1" lang="ja-JP" sz="1800" b="0" i="0" u="none" strike="noStrike" cap="none" normalizeH="0" baseline="0" dirty="0" smtClean="0">
                <a:ln>
                  <a:noFill/>
                </a:ln>
                <a:solidFill>
                  <a:schemeClr val="tx1"/>
                </a:solidFill>
                <a:effectLst/>
                <a:latin typeface="Arial" pitchFamily="34" charset="0"/>
                <a:ea typeface="ＭＳ Ｐゴシック" pitchFamily="50" charset="-128"/>
                <a:cs typeface="ＭＳ Ｐゴシック" pitchFamily="50" charset="-128"/>
              </a:rPr>
            </a:br>
            <a:endParaRPr kumimoji="1" lang="ja-JP" sz="1800" b="0" i="0" u="none" strike="noStrike" cap="none" normalizeH="0" baseline="0" dirty="0" smtClean="0">
              <a:ln>
                <a:noFill/>
              </a:ln>
              <a:solidFill>
                <a:schemeClr val="tx1"/>
              </a:solidFill>
              <a:effectLst/>
              <a:latin typeface="Arial" pitchFamily="34" charset="0"/>
              <a:ea typeface="ＭＳ Ｐゴシック" pitchFamily="50" charset="-128"/>
              <a:cs typeface="ＭＳ Ｐゴシック" pitchFamily="50" charset="-128"/>
            </a:endParaRPr>
          </a:p>
        </p:txBody>
      </p:sp>
    </p:spTree>
    <p:extLst>
      <p:ext uri="{BB962C8B-B14F-4D97-AF65-F5344CB8AC3E}">
        <p14:creationId xmlns:p14="http://schemas.microsoft.com/office/powerpoint/2010/main" val="185376495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p:cNvSpPr>
            <a:spLocks noGrp="1"/>
          </p:cNvSpPr>
          <p:nvPr>
            <p:ph idx="1"/>
          </p:nvPr>
        </p:nvSpPr>
        <p:spPr>
          <a:xfrm>
            <a:off x="457200" y="1052736"/>
            <a:ext cx="8507288" cy="4954555"/>
          </a:xfrm>
        </p:spPr>
        <p:txBody>
          <a:bodyPr>
            <a:normAutofit fontScale="92500" lnSpcReduction="20000"/>
          </a:bodyPr>
          <a:lstStyle/>
          <a:p>
            <a:r>
              <a:rPr lang="ja-JP" altLang="en-US" sz="3500" b="1" dirty="0">
                <a:latin typeface="AR P丸ゴシック体M" pitchFamily="50" charset="-128"/>
                <a:ea typeface="AR P丸ゴシック体M" pitchFamily="50" charset="-128"/>
              </a:rPr>
              <a:t>核開発にあたって</a:t>
            </a:r>
            <a:r>
              <a:rPr lang="ja-JP" altLang="en-US" sz="3500" b="1" dirty="0" smtClean="0">
                <a:latin typeface="AR P丸ゴシック体M" pitchFamily="50" charset="-128"/>
                <a:ea typeface="AR P丸ゴシック体M" pitchFamily="50" charset="-128"/>
              </a:rPr>
              <a:t>、軍事的</a:t>
            </a:r>
            <a:r>
              <a:rPr lang="ja-JP" altLang="en-US" sz="3500" b="1" dirty="0">
                <a:latin typeface="AR P丸ゴシック体M" pitchFamily="50" charset="-128"/>
                <a:ea typeface="AR P丸ゴシック体M" pitchFamily="50" charset="-128"/>
              </a:rPr>
              <a:t>利用を防ぐための「保障措置</a:t>
            </a:r>
            <a:r>
              <a:rPr lang="ja-JP" altLang="en-US" sz="3500" b="1" dirty="0" smtClean="0">
                <a:latin typeface="AR P丸ゴシック体M" pitchFamily="50" charset="-128"/>
                <a:ea typeface="AR P丸ゴシック体M" pitchFamily="50" charset="-128"/>
              </a:rPr>
              <a:t>」</a:t>
            </a:r>
            <a:endParaRPr lang="en-US" altLang="ja-JP" sz="3500" b="1" dirty="0" smtClean="0">
              <a:latin typeface="AR P丸ゴシック体M" pitchFamily="50" charset="-128"/>
              <a:ea typeface="AR P丸ゴシック体M" pitchFamily="50" charset="-128"/>
            </a:endParaRPr>
          </a:p>
          <a:p>
            <a:endParaRPr lang="ja-JP" altLang="en-US" sz="3500" b="1" dirty="0">
              <a:latin typeface="AR P丸ゴシック体M" pitchFamily="50" charset="-128"/>
              <a:ea typeface="AR P丸ゴシック体M" pitchFamily="50" charset="-128"/>
            </a:endParaRPr>
          </a:p>
          <a:p>
            <a:r>
              <a:rPr lang="ja-JP" altLang="en-US" dirty="0">
                <a:latin typeface="+mn-ea"/>
              </a:rPr>
              <a:t>「保障措置」とは、原子力の利用にあたってウランやプルトニウムのような核物質等が軍事的に利用されないことを確保するための措置のことです</a:t>
            </a:r>
            <a:r>
              <a:rPr lang="ja-JP" altLang="en-US" dirty="0" smtClean="0">
                <a:latin typeface="+mn-ea"/>
              </a:rPr>
              <a:t>。</a:t>
            </a:r>
            <a:endParaRPr lang="en-US" altLang="ja-JP" dirty="0" smtClean="0">
              <a:latin typeface="+mn-ea"/>
            </a:endParaRPr>
          </a:p>
          <a:p>
            <a:r>
              <a:rPr lang="ja-JP" altLang="en-US" dirty="0" smtClean="0">
                <a:latin typeface="+mn-ea"/>
              </a:rPr>
              <a:t>その</a:t>
            </a:r>
            <a:r>
              <a:rPr lang="ja-JP" altLang="en-US" dirty="0">
                <a:latin typeface="+mn-ea"/>
              </a:rPr>
              <a:t>活動の主なものとして、核物質の</a:t>
            </a:r>
            <a:r>
              <a:rPr lang="ja-JP" altLang="en-US" dirty="0">
                <a:solidFill>
                  <a:srgbClr val="FF0000"/>
                </a:solidFill>
                <a:latin typeface="+mn-ea"/>
              </a:rPr>
              <a:t>「計量管理」</a:t>
            </a:r>
            <a:r>
              <a:rPr lang="ja-JP" altLang="en-US" dirty="0">
                <a:latin typeface="+mn-ea"/>
              </a:rPr>
              <a:t>、査察官が核物質を保有している施設に立ち入って調査する</a:t>
            </a:r>
            <a:r>
              <a:rPr lang="ja-JP" altLang="en-US" dirty="0">
                <a:solidFill>
                  <a:srgbClr val="FF0000"/>
                </a:solidFill>
                <a:latin typeface="+mn-ea"/>
              </a:rPr>
              <a:t>「査察」</a:t>
            </a:r>
            <a:r>
              <a:rPr lang="ja-JP" altLang="en-US" dirty="0">
                <a:latin typeface="+mn-ea"/>
              </a:rPr>
              <a:t>、核物質への接近等を防止するため、核物質が貯蔵された容器の蓋などに封印を付けて核物質を物理的に封じ込める</a:t>
            </a:r>
            <a:r>
              <a:rPr lang="ja-JP" altLang="en-US" dirty="0">
                <a:solidFill>
                  <a:srgbClr val="FF0000"/>
                </a:solidFill>
                <a:latin typeface="+mn-ea"/>
              </a:rPr>
              <a:t>「封じ込め」</a:t>
            </a:r>
            <a:r>
              <a:rPr lang="ja-JP" altLang="en-US" dirty="0">
                <a:latin typeface="+mn-ea"/>
              </a:rPr>
              <a:t>、およびビデオカメラやモニターなどを使って行う</a:t>
            </a:r>
            <a:r>
              <a:rPr lang="ja-JP" altLang="en-US" dirty="0">
                <a:solidFill>
                  <a:srgbClr val="FF0000"/>
                </a:solidFill>
                <a:latin typeface="+mn-ea"/>
              </a:rPr>
              <a:t>「監視」</a:t>
            </a:r>
            <a:r>
              <a:rPr lang="ja-JP" altLang="en-US" dirty="0">
                <a:latin typeface="+mn-ea"/>
              </a:rPr>
              <a:t>です。これらの活動は、加盟国が自ら申告する核物質やその関連施設を対象として行われます。</a:t>
            </a:r>
          </a:p>
        </p:txBody>
      </p:sp>
    </p:spTree>
    <p:extLst>
      <p:ext uri="{BB962C8B-B14F-4D97-AF65-F5344CB8AC3E}">
        <p14:creationId xmlns:p14="http://schemas.microsoft.com/office/powerpoint/2010/main" val="518804239"/>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C:\Users\PCUser\Desktop\tumblr_lomio9NY0D1qfc8ybo1_r1_500.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77108" y="476672"/>
            <a:ext cx="8143364" cy="617267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9125590"/>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正方形/長方形 1"/>
          <p:cNvSpPr/>
          <p:nvPr/>
        </p:nvSpPr>
        <p:spPr>
          <a:xfrm>
            <a:off x="467545" y="1196752"/>
            <a:ext cx="7920880" cy="4708981"/>
          </a:xfrm>
          <a:prstGeom prst="rect">
            <a:avLst/>
          </a:prstGeom>
        </p:spPr>
        <p:txBody>
          <a:bodyPr wrap="square">
            <a:spAutoFit/>
          </a:bodyPr>
          <a:lstStyle/>
          <a:p>
            <a:r>
              <a:rPr lang="en-US" altLang="ja-JP" sz="6000" dirty="0" smtClean="0"/>
              <a:t>ICRP</a:t>
            </a:r>
            <a:r>
              <a:rPr lang="ja-JP" altLang="en-US" sz="6000" dirty="0" smtClean="0"/>
              <a:t>は、身体を水の入った袋のように仮定し、それがある量のガンマ線を吸収するという考え方で被曝量を定義</a:t>
            </a:r>
            <a:endParaRPr lang="ja-JP" altLang="en-US" sz="6000" dirty="0"/>
          </a:p>
        </p:txBody>
      </p:sp>
    </p:spTree>
    <p:extLst>
      <p:ext uri="{BB962C8B-B14F-4D97-AF65-F5344CB8AC3E}">
        <p14:creationId xmlns:p14="http://schemas.microsoft.com/office/powerpoint/2010/main" val="1527930310"/>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正方形/長方形 1"/>
          <p:cNvSpPr/>
          <p:nvPr/>
        </p:nvSpPr>
        <p:spPr>
          <a:xfrm>
            <a:off x="611560" y="1196752"/>
            <a:ext cx="7920880" cy="2800767"/>
          </a:xfrm>
          <a:prstGeom prst="rect">
            <a:avLst/>
          </a:prstGeom>
        </p:spPr>
        <p:txBody>
          <a:bodyPr wrap="square">
            <a:spAutoFit/>
          </a:bodyPr>
          <a:lstStyle/>
          <a:p>
            <a:r>
              <a:rPr lang="ja-JP" altLang="en-US" sz="4400" dirty="0" smtClean="0"/>
              <a:t>しかし、現実はある一箇所にエネルギーが集中的に与えられるため、その部分の疾病（癌や心臓病など）の原因となっている。</a:t>
            </a:r>
            <a:endParaRPr lang="ja-JP" altLang="en-US" sz="4400" dirty="0"/>
          </a:p>
        </p:txBody>
      </p:sp>
      <p:sp>
        <p:nvSpPr>
          <p:cNvPr id="3" name="テキスト ボックス 2"/>
          <p:cNvSpPr txBox="1"/>
          <p:nvPr/>
        </p:nvSpPr>
        <p:spPr>
          <a:xfrm>
            <a:off x="1151620" y="4433336"/>
            <a:ext cx="6840760" cy="1015663"/>
          </a:xfrm>
          <a:prstGeom prst="rect">
            <a:avLst/>
          </a:prstGeom>
          <a:noFill/>
        </p:spPr>
        <p:txBody>
          <a:bodyPr wrap="square" rtlCol="0">
            <a:spAutoFit/>
          </a:bodyPr>
          <a:lstStyle/>
          <a:p>
            <a:r>
              <a:rPr lang="ja-JP" altLang="en-US" sz="6000" dirty="0">
                <a:solidFill>
                  <a:srgbClr val="C00000"/>
                </a:solidFill>
              </a:rPr>
              <a:t>ホット・パーティクル</a:t>
            </a:r>
            <a:endParaRPr kumimoji="1" lang="ja-JP" altLang="en-US" sz="6000" dirty="0">
              <a:solidFill>
                <a:srgbClr val="C00000"/>
              </a:solidFill>
            </a:endParaRPr>
          </a:p>
        </p:txBody>
      </p:sp>
    </p:spTree>
    <p:extLst>
      <p:ext uri="{BB962C8B-B14F-4D97-AF65-F5344CB8AC3E}">
        <p14:creationId xmlns:p14="http://schemas.microsoft.com/office/powerpoint/2010/main" val="30433350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endParaRPr kumimoji="1" lang="ja-JP" altLang="en-US"/>
          </a:p>
        </p:txBody>
      </p:sp>
      <p:sp>
        <p:nvSpPr>
          <p:cNvPr id="4" name="コンテンツ プレースホルダー 3"/>
          <p:cNvSpPr>
            <a:spLocks noGrp="1"/>
          </p:cNvSpPr>
          <p:nvPr>
            <p:ph idx="1"/>
          </p:nvPr>
        </p:nvSpPr>
        <p:spPr/>
        <p:txBody>
          <a:bodyPr/>
          <a:lstStyle/>
          <a:p>
            <a:endParaRPr kumimoji="1" lang="ja-JP" altLang="en-US"/>
          </a:p>
        </p:txBody>
      </p:sp>
      <p:pic>
        <p:nvPicPr>
          <p:cNvPr id="5" name="Picture 2" descr="http://blog-imgs-36-origin.fc2.com/k/a/l/kaleido11/20110613-3.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99592" y="-31132"/>
            <a:ext cx="7272808" cy="3153981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42476824"/>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p:cNvSpPr>
            <a:spLocks noGrp="1"/>
          </p:cNvSpPr>
          <p:nvPr>
            <p:ph idx="1"/>
          </p:nvPr>
        </p:nvSpPr>
        <p:spPr/>
        <p:txBody>
          <a:bodyPr/>
          <a:lstStyle/>
          <a:p>
            <a:endParaRPr kumimoji="1" lang="ja-JP" altLang="en-US" dirty="0"/>
          </a:p>
        </p:txBody>
      </p:sp>
      <p:sp>
        <p:nvSpPr>
          <p:cNvPr id="2" name="タイトル 1"/>
          <p:cNvSpPr>
            <a:spLocks noGrp="1"/>
          </p:cNvSpPr>
          <p:nvPr>
            <p:ph type="title"/>
          </p:nvPr>
        </p:nvSpPr>
        <p:spPr/>
        <p:txBody>
          <a:bodyPr/>
          <a:lstStyle/>
          <a:p>
            <a:endParaRPr kumimoji="1" lang="ja-JP" altLang="en-US"/>
          </a:p>
        </p:txBody>
      </p:sp>
      <p:pic>
        <p:nvPicPr>
          <p:cNvPr id="4" name="Picture 2" descr="http://blog-imgs-36-origin.fc2.com/k/a/l/kaleido11/20110613-3.jpg"/>
          <p:cNvPicPr>
            <a:picLocks noChangeAspect="1" noChangeArrowheads="1"/>
          </p:cNvPicPr>
          <p:nvPr/>
        </p:nvPicPr>
        <p:blipFill rotWithShape="1">
          <a:blip r:embed="rId2">
            <a:extLst>
              <a:ext uri="{28A0092B-C50C-407E-A947-70E740481C1C}">
                <a14:useLocalDpi xmlns:a14="http://schemas.microsoft.com/office/drawing/2010/main" val="0"/>
              </a:ext>
            </a:extLst>
          </a:blip>
          <a:srcRect t="68519"/>
          <a:stretch/>
        </p:blipFill>
        <p:spPr bwMode="auto">
          <a:xfrm>
            <a:off x="1331640" y="237800"/>
            <a:ext cx="6696744" cy="697992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35685080"/>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正方形/長方形 1"/>
          <p:cNvSpPr/>
          <p:nvPr/>
        </p:nvSpPr>
        <p:spPr>
          <a:xfrm>
            <a:off x="755576" y="1124745"/>
            <a:ext cx="7272808" cy="4524315"/>
          </a:xfrm>
          <a:prstGeom prst="rect">
            <a:avLst/>
          </a:prstGeom>
        </p:spPr>
        <p:txBody>
          <a:bodyPr wrap="square">
            <a:spAutoFit/>
          </a:bodyPr>
          <a:lstStyle/>
          <a:p>
            <a:r>
              <a:rPr lang="ja-JP" altLang="en-US" sz="3200" dirty="0"/>
              <a:t>全力疾走で草原を駆け抜ける場合は、一瞬だけ、高山植物を一回だけ踏み潰すだけですが、半径</a:t>
            </a:r>
            <a:r>
              <a:rPr lang="en-US" altLang="ja-JP" sz="3200" dirty="0"/>
              <a:t>30cm</a:t>
            </a:r>
            <a:r>
              <a:rPr lang="ja-JP" altLang="en-US" sz="3200" dirty="0"/>
              <a:t>の円の中で足踏みを長い</a:t>
            </a:r>
            <a:r>
              <a:rPr lang="ja-JP" altLang="en-US" sz="3200" dirty="0" err="1"/>
              <a:t>間して</a:t>
            </a:r>
            <a:r>
              <a:rPr lang="ja-JP" altLang="en-US" sz="3200" dirty="0"/>
              <a:t>いたら、高山植物は死滅して二度と生えてこなくなってしまいます。</a:t>
            </a:r>
            <a:br>
              <a:rPr lang="ja-JP" altLang="en-US" sz="3200" dirty="0"/>
            </a:br>
            <a:r>
              <a:rPr lang="ja-JP" altLang="en-US" sz="3200" dirty="0"/>
              <a:t>足踏みするときに、足を高く上げてドンドンと乱暴に踏みつけるよう</a:t>
            </a:r>
            <a:r>
              <a:rPr lang="en-US" altLang="ja-JP" sz="3200" dirty="0"/>
              <a:t>(</a:t>
            </a:r>
            <a:r>
              <a:rPr lang="ja-JP" altLang="en-US" sz="3200" dirty="0"/>
              <a:t>放射線のエネルギーが高い</a:t>
            </a:r>
            <a:r>
              <a:rPr lang="en-US" altLang="ja-JP" sz="3200" dirty="0"/>
              <a:t>)</a:t>
            </a:r>
            <a:r>
              <a:rPr lang="ja-JP" altLang="en-US" sz="3200" dirty="0"/>
              <a:t>にすれば、それこそ土が死んでしまうのです</a:t>
            </a:r>
          </a:p>
        </p:txBody>
      </p:sp>
    </p:spTree>
    <p:extLst>
      <p:ext uri="{BB962C8B-B14F-4D97-AF65-F5344CB8AC3E}">
        <p14:creationId xmlns:p14="http://schemas.microsoft.com/office/powerpoint/2010/main" val="989594886"/>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テキスト プレースホルダー 2"/>
          <p:cNvSpPr txBox="1">
            <a:spLocks/>
          </p:cNvSpPr>
          <p:nvPr/>
        </p:nvSpPr>
        <p:spPr>
          <a:xfrm>
            <a:off x="1187624" y="1556792"/>
            <a:ext cx="7272808" cy="4248472"/>
          </a:xfrm>
          <a:prstGeom prst="rect">
            <a:avLst/>
          </a:prstGeom>
        </p:spPr>
        <p:txBody>
          <a:bodyPr>
            <a:normAutofit fontScale="62500" lnSpcReduction="20000"/>
          </a:bodyPr>
          <a:lstStyle>
            <a:lvl1pPr marL="365760" indent="-256032" algn="l" rtl="0" eaLnBrk="1" latinLnBrk="0" hangingPunct="1">
              <a:spcBef>
                <a:spcPts val="400"/>
              </a:spcBef>
              <a:spcAft>
                <a:spcPts val="0"/>
              </a:spcAft>
              <a:buClr>
                <a:schemeClr val="accent1"/>
              </a:buClr>
              <a:buSzPct val="68000"/>
              <a:buFont typeface="Wingdings 3"/>
              <a:buChar char=""/>
              <a:defRPr kumimoji="1"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1"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1"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1"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1"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1"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1"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1"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1" sz="1600" kern="1200" baseline="0">
                <a:solidFill>
                  <a:schemeClr val="tx1"/>
                </a:solidFill>
                <a:latin typeface="+mn-lt"/>
                <a:ea typeface="+mn-ea"/>
                <a:cs typeface="+mn-cs"/>
              </a:defRPr>
            </a:lvl9pPr>
            <a:extLst/>
          </a:lstStyle>
          <a:p>
            <a:pPr marL="109728" indent="0">
              <a:buNone/>
            </a:pPr>
            <a:r>
              <a:rPr lang="en-US" altLang="ja-JP" sz="8800" dirty="0" smtClean="0"/>
              <a:t>ICRP</a:t>
            </a:r>
            <a:r>
              <a:rPr lang="ja-JP" altLang="en-US" sz="8800" dirty="0" smtClean="0"/>
              <a:t>の</a:t>
            </a:r>
            <a:r>
              <a:rPr lang="ja-JP" altLang="en-US" sz="8800" dirty="0" smtClean="0">
                <a:solidFill>
                  <a:srgbClr val="FF0000"/>
                </a:solidFill>
              </a:rPr>
              <a:t>リスクモデル</a:t>
            </a:r>
            <a:r>
              <a:rPr lang="ja-JP" altLang="en-US" sz="8800" dirty="0" smtClean="0"/>
              <a:t>は呼吸や飲食によって体内に放射性核種が入る</a:t>
            </a:r>
            <a:r>
              <a:rPr lang="ja-JP" altLang="en-US" sz="8800" dirty="0" smtClean="0">
                <a:solidFill>
                  <a:srgbClr val="C00000"/>
                </a:solidFill>
              </a:rPr>
              <a:t>内部被曝はリスクモデルに考慮していない</a:t>
            </a:r>
            <a:endParaRPr lang="ja-JP" altLang="en-US" sz="8800" dirty="0">
              <a:solidFill>
                <a:srgbClr val="C00000"/>
              </a:solidFill>
            </a:endParaRPr>
          </a:p>
        </p:txBody>
      </p:sp>
    </p:spTree>
    <p:extLst>
      <p:ext uri="{BB962C8B-B14F-4D97-AF65-F5344CB8AC3E}">
        <p14:creationId xmlns:p14="http://schemas.microsoft.com/office/powerpoint/2010/main" val="1835514219"/>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txBox="1">
            <a:spLocks/>
          </p:cNvSpPr>
          <p:nvPr/>
        </p:nvSpPr>
        <p:spPr>
          <a:xfrm>
            <a:off x="949276" y="620688"/>
            <a:ext cx="7255147" cy="1296144"/>
          </a:xfrm>
          <a:prstGeom prst="rect">
            <a:avLst/>
          </a:prstGeom>
        </p:spPr>
        <p:txBody>
          <a:bodyPr/>
          <a:lstStyle>
            <a:lvl1pPr marL="320040" indent="-320040" algn="r" defTabSz="914400" rtl="0" eaLnBrk="1" latinLnBrk="0" hangingPunct="1">
              <a:spcBef>
                <a:spcPct val="0"/>
              </a:spcBef>
              <a:buClr>
                <a:schemeClr val="accent6">
                  <a:lumMod val="75000"/>
                </a:schemeClr>
              </a:buClr>
              <a:buSzPct val="128000"/>
              <a:buFont typeface="Georgia" pitchFamily="18" charset="0"/>
              <a:buChar char="*"/>
              <a:defRPr kumimoji="1" sz="4600" b="1" i="0" kern="1200">
                <a:gradFill>
                  <a:gsLst>
                    <a:gs pos="0">
                      <a:schemeClr val="tx1"/>
                    </a:gs>
                    <a:gs pos="40000">
                      <a:schemeClr val="tx1">
                        <a:lumMod val="75000"/>
                        <a:lumOff val="25000"/>
                      </a:schemeClr>
                    </a:gs>
                    <a:gs pos="100000">
                      <a:schemeClr val="tx2">
                        <a:alpha val="65000"/>
                      </a:schemeClr>
                    </a:gs>
                  </a:gsLst>
                  <a:lin ang="5400000" scaled="0"/>
                </a:gradFill>
                <a:effectLst>
                  <a:reflection blurRad="6350" stA="55000" endA="300" endPos="45500" dir="5400000" sy="-100000" algn="bl" rotWithShape="0"/>
                </a:effectLst>
                <a:latin typeface="+mj-lt"/>
                <a:ea typeface="+mj-ea"/>
                <a:cs typeface="+mj-cs"/>
              </a:defRPr>
            </a:lvl1pPr>
            <a:lvl2pPr eaLnBrk="1" hangingPunct="1">
              <a:defRPr kumimoji="1">
                <a:solidFill>
                  <a:schemeClr val="tx2"/>
                </a:solidFill>
              </a:defRPr>
            </a:lvl2pPr>
            <a:lvl3pPr eaLnBrk="1" hangingPunct="1">
              <a:defRPr kumimoji="1">
                <a:solidFill>
                  <a:schemeClr val="tx2"/>
                </a:solidFill>
              </a:defRPr>
            </a:lvl3pPr>
            <a:lvl4pPr eaLnBrk="1" hangingPunct="1">
              <a:defRPr kumimoji="1">
                <a:solidFill>
                  <a:schemeClr val="tx2"/>
                </a:solidFill>
              </a:defRPr>
            </a:lvl4pPr>
            <a:lvl5pPr eaLnBrk="1" hangingPunct="1">
              <a:defRPr kumimoji="1">
                <a:solidFill>
                  <a:schemeClr val="tx2"/>
                </a:solidFill>
              </a:defRPr>
            </a:lvl5pPr>
            <a:lvl6pPr eaLnBrk="1" hangingPunct="1">
              <a:defRPr kumimoji="1">
                <a:solidFill>
                  <a:schemeClr val="tx2"/>
                </a:solidFill>
              </a:defRPr>
            </a:lvl6pPr>
            <a:lvl7pPr eaLnBrk="1" hangingPunct="1">
              <a:defRPr kumimoji="1">
                <a:solidFill>
                  <a:schemeClr val="tx2"/>
                </a:solidFill>
              </a:defRPr>
            </a:lvl7pPr>
            <a:lvl8pPr eaLnBrk="1" hangingPunct="1">
              <a:defRPr kumimoji="1">
                <a:solidFill>
                  <a:schemeClr val="tx2"/>
                </a:solidFill>
              </a:defRPr>
            </a:lvl8pPr>
            <a:lvl9pPr eaLnBrk="1" hangingPunct="1">
              <a:defRPr kumimoji="1">
                <a:solidFill>
                  <a:schemeClr val="tx2"/>
                </a:solidFill>
              </a:defRPr>
            </a:lvl9pPr>
          </a:lstStyle>
          <a:p>
            <a:pPr marL="0" indent="0">
              <a:buFont typeface="Georgia" pitchFamily="18" charset="0"/>
              <a:buNone/>
            </a:pPr>
            <a:r>
              <a:rPr lang="en-US" altLang="ja-JP" sz="4000" dirty="0" smtClean="0"/>
              <a:t>DNA</a:t>
            </a:r>
            <a:r>
              <a:rPr lang="ja-JP" altLang="en-US" sz="4000" dirty="0"/>
              <a:t>構造</a:t>
            </a:r>
            <a:r>
              <a:rPr lang="ja-JP" altLang="en-US" sz="4000" dirty="0" smtClean="0"/>
              <a:t>が発見される以前の物理学に基づいて作られたもの</a:t>
            </a:r>
            <a:endParaRPr lang="en-US" altLang="ja-JP" sz="4000" dirty="0" smtClean="0"/>
          </a:p>
          <a:p>
            <a:pPr marL="0" indent="0">
              <a:buFont typeface="Georgia" pitchFamily="18" charset="0"/>
              <a:buNone/>
            </a:pPr>
            <a:r>
              <a:rPr lang="en-US" altLang="ja-JP" sz="4000" dirty="0" smtClean="0"/>
              <a:t/>
            </a:r>
            <a:br>
              <a:rPr lang="en-US" altLang="ja-JP" sz="4000" dirty="0" smtClean="0"/>
            </a:br>
            <a:endParaRPr lang="ja-JP" altLang="en-US" sz="4000" dirty="0"/>
          </a:p>
        </p:txBody>
      </p:sp>
      <p:sp>
        <p:nvSpPr>
          <p:cNvPr id="3" name="正方形/長方形 2"/>
          <p:cNvSpPr/>
          <p:nvPr/>
        </p:nvSpPr>
        <p:spPr>
          <a:xfrm>
            <a:off x="827583" y="2413338"/>
            <a:ext cx="7376839" cy="3539430"/>
          </a:xfrm>
          <a:prstGeom prst="rect">
            <a:avLst/>
          </a:prstGeom>
        </p:spPr>
        <p:txBody>
          <a:bodyPr wrap="square">
            <a:spAutoFit/>
          </a:bodyPr>
          <a:lstStyle/>
          <a:p>
            <a:r>
              <a:rPr lang="ja-JP" altLang="en-US" sz="2800" dirty="0"/>
              <a:t>現在</a:t>
            </a:r>
            <a:r>
              <a:rPr lang="ja-JP" altLang="en-US" sz="2800" dirty="0" smtClean="0"/>
              <a:t>の</a:t>
            </a:r>
            <a:r>
              <a:rPr lang="en-US" altLang="ja-JP" sz="2800" dirty="0" smtClean="0"/>
              <a:t>ICRP</a:t>
            </a:r>
            <a:r>
              <a:rPr lang="ja-JP" altLang="en-US" sz="2800" dirty="0" smtClean="0"/>
              <a:t>の放射</a:t>
            </a:r>
            <a:r>
              <a:rPr lang="ja-JP" altLang="en-US" sz="2800" dirty="0"/>
              <a:t>線リスクモデルは</a:t>
            </a:r>
            <a:r>
              <a:rPr lang="ja-JP" altLang="en-US" sz="3200" dirty="0"/>
              <a:t/>
            </a:r>
            <a:br>
              <a:rPr lang="ja-JP" altLang="en-US" sz="3200" dirty="0"/>
            </a:br>
            <a:r>
              <a:rPr lang="ja-JP" altLang="en-US" sz="3200" dirty="0"/>
              <a:t>「冷戦の秘密主義と統制体制の時期に</a:t>
            </a:r>
            <a:r>
              <a:rPr lang="ja-JP" altLang="en-US" sz="3200" dirty="0" smtClean="0"/>
              <a:t>、</a:t>
            </a:r>
            <a:r>
              <a:rPr lang="en-US" altLang="ja-JP" sz="3200" dirty="0" smtClean="0"/>
              <a:t>DNA </a:t>
            </a:r>
            <a:r>
              <a:rPr lang="ja-JP" altLang="en-US" sz="3200" dirty="0"/>
              <a:t>が発見されるよりも以前に、</a:t>
            </a:r>
            <a:br>
              <a:rPr lang="ja-JP" altLang="en-US" sz="3200" dirty="0"/>
            </a:br>
            <a:r>
              <a:rPr lang="ja-JP" altLang="en-US" sz="3200" dirty="0"/>
              <a:t>生きた細胞の放射線に対する生物的応答のほとんどが知られていなかった時期に</a:t>
            </a:r>
            <a:r>
              <a:rPr lang="ja-JP" altLang="en-US" sz="3200" dirty="0" smtClean="0"/>
              <a:t>、主</a:t>
            </a:r>
            <a:r>
              <a:rPr lang="ja-JP" altLang="en-US" sz="3200" dirty="0"/>
              <a:t>として（軍当局に支援されていた）物理学者達によってつくられたものである。」</a:t>
            </a:r>
          </a:p>
        </p:txBody>
      </p:sp>
    </p:spTree>
    <p:extLst>
      <p:ext uri="{BB962C8B-B14F-4D97-AF65-F5344CB8AC3E}">
        <p14:creationId xmlns:p14="http://schemas.microsoft.com/office/powerpoint/2010/main" val="2582595717"/>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txBox="1">
            <a:spLocks/>
          </p:cNvSpPr>
          <p:nvPr/>
        </p:nvSpPr>
        <p:spPr>
          <a:xfrm>
            <a:off x="1259632" y="1628800"/>
            <a:ext cx="7416824" cy="1152128"/>
          </a:xfrm>
          <a:prstGeom prst="rect">
            <a:avLst/>
          </a:prstGeom>
        </p:spPr>
        <p:txBody>
          <a:bodyPr/>
          <a:lstStyle>
            <a:lvl1pPr marL="320040" indent="-320040" algn="r" defTabSz="914400" rtl="0" eaLnBrk="1" latinLnBrk="0" hangingPunct="1">
              <a:spcBef>
                <a:spcPct val="0"/>
              </a:spcBef>
              <a:buClr>
                <a:schemeClr val="accent6">
                  <a:lumMod val="75000"/>
                </a:schemeClr>
              </a:buClr>
              <a:buSzPct val="128000"/>
              <a:buFont typeface="Georgia" pitchFamily="18" charset="0"/>
              <a:buChar char="*"/>
              <a:defRPr kumimoji="1" sz="4600" b="1" i="0" kern="1200">
                <a:gradFill>
                  <a:gsLst>
                    <a:gs pos="0">
                      <a:schemeClr val="tx1"/>
                    </a:gs>
                    <a:gs pos="40000">
                      <a:schemeClr val="tx1">
                        <a:lumMod val="75000"/>
                        <a:lumOff val="25000"/>
                      </a:schemeClr>
                    </a:gs>
                    <a:gs pos="100000">
                      <a:schemeClr val="tx2">
                        <a:alpha val="65000"/>
                      </a:schemeClr>
                    </a:gs>
                  </a:gsLst>
                  <a:lin ang="5400000" scaled="0"/>
                </a:gradFill>
                <a:effectLst>
                  <a:reflection blurRad="6350" stA="55000" endA="300" endPos="45500" dir="5400000" sy="-100000" algn="bl" rotWithShape="0"/>
                </a:effectLst>
                <a:latin typeface="+mj-lt"/>
                <a:ea typeface="+mj-ea"/>
                <a:cs typeface="+mj-cs"/>
              </a:defRPr>
            </a:lvl1pPr>
            <a:lvl2pPr eaLnBrk="1" hangingPunct="1">
              <a:defRPr kumimoji="1">
                <a:solidFill>
                  <a:schemeClr val="tx2"/>
                </a:solidFill>
              </a:defRPr>
            </a:lvl2pPr>
            <a:lvl3pPr eaLnBrk="1" hangingPunct="1">
              <a:defRPr kumimoji="1">
                <a:solidFill>
                  <a:schemeClr val="tx2"/>
                </a:solidFill>
              </a:defRPr>
            </a:lvl3pPr>
            <a:lvl4pPr eaLnBrk="1" hangingPunct="1">
              <a:defRPr kumimoji="1">
                <a:solidFill>
                  <a:schemeClr val="tx2"/>
                </a:solidFill>
              </a:defRPr>
            </a:lvl4pPr>
            <a:lvl5pPr eaLnBrk="1" hangingPunct="1">
              <a:defRPr kumimoji="1">
                <a:solidFill>
                  <a:schemeClr val="tx2"/>
                </a:solidFill>
              </a:defRPr>
            </a:lvl5pPr>
            <a:lvl6pPr eaLnBrk="1" hangingPunct="1">
              <a:defRPr kumimoji="1">
                <a:solidFill>
                  <a:schemeClr val="tx2"/>
                </a:solidFill>
              </a:defRPr>
            </a:lvl6pPr>
            <a:lvl7pPr eaLnBrk="1" hangingPunct="1">
              <a:defRPr kumimoji="1">
                <a:solidFill>
                  <a:schemeClr val="tx2"/>
                </a:solidFill>
              </a:defRPr>
            </a:lvl7pPr>
            <a:lvl8pPr eaLnBrk="1" hangingPunct="1">
              <a:defRPr kumimoji="1">
                <a:solidFill>
                  <a:schemeClr val="tx2"/>
                </a:solidFill>
              </a:defRPr>
            </a:lvl8pPr>
            <a:lvl9pPr eaLnBrk="1" hangingPunct="1">
              <a:defRPr kumimoji="1">
                <a:solidFill>
                  <a:schemeClr val="tx2"/>
                </a:solidFill>
              </a:defRPr>
            </a:lvl9pPr>
          </a:lstStyle>
          <a:p>
            <a:pPr marL="0" indent="0" algn="l">
              <a:buFont typeface="Georgia" pitchFamily="18" charset="0"/>
              <a:buNone/>
            </a:pPr>
            <a:r>
              <a:rPr lang="en-US" altLang="ja-JP" dirty="0" smtClean="0"/>
              <a:t>ICRP</a:t>
            </a:r>
            <a:r>
              <a:rPr lang="ja-JP" altLang="en-US" dirty="0" smtClean="0"/>
              <a:t>の</a:t>
            </a:r>
            <a:r>
              <a:rPr lang="ja-JP" altLang="en-US" dirty="0"/>
              <a:t>リスクモデル</a:t>
            </a:r>
            <a:r>
              <a:rPr lang="en-US" altLang="ja-JP" dirty="0" smtClean="0"/>
              <a:t/>
            </a:r>
            <a:br>
              <a:rPr lang="en-US" altLang="ja-JP" dirty="0" smtClean="0"/>
            </a:br>
            <a:endParaRPr lang="ja-JP" altLang="en-US" dirty="0"/>
          </a:p>
        </p:txBody>
      </p:sp>
      <p:sp>
        <p:nvSpPr>
          <p:cNvPr id="3" name="タイトル 1"/>
          <p:cNvSpPr txBox="1">
            <a:spLocks/>
          </p:cNvSpPr>
          <p:nvPr/>
        </p:nvSpPr>
        <p:spPr>
          <a:xfrm>
            <a:off x="539552" y="2556520"/>
            <a:ext cx="7992888" cy="1152128"/>
          </a:xfrm>
          <a:prstGeom prst="rect">
            <a:avLst/>
          </a:prstGeom>
        </p:spPr>
        <p:txBody>
          <a:bodyPr/>
          <a:lstStyle>
            <a:lvl1pPr marL="320040" indent="-320040" algn="r" defTabSz="914400" rtl="0" eaLnBrk="1" latinLnBrk="0" hangingPunct="1">
              <a:spcBef>
                <a:spcPct val="0"/>
              </a:spcBef>
              <a:buClr>
                <a:schemeClr val="accent6">
                  <a:lumMod val="75000"/>
                </a:schemeClr>
              </a:buClr>
              <a:buSzPct val="128000"/>
              <a:buFont typeface="Georgia" pitchFamily="18" charset="0"/>
              <a:buChar char="*"/>
              <a:defRPr kumimoji="1" sz="4600" b="1" i="0" kern="1200">
                <a:gradFill>
                  <a:gsLst>
                    <a:gs pos="0">
                      <a:schemeClr val="tx1"/>
                    </a:gs>
                    <a:gs pos="40000">
                      <a:schemeClr val="tx1">
                        <a:lumMod val="75000"/>
                        <a:lumOff val="25000"/>
                      </a:schemeClr>
                    </a:gs>
                    <a:gs pos="100000">
                      <a:schemeClr val="tx2">
                        <a:alpha val="65000"/>
                      </a:schemeClr>
                    </a:gs>
                  </a:gsLst>
                  <a:lin ang="5400000" scaled="0"/>
                </a:gradFill>
                <a:effectLst>
                  <a:reflection blurRad="6350" stA="55000" endA="300" endPos="45500" dir="5400000" sy="-100000" algn="bl" rotWithShape="0"/>
                </a:effectLst>
                <a:latin typeface="+mj-lt"/>
                <a:ea typeface="+mj-ea"/>
                <a:cs typeface="+mj-cs"/>
              </a:defRPr>
            </a:lvl1pPr>
            <a:lvl2pPr eaLnBrk="1" hangingPunct="1">
              <a:defRPr kumimoji="1">
                <a:solidFill>
                  <a:schemeClr val="tx2"/>
                </a:solidFill>
              </a:defRPr>
            </a:lvl2pPr>
            <a:lvl3pPr eaLnBrk="1" hangingPunct="1">
              <a:defRPr kumimoji="1">
                <a:solidFill>
                  <a:schemeClr val="tx2"/>
                </a:solidFill>
              </a:defRPr>
            </a:lvl3pPr>
            <a:lvl4pPr eaLnBrk="1" hangingPunct="1">
              <a:defRPr kumimoji="1">
                <a:solidFill>
                  <a:schemeClr val="tx2"/>
                </a:solidFill>
              </a:defRPr>
            </a:lvl4pPr>
            <a:lvl5pPr eaLnBrk="1" hangingPunct="1">
              <a:defRPr kumimoji="1">
                <a:solidFill>
                  <a:schemeClr val="tx2"/>
                </a:solidFill>
              </a:defRPr>
            </a:lvl5pPr>
            <a:lvl6pPr eaLnBrk="1" hangingPunct="1">
              <a:defRPr kumimoji="1">
                <a:solidFill>
                  <a:schemeClr val="tx2"/>
                </a:solidFill>
              </a:defRPr>
            </a:lvl6pPr>
            <a:lvl7pPr eaLnBrk="1" hangingPunct="1">
              <a:defRPr kumimoji="1">
                <a:solidFill>
                  <a:schemeClr val="tx2"/>
                </a:solidFill>
              </a:defRPr>
            </a:lvl7pPr>
            <a:lvl8pPr eaLnBrk="1" hangingPunct="1">
              <a:defRPr kumimoji="1">
                <a:solidFill>
                  <a:schemeClr val="tx2"/>
                </a:solidFill>
              </a:defRPr>
            </a:lvl8pPr>
            <a:lvl9pPr eaLnBrk="1" hangingPunct="1">
              <a:defRPr kumimoji="1">
                <a:solidFill>
                  <a:schemeClr val="tx2"/>
                </a:solidFill>
              </a:defRPr>
            </a:lvl9pPr>
          </a:lstStyle>
          <a:p>
            <a:pPr marL="0" indent="0" algn="l">
              <a:buFont typeface="Georgia" pitchFamily="18" charset="0"/>
              <a:buNone/>
            </a:pPr>
            <a:r>
              <a:rPr lang="ja-JP" altLang="en-US" dirty="0" smtClean="0">
                <a:solidFill>
                  <a:srgbClr val="C00000"/>
                </a:solidFill>
              </a:rPr>
              <a:t>吸収線量</a:t>
            </a:r>
            <a:r>
              <a:rPr lang="ja-JP" altLang="en-US" dirty="0" smtClean="0"/>
              <a:t>という考え方に留意</a:t>
            </a:r>
            <a:r>
              <a:rPr lang="en-US" altLang="ja-JP" dirty="0" smtClean="0"/>
              <a:t/>
            </a:r>
            <a:br>
              <a:rPr lang="en-US" altLang="ja-JP" dirty="0" smtClean="0"/>
            </a:br>
            <a:endParaRPr lang="ja-JP" altLang="en-US" dirty="0"/>
          </a:p>
        </p:txBody>
      </p:sp>
      <p:sp>
        <p:nvSpPr>
          <p:cNvPr id="4" name="タイトル 1"/>
          <p:cNvSpPr txBox="1">
            <a:spLocks/>
          </p:cNvSpPr>
          <p:nvPr/>
        </p:nvSpPr>
        <p:spPr>
          <a:xfrm>
            <a:off x="527001" y="4005064"/>
            <a:ext cx="7924824" cy="2304256"/>
          </a:xfrm>
          <a:prstGeom prst="rect">
            <a:avLst/>
          </a:prstGeom>
        </p:spPr>
        <p:txBody>
          <a:bodyPr/>
          <a:lstStyle>
            <a:lvl1pPr marL="320040" indent="-320040" algn="r" defTabSz="914400" rtl="0" eaLnBrk="1" latinLnBrk="0" hangingPunct="1">
              <a:spcBef>
                <a:spcPct val="0"/>
              </a:spcBef>
              <a:buClr>
                <a:schemeClr val="accent6">
                  <a:lumMod val="75000"/>
                </a:schemeClr>
              </a:buClr>
              <a:buSzPct val="128000"/>
              <a:buFont typeface="Georgia" pitchFamily="18" charset="0"/>
              <a:buChar char="*"/>
              <a:defRPr kumimoji="1" sz="4600" b="1" i="0" kern="1200">
                <a:gradFill>
                  <a:gsLst>
                    <a:gs pos="0">
                      <a:schemeClr val="tx1"/>
                    </a:gs>
                    <a:gs pos="40000">
                      <a:schemeClr val="tx1">
                        <a:lumMod val="75000"/>
                        <a:lumOff val="25000"/>
                      </a:schemeClr>
                    </a:gs>
                    <a:gs pos="100000">
                      <a:schemeClr val="tx2">
                        <a:alpha val="65000"/>
                      </a:schemeClr>
                    </a:gs>
                  </a:gsLst>
                  <a:lin ang="5400000" scaled="0"/>
                </a:gradFill>
                <a:effectLst>
                  <a:reflection blurRad="6350" stA="55000" endA="300" endPos="45500" dir="5400000" sy="-100000" algn="bl" rotWithShape="0"/>
                </a:effectLst>
                <a:latin typeface="+mj-lt"/>
                <a:ea typeface="+mj-ea"/>
                <a:cs typeface="+mj-cs"/>
              </a:defRPr>
            </a:lvl1pPr>
            <a:lvl2pPr eaLnBrk="1" hangingPunct="1">
              <a:defRPr kumimoji="1">
                <a:solidFill>
                  <a:schemeClr val="tx2"/>
                </a:solidFill>
              </a:defRPr>
            </a:lvl2pPr>
            <a:lvl3pPr eaLnBrk="1" hangingPunct="1">
              <a:defRPr kumimoji="1">
                <a:solidFill>
                  <a:schemeClr val="tx2"/>
                </a:solidFill>
              </a:defRPr>
            </a:lvl3pPr>
            <a:lvl4pPr eaLnBrk="1" hangingPunct="1">
              <a:defRPr kumimoji="1">
                <a:solidFill>
                  <a:schemeClr val="tx2"/>
                </a:solidFill>
              </a:defRPr>
            </a:lvl4pPr>
            <a:lvl5pPr eaLnBrk="1" hangingPunct="1">
              <a:defRPr kumimoji="1">
                <a:solidFill>
                  <a:schemeClr val="tx2"/>
                </a:solidFill>
              </a:defRPr>
            </a:lvl5pPr>
            <a:lvl6pPr eaLnBrk="1" hangingPunct="1">
              <a:defRPr kumimoji="1">
                <a:solidFill>
                  <a:schemeClr val="tx2"/>
                </a:solidFill>
              </a:defRPr>
            </a:lvl6pPr>
            <a:lvl7pPr eaLnBrk="1" hangingPunct="1">
              <a:defRPr kumimoji="1">
                <a:solidFill>
                  <a:schemeClr val="tx2"/>
                </a:solidFill>
              </a:defRPr>
            </a:lvl7pPr>
            <a:lvl8pPr eaLnBrk="1" hangingPunct="1">
              <a:defRPr kumimoji="1">
                <a:solidFill>
                  <a:schemeClr val="tx2"/>
                </a:solidFill>
              </a:defRPr>
            </a:lvl8pPr>
            <a:lvl9pPr eaLnBrk="1" hangingPunct="1">
              <a:defRPr kumimoji="1">
                <a:solidFill>
                  <a:schemeClr val="tx2"/>
                </a:solidFill>
              </a:defRPr>
            </a:lvl9pPr>
          </a:lstStyle>
          <a:p>
            <a:pPr marL="0" indent="0" algn="l">
              <a:buFont typeface="Georgia" pitchFamily="18" charset="0"/>
              <a:buNone/>
            </a:pPr>
            <a:r>
              <a:rPr lang="ja-JP" altLang="en-US" dirty="0" smtClean="0"/>
              <a:t>これは、人体１</a:t>
            </a:r>
            <a:r>
              <a:rPr lang="en-US" altLang="ja-JP" dirty="0" smtClean="0"/>
              <a:t>kg</a:t>
            </a:r>
            <a:r>
              <a:rPr lang="ja-JP" altLang="en-US" dirty="0" smtClean="0"/>
              <a:t>が外部から受ける放射線量を基準にしている</a:t>
            </a:r>
            <a:r>
              <a:rPr lang="en-US" altLang="ja-JP" dirty="0" smtClean="0"/>
              <a:t/>
            </a:r>
            <a:br>
              <a:rPr lang="en-US" altLang="ja-JP" dirty="0" smtClean="0"/>
            </a:br>
            <a:endParaRPr lang="ja-JP" altLang="en-US" dirty="0"/>
          </a:p>
        </p:txBody>
      </p:sp>
      <p:sp>
        <p:nvSpPr>
          <p:cNvPr id="5" name="下矢印 4"/>
          <p:cNvSpPr/>
          <p:nvPr/>
        </p:nvSpPr>
        <p:spPr>
          <a:xfrm>
            <a:off x="1331640" y="3356992"/>
            <a:ext cx="720080" cy="576064"/>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366974842"/>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正方形/長方形 1"/>
          <p:cNvSpPr/>
          <p:nvPr/>
        </p:nvSpPr>
        <p:spPr>
          <a:xfrm>
            <a:off x="467545" y="1196752"/>
            <a:ext cx="7920880" cy="1569660"/>
          </a:xfrm>
          <a:prstGeom prst="rect">
            <a:avLst/>
          </a:prstGeom>
        </p:spPr>
        <p:txBody>
          <a:bodyPr wrap="square">
            <a:spAutoFit/>
          </a:bodyPr>
          <a:lstStyle/>
          <a:p>
            <a:r>
              <a:rPr lang="ja-JP" altLang="en-US" sz="4800" dirty="0" smtClean="0"/>
              <a:t>吸収線量とは、線量を体全体で平均化させるアプローチ</a:t>
            </a:r>
            <a:endParaRPr lang="ja-JP" altLang="en-US" sz="4800" dirty="0"/>
          </a:p>
        </p:txBody>
      </p:sp>
      <p:sp>
        <p:nvSpPr>
          <p:cNvPr id="5" name="正方形/長方形 4"/>
          <p:cNvSpPr/>
          <p:nvPr/>
        </p:nvSpPr>
        <p:spPr>
          <a:xfrm>
            <a:off x="644491" y="3140968"/>
            <a:ext cx="7920880" cy="169277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square">
            <a:spAutoFit/>
          </a:bodyPr>
          <a:lstStyle/>
          <a:p>
            <a:r>
              <a:rPr lang="ja-JP" altLang="en-US" sz="6000" dirty="0" smtClean="0"/>
              <a:t>「</a:t>
            </a:r>
            <a:r>
              <a:rPr lang="ja-JP" altLang="en-US" sz="4400" dirty="0" smtClean="0"/>
              <a:t>エネルギー（</a:t>
            </a:r>
            <a:r>
              <a:rPr lang="en-US" altLang="ja-JP" sz="4400" dirty="0" smtClean="0"/>
              <a:t>J</a:t>
            </a:r>
            <a:r>
              <a:rPr lang="ja-JP" altLang="en-US" sz="4400" dirty="0" smtClean="0"/>
              <a:t>ジュール）／</a:t>
            </a:r>
            <a:endParaRPr lang="en-US" altLang="ja-JP" sz="4400" dirty="0" smtClean="0"/>
          </a:p>
          <a:p>
            <a:r>
              <a:rPr lang="ja-JP" altLang="en-US" sz="4400" dirty="0"/>
              <a:t>　</a:t>
            </a:r>
            <a:r>
              <a:rPr lang="ja-JP" altLang="en-US" sz="4400" dirty="0" smtClean="0"/>
              <a:t>　　１単位の重量（</a:t>
            </a:r>
            <a:r>
              <a:rPr lang="en-US" altLang="ja-JP" sz="4400" dirty="0" smtClean="0"/>
              <a:t>kg</a:t>
            </a:r>
            <a:r>
              <a:rPr lang="ja-JP" altLang="en-US" sz="4400" dirty="0" smtClean="0"/>
              <a:t>）」と定義</a:t>
            </a:r>
            <a:endParaRPr lang="ja-JP" altLang="en-US" sz="4400" dirty="0"/>
          </a:p>
        </p:txBody>
      </p:sp>
    </p:spTree>
    <p:extLst>
      <p:ext uri="{BB962C8B-B14F-4D97-AF65-F5344CB8AC3E}">
        <p14:creationId xmlns:p14="http://schemas.microsoft.com/office/powerpoint/2010/main" val="28266202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p:cNvSpPr>
            <a:spLocks noGrp="1"/>
          </p:cNvSpPr>
          <p:nvPr>
            <p:ph idx="1"/>
          </p:nvPr>
        </p:nvSpPr>
        <p:spPr>
          <a:xfrm>
            <a:off x="457200" y="404664"/>
            <a:ext cx="8229600" cy="5602627"/>
          </a:xfrm>
        </p:spPr>
        <p:txBody>
          <a:bodyPr>
            <a:normAutofit/>
          </a:bodyPr>
          <a:lstStyle/>
          <a:p>
            <a:r>
              <a:rPr lang="en-US" altLang="ja-JP" b="1" dirty="0"/>
              <a:t>IAEA</a:t>
            </a:r>
            <a:r>
              <a:rPr lang="ja-JP" altLang="en-US" b="1" dirty="0" smtClean="0"/>
              <a:t>は</a:t>
            </a:r>
            <a:r>
              <a:rPr lang="ja-JP" altLang="en-US" dirty="0">
                <a:hlinkClick r:id="rId2"/>
              </a:rPr>
              <a:t>核兵器不拡散条約（</a:t>
            </a:r>
            <a:r>
              <a:rPr lang="en-US" altLang="ja-JP" dirty="0">
                <a:hlinkClick r:id="rId2"/>
              </a:rPr>
              <a:t>NPT</a:t>
            </a:r>
            <a:r>
              <a:rPr lang="ja-JP" altLang="en-US" dirty="0" smtClean="0">
                <a:hlinkClick r:id="rId2"/>
              </a:rPr>
              <a:t>）</a:t>
            </a:r>
            <a:r>
              <a:rPr lang="ja-JP" altLang="en-US" b="1" dirty="0"/>
              <a:t>に</a:t>
            </a:r>
            <a:r>
              <a:rPr lang="ja-JP" altLang="en-US" b="1" dirty="0" smtClean="0"/>
              <a:t>よる核</a:t>
            </a:r>
            <a:r>
              <a:rPr lang="ja-JP" altLang="en-US" b="1" dirty="0"/>
              <a:t>不拡散体制にとって不可欠な存在</a:t>
            </a:r>
          </a:p>
          <a:p>
            <a:r>
              <a:rPr lang="ja-JP" altLang="en-US" dirty="0" smtClean="0"/>
              <a:t>核</a:t>
            </a:r>
            <a:r>
              <a:rPr lang="ja-JP" altLang="en-US" dirty="0"/>
              <a:t>不拡散体制の中核を担っているの</a:t>
            </a:r>
            <a:r>
              <a:rPr lang="ja-JP" altLang="en-US" dirty="0" smtClean="0"/>
              <a:t>が</a:t>
            </a:r>
            <a:r>
              <a:rPr lang="en-US" altLang="ja-JP" dirty="0" smtClean="0"/>
              <a:t>NPT</a:t>
            </a:r>
            <a:r>
              <a:rPr lang="ja-JP" altLang="en-US" dirty="0" smtClean="0"/>
              <a:t>です</a:t>
            </a:r>
            <a:r>
              <a:rPr lang="ja-JP" altLang="en-US" dirty="0"/>
              <a:t>。この条約は、</a:t>
            </a:r>
            <a:r>
              <a:rPr lang="ja-JP" altLang="en-US" dirty="0">
                <a:solidFill>
                  <a:srgbClr val="FF0000"/>
                </a:solidFill>
              </a:rPr>
              <a:t>米、英、仏、中、露を核兵器国として定め</a:t>
            </a:r>
            <a:r>
              <a:rPr lang="ja-JP" altLang="en-US" dirty="0"/>
              <a:t>、締約国が核軍縮交渉を誠実に行う義務を定める一方、</a:t>
            </a:r>
            <a:r>
              <a:rPr lang="ja-JP" altLang="en-US" dirty="0">
                <a:solidFill>
                  <a:srgbClr val="FF0000"/>
                </a:solidFill>
              </a:rPr>
              <a:t>この</a:t>
            </a:r>
            <a:r>
              <a:rPr lang="en-US" altLang="ja-JP" dirty="0">
                <a:solidFill>
                  <a:srgbClr val="FF0000"/>
                </a:solidFill>
              </a:rPr>
              <a:t>5</a:t>
            </a:r>
            <a:r>
              <a:rPr lang="ja-JP" altLang="en-US" dirty="0">
                <a:solidFill>
                  <a:srgbClr val="FF0000"/>
                </a:solidFill>
              </a:rPr>
              <a:t>か国以外の国を非核兵器国とし、非核兵器国が核兵器を持つことを禁じています。</a:t>
            </a:r>
            <a:r>
              <a:rPr lang="ja-JP" altLang="en-US" dirty="0"/>
              <a:t>同時に、非核兵器国に</a:t>
            </a:r>
            <a:r>
              <a:rPr lang="en-US" altLang="ja-JP" dirty="0"/>
              <a:t>IAEA</a:t>
            </a:r>
            <a:r>
              <a:rPr lang="ja-JP" altLang="en-US" dirty="0"/>
              <a:t>との間で</a:t>
            </a:r>
            <a:r>
              <a:rPr lang="ja-JP" altLang="en-US" dirty="0">
                <a:hlinkClick r:id="rId3"/>
              </a:rPr>
              <a:t>包括的保障措置協定</a:t>
            </a:r>
            <a:r>
              <a:rPr lang="ja-JP" altLang="en-US" dirty="0"/>
              <a:t>を結ぶことを義務づけています。こうして、非核兵器国は、</a:t>
            </a:r>
            <a:r>
              <a:rPr lang="en-US" altLang="ja-JP" dirty="0"/>
              <a:t>IAEA</a:t>
            </a:r>
            <a:r>
              <a:rPr lang="ja-JP" altLang="en-US" dirty="0"/>
              <a:t>に対し自国の原子力活動に関する申告を行い、</a:t>
            </a:r>
            <a:r>
              <a:rPr lang="en-US" altLang="ja-JP" dirty="0"/>
              <a:t>IAEA</a:t>
            </a:r>
            <a:r>
              <a:rPr lang="ja-JP" altLang="en-US" dirty="0"/>
              <a:t>は申告に基づいて核物質が軍事的利用をしていないかどうかを確認して、核の不拡散体制が維持される仕組みとなっています。</a:t>
            </a:r>
          </a:p>
          <a:p>
            <a:endParaRPr kumimoji="1" lang="ja-JP" altLang="en-US" dirty="0"/>
          </a:p>
        </p:txBody>
      </p:sp>
    </p:spTree>
    <p:extLst>
      <p:ext uri="{BB962C8B-B14F-4D97-AF65-F5344CB8AC3E}">
        <p14:creationId xmlns:p14="http://schemas.microsoft.com/office/powerpoint/2010/main" val="3723492235"/>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正方形/長方形 1"/>
          <p:cNvSpPr/>
          <p:nvPr/>
        </p:nvSpPr>
        <p:spPr>
          <a:xfrm>
            <a:off x="523703" y="836712"/>
            <a:ext cx="7920880" cy="1569660"/>
          </a:xfrm>
          <a:prstGeom prst="rect">
            <a:avLst/>
          </a:prstGeom>
        </p:spPr>
        <p:txBody>
          <a:bodyPr wrap="square">
            <a:spAutoFit/>
          </a:bodyPr>
          <a:lstStyle/>
          <a:p>
            <a:r>
              <a:rPr lang="ja-JP" altLang="en-US" sz="4800" dirty="0" smtClean="0"/>
              <a:t>平均化された量は極微量とみなされる</a:t>
            </a:r>
            <a:endParaRPr lang="ja-JP" altLang="en-US" sz="4800" dirty="0"/>
          </a:p>
        </p:txBody>
      </p:sp>
      <p:sp>
        <p:nvSpPr>
          <p:cNvPr id="3" name="正方形/長方形 2"/>
          <p:cNvSpPr/>
          <p:nvPr/>
        </p:nvSpPr>
        <p:spPr>
          <a:xfrm>
            <a:off x="500833" y="2924944"/>
            <a:ext cx="7920880" cy="3785652"/>
          </a:xfrm>
          <a:prstGeom prst="rect">
            <a:avLst/>
          </a:prstGeom>
        </p:spPr>
        <p:txBody>
          <a:bodyPr wrap="square">
            <a:spAutoFit/>
          </a:bodyPr>
          <a:lstStyle/>
          <a:p>
            <a:r>
              <a:rPr lang="en-US" altLang="ja-JP" sz="6000" dirty="0" smtClean="0"/>
              <a:t>ICRP</a:t>
            </a:r>
            <a:r>
              <a:rPr lang="ja-JP" altLang="en-US" sz="6000" dirty="0" smtClean="0"/>
              <a:t>のリスクモデルはエネルギーを身体全体で平均化させるという考え方</a:t>
            </a:r>
            <a:endParaRPr lang="ja-JP" altLang="en-US" sz="6000" dirty="0"/>
          </a:p>
        </p:txBody>
      </p:sp>
    </p:spTree>
    <p:extLst>
      <p:ext uri="{BB962C8B-B14F-4D97-AF65-F5344CB8AC3E}">
        <p14:creationId xmlns:p14="http://schemas.microsoft.com/office/powerpoint/2010/main" val="2112363435"/>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正方形/長方形 1"/>
          <p:cNvSpPr/>
          <p:nvPr/>
        </p:nvSpPr>
        <p:spPr>
          <a:xfrm>
            <a:off x="467545" y="1196752"/>
            <a:ext cx="7920880" cy="4708981"/>
          </a:xfrm>
          <a:prstGeom prst="rect">
            <a:avLst/>
          </a:prstGeom>
        </p:spPr>
        <p:txBody>
          <a:bodyPr wrap="square">
            <a:spAutoFit/>
          </a:bodyPr>
          <a:lstStyle/>
          <a:p>
            <a:r>
              <a:rPr lang="ja-JP" altLang="en-US" sz="6000" dirty="0"/>
              <a:t>つまり</a:t>
            </a:r>
            <a:r>
              <a:rPr lang="ja-JP" altLang="en-US" sz="6000" dirty="0" smtClean="0"/>
              <a:t>、放射線のエネルギーは、身体全体に均等に移行するという</a:t>
            </a:r>
            <a:endParaRPr lang="en-US" altLang="ja-JP" sz="6000" dirty="0" smtClean="0"/>
          </a:p>
          <a:p>
            <a:r>
              <a:rPr lang="ja-JP" altLang="en-US" sz="6000" dirty="0" smtClean="0">
                <a:solidFill>
                  <a:srgbClr val="C00000"/>
                </a:solidFill>
              </a:rPr>
              <a:t>間違った考え方</a:t>
            </a:r>
            <a:r>
              <a:rPr lang="ja-JP" altLang="en-US" sz="6000" dirty="0" smtClean="0"/>
              <a:t>に基づいている。</a:t>
            </a:r>
            <a:endParaRPr lang="ja-JP" altLang="en-US" sz="6000" dirty="0"/>
          </a:p>
        </p:txBody>
      </p:sp>
      <p:sp>
        <p:nvSpPr>
          <p:cNvPr id="3" name="テキスト ボックス 2"/>
          <p:cNvSpPr txBox="1"/>
          <p:nvPr/>
        </p:nvSpPr>
        <p:spPr>
          <a:xfrm>
            <a:off x="4211960" y="5323085"/>
            <a:ext cx="4536504" cy="707886"/>
          </a:xfrm>
          <a:prstGeom prst="rect">
            <a:avLst/>
          </a:prstGeom>
        </p:spPr>
        <p:style>
          <a:lnRef idx="1">
            <a:schemeClr val="accent2"/>
          </a:lnRef>
          <a:fillRef idx="3">
            <a:schemeClr val="accent2"/>
          </a:fillRef>
          <a:effectRef idx="2">
            <a:schemeClr val="accent2"/>
          </a:effectRef>
          <a:fontRef idx="minor">
            <a:schemeClr val="lt1"/>
          </a:fontRef>
        </p:style>
        <p:txBody>
          <a:bodyPr wrap="square" rtlCol="0">
            <a:spAutoFit/>
          </a:bodyPr>
          <a:lstStyle/>
          <a:p>
            <a:r>
              <a:rPr kumimoji="1" lang="ja-JP" altLang="en-US" sz="4000" dirty="0" smtClean="0"/>
              <a:t>この考え方に加えて</a:t>
            </a:r>
            <a:endParaRPr kumimoji="1" lang="ja-JP" altLang="en-US" sz="4000" dirty="0"/>
          </a:p>
        </p:txBody>
      </p:sp>
    </p:spTree>
    <p:extLst>
      <p:ext uri="{BB962C8B-B14F-4D97-AF65-F5344CB8AC3E}">
        <p14:creationId xmlns:p14="http://schemas.microsoft.com/office/powerpoint/2010/main" val="24924860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txBox="1">
            <a:spLocks/>
          </p:cNvSpPr>
          <p:nvPr/>
        </p:nvSpPr>
        <p:spPr>
          <a:xfrm>
            <a:off x="539552" y="404664"/>
            <a:ext cx="7920880" cy="1143000"/>
          </a:xfrm>
          <a:prstGeom prst="rect">
            <a:avLst/>
          </a:prstGeom>
        </p:spPr>
        <p:txBody>
          <a:bodyPr/>
          <a:lstStyle>
            <a:lvl1pPr marL="320040" indent="-320040" algn="r" defTabSz="914400" rtl="0" eaLnBrk="1" latinLnBrk="0" hangingPunct="1">
              <a:spcBef>
                <a:spcPct val="0"/>
              </a:spcBef>
              <a:buClr>
                <a:schemeClr val="accent6">
                  <a:lumMod val="75000"/>
                </a:schemeClr>
              </a:buClr>
              <a:buSzPct val="128000"/>
              <a:buFont typeface="Georgia" pitchFamily="18" charset="0"/>
              <a:buChar char="*"/>
              <a:defRPr kumimoji="1" sz="4600" b="1" i="0" kern="1200">
                <a:gradFill>
                  <a:gsLst>
                    <a:gs pos="0">
                      <a:schemeClr val="tx1"/>
                    </a:gs>
                    <a:gs pos="40000">
                      <a:schemeClr val="tx1">
                        <a:lumMod val="75000"/>
                        <a:lumOff val="25000"/>
                      </a:schemeClr>
                    </a:gs>
                    <a:gs pos="100000">
                      <a:schemeClr val="tx2">
                        <a:alpha val="65000"/>
                      </a:schemeClr>
                    </a:gs>
                  </a:gsLst>
                  <a:lin ang="5400000" scaled="0"/>
                </a:gradFill>
                <a:effectLst>
                  <a:reflection blurRad="6350" stA="55000" endA="300" endPos="45500" dir="5400000" sy="-100000" algn="bl" rotWithShape="0"/>
                </a:effectLst>
                <a:latin typeface="+mj-lt"/>
                <a:ea typeface="+mj-ea"/>
                <a:cs typeface="+mj-cs"/>
              </a:defRPr>
            </a:lvl1pPr>
            <a:lvl2pPr eaLnBrk="1" hangingPunct="1">
              <a:defRPr kumimoji="1">
                <a:solidFill>
                  <a:schemeClr val="tx2"/>
                </a:solidFill>
              </a:defRPr>
            </a:lvl2pPr>
            <a:lvl3pPr eaLnBrk="1" hangingPunct="1">
              <a:defRPr kumimoji="1">
                <a:solidFill>
                  <a:schemeClr val="tx2"/>
                </a:solidFill>
              </a:defRPr>
            </a:lvl3pPr>
            <a:lvl4pPr eaLnBrk="1" hangingPunct="1">
              <a:defRPr kumimoji="1">
                <a:solidFill>
                  <a:schemeClr val="tx2"/>
                </a:solidFill>
              </a:defRPr>
            </a:lvl4pPr>
            <a:lvl5pPr eaLnBrk="1" hangingPunct="1">
              <a:defRPr kumimoji="1">
                <a:solidFill>
                  <a:schemeClr val="tx2"/>
                </a:solidFill>
              </a:defRPr>
            </a:lvl5pPr>
            <a:lvl6pPr eaLnBrk="1" hangingPunct="1">
              <a:defRPr kumimoji="1">
                <a:solidFill>
                  <a:schemeClr val="tx2"/>
                </a:solidFill>
              </a:defRPr>
            </a:lvl6pPr>
            <a:lvl7pPr eaLnBrk="1" hangingPunct="1">
              <a:defRPr kumimoji="1">
                <a:solidFill>
                  <a:schemeClr val="tx2"/>
                </a:solidFill>
              </a:defRPr>
            </a:lvl7pPr>
            <a:lvl8pPr eaLnBrk="1" hangingPunct="1">
              <a:defRPr kumimoji="1">
                <a:solidFill>
                  <a:schemeClr val="tx2"/>
                </a:solidFill>
              </a:defRPr>
            </a:lvl8pPr>
            <a:lvl9pPr eaLnBrk="1" hangingPunct="1">
              <a:defRPr kumimoji="1">
                <a:solidFill>
                  <a:schemeClr val="tx2"/>
                </a:solidFill>
              </a:defRPr>
            </a:lvl9pPr>
          </a:lstStyle>
          <a:p>
            <a:pPr marL="0" indent="0">
              <a:buFont typeface="Georgia" pitchFamily="18" charset="0"/>
              <a:buNone/>
            </a:pPr>
            <a:r>
              <a:rPr lang="en-US" altLang="ja-JP" dirty="0" smtClean="0"/>
              <a:t>1946</a:t>
            </a:r>
            <a:r>
              <a:rPr lang="ja-JP" altLang="en-US" dirty="0" smtClean="0"/>
              <a:t>年　広島の原爆後の調査</a:t>
            </a:r>
            <a:endParaRPr lang="ja-JP" altLang="en-US" dirty="0"/>
          </a:p>
        </p:txBody>
      </p:sp>
      <p:sp>
        <p:nvSpPr>
          <p:cNvPr id="3" name="タイトル 1"/>
          <p:cNvSpPr txBox="1">
            <a:spLocks/>
          </p:cNvSpPr>
          <p:nvPr/>
        </p:nvSpPr>
        <p:spPr>
          <a:xfrm>
            <a:off x="1055688" y="2132856"/>
            <a:ext cx="6512511" cy="1143000"/>
          </a:xfrm>
          <a:prstGeom prst="rect">
            <a:avLst/>
          </a:prstGeom>
        </p:spPr>
        <p:txBody>
          <a:bodyPr/>
          <a:lstStyle>
            <a:lvl1pPr marL="320040" indent="-320040" algn="r" defTabSz="914400" rtl="0" eaLnBrk="1" latinLnBrk="0" hangingPunct="1">
              <a:spcBef>
                <a:spcPct val="0"/>
              </a:spcBef>
              <a:buClr>
                <a:schemeClr val="accent6">
                  <a:lumMod val="75000"/>
                </a:schemeClr>
              </a:buClr>
              <a:buSzPct val="128000"/>
              <a:buFont typeface="Georgia" pitchFamily="18" charset="0"/>
              <a:buChar char="*"/>
              <a:defRPr kumimoji="1" sz="4600" b="1" i="0" kern="1200">
                <a:gradFill>
                  <a:gsLst>
                    <a:gs pos="0">
                      <a:schemeClr val="tx1"/>
                    </a:gs>
                    <a:gs pos="40000">
                      <a:schemeClr val="tx1">
                        <a:lumMod val="75000"/>
                        <a:lumOff val="25000"/>
                      </a:schemeClr>
                    </a:gs>
                    <a:gs pos="100000">
                      <a:schemeClr val="tx2">
                        <a:alpha val="65000"/>
                      </a:schemeClr>
                    </a:gs>
                  </a:gsLst>
                  <a:lin ang="5400000" scaled="0"/>
                </a:gradFill>
                <a:effectLst>
                  <a:reflection blurRad="6350" stA="55000" endA="300" endPos="45500" dir="5400000" sy="-100000" algn="bl" rotWithShape="0"/>
                </a:effectLst>
                <a:latin typeface="+mj-lt"/>
                <a:ea typeface="+mj-ea"/>
                <a:cs typeface="+mj-cs"/>
              </a:defRPr>
            </a:lvl1pPr>
            <a:lvl2pPr eaLnBrk="1" hangingPunct="1">
              <a:defRPr kumimoji="1">
                <a:solidFill>
                  <a:schemeClr val="tx2"/>
                </a:solidFill>
              </a:defRPr>
            </a:lvl2pPr>
            <a:lvl3pPr eaLnBrk="1" hangingPunct="1">
              <a:defRPr kumimoji="1">
                <a:solidFill>
                  <a:schemeClr val="tx2"/>
                </a:solidFill>
              </a:defRPr>
            </a:lvl3pPr>
            <a:lvl4pPr eaLnBrk="1" hangingPunct="1">
              <a:defRPr kumimoji="1">
                <a:solidFill>
                  <a:schemeClr val="tx2"/>
                </a:solidFill>
              </a:defRPr>
            </a:lvl4pPr>
            <a:lvl5pPr eaLnBrk="1" hangingPunct="1">
              <a:defRPr kumimoji="1">
                <a:solidFill>
                  <a:schemeClr val="tx2"/>
                </a:solidFill>
              </a:defRPr>
            </a:lvl5pPr>
            <a:lvl6pPr eaLnBrk="1" hangingPunct="1">
              <a:defRPr kumimoji="1">
                <a:solidFill>
                  <a:schemeClr val="tx2"/>
                </a:solidFill>
              </a:defRPr>
            </a:lvl6pPr>
            <a:lvl7pPr eaLnBrk="1" hangingPunct="1">
              <a:defRPr kumimoji="1">
                <a:solidFill>
                  <a:schemeClr val="tx2"/>
                </a:solidFill>
              </a:defRPr>
            </a:lvl7pPr>
            <a:lvl8pPr eaLnBrk="1" hangingPunct="1">
              <a:defRPr kumimoji="1">
                <a:solidFill>
                  <a:schemeClr val="tx2"/>
                </a:solidFill>
              </a:defRPr>
            </a:lvl8pPr>
            <a:lvl9pPr eaLnBrk="1" hangingPunct="1">
              <a:defRPr kumimoji="1">
                <a:solidFill>
                  <a:schemeClr val="tx2"/>
                </a:solidFill>
              </a:defRPr>
            </a:lvl9pPr>
          </a:lstStyle>
          <a:p>
            <a:pPr marL="0" indent="0">
              <a:buFont typeface="Georgia" pitchFamily="18" charset="0"/>
              <a:buNone/>
            </a:pPr>
            <a:r>
              <a:rPr lang="en-US" altLang="ja-JP" dirty="0" smtClean="0"/>
              <a:t>1947</a:t>
            </a:r>
            <a:r>
              <a:rPr lang="ja-JP" altLang="en-US" dirty="0" smtClean="0"/>
              <a:t>年　アメリカのトルーマン大統領の指示</a:t>
            </a:r>
            <a:r>
              <a:rPr lang="en-US" altLang="ja-JP" dirty="0" smtClean="0"/>
              <a:t/>
            </a:r>
            <a:br>
              <a:rPr lang="en-US" altLang="ja-JP" dirty="0" smtClean="0"/>
            </a:br>
            <a:endParaRPr lang="ja-JP" altLang="en-US" dirty="0"/>
          </a:p>
        </p:txBody>
      </p:sp>
      <p:sp>
        <p:nvSpPr>
          <p:cNvPr id="4" name="タイトル 1"/>
          <p:cNvSpPr txBox="1">
            <a:spLocks/>
          </p:cNvSpPr>
          <p:nvPr/>
        </p:nvSpPr>
        <p:spPr>
          <a:xfrm>
            <a:off x="639856" y="4077072"/>
            <a:ext cx="8036599" cy="1143000"/>
          </a:xfrm>
          <a:prstGeom prst="rect">
            <a:avLst/>
          </a:prstGeom>
        </p:spPr>
        <p:txBody>
          <a:bodyPr/>
          <a:lstStyle>
            <a:lvl1pPr marL="320040" indent="-320040" algn="r" defTabSz="914400" rtl="0" eaLnBrk="1" latinLnBrk="0" hangingPunct="1">
              <a:spcBef>
                <a:spcPct val="0"/>
              </a:spcBef>
              <a:buClr>
                <a:schemeClr val="accent6">
                  <a:lumMod val="75000"/>
                </a:schemeClr>
              </a:buClr>
              <a:buSzPct val="128000"/>
              <a:buFont typeface="Georgia" pitchFamily="18" charset="0"/>
              <a:buChar char="*"/>
              <a:defRPr kumimoji="1" sz="4600" b="1" i="0" kern="1200">
                <a:gradFill>
                  <a:gsLst>
                    <a:gs pos="0">
                      <a:schemeClr val="tx1"/>
                    </a:gs>
                    <a:gs pos="40000">
                      <a:schemeClr val="tx1">
                        <a:lumMod val="75000"/>
                        <a:lumOff val="25000"/>
                      </a:schemeClr>
                    </a:gs>
                    <a:gs pos="100000">
                      <a:schemeClr val="tx2">
                        <a:alpha val="65000"/>
                      </a:schemeClr>
                    </a:gs>
                  </a:gsLst>
                  <a:lin ang="5400000" scaled="0"/>
                </a:gradFill>
                <a:effectLst>
                  <a:reflection blurRad="6350" stA="55000" endA="300" endPos="45500" dir="5400000" sy="-100000" algn="bl" rotWithShape="0"/>
                </a:effectLst>
                <a:latin typeface="+mj-lt"/>
                <a:ea typeface="+mj-ea"/>
                <a:cs typeface="+mj-cs"/>
              </a:defRPr>
            </a:lvl1pPr>
            <a:lvl2pPr eaLnBrk="1" hangingPunct="1">
              <a:defRPr kumimoji="1">
                <a:solidFill>
                  <a:schemeClr val="tx2"/>
                </a:solidFill>
              </a:defRPr>
            </a:lvl2pPr>
            <a:lvl3pPr eaLnBrk="1" hangingPunct="1">
              <a:defRPr kumimoji="1">
                <a:solidFill>
                  <a:schemeClr val="tx2"/>
                </a:solidFill>
              </a:defRPr>
            </a:lvl3pPr>
            <a:lvl4pPr eaLnBrk="1" hangingPunct="1">
              <a:defRPr kumimoji="1">
                <a:solidFill>
                  <a:schemeClr val="tx2"/>
                </a:solidFill>
              </a:defRPr>
            </a:lvl4pPr>
            <a:lvl5pPr eaLnBrk="1" hangingPunct="1">
              <a:defRPr kumimoji="1">
                <a:solidFill>
                  <a:schemeClr val="tx2"/>
                </a:solidFill>
              </a:defRPr>
            </a:lvl5pPr>
            <a:lvl6pPr eaLnBrk="1" hangingPunct="1">
              <a:defRPr kumimoji="1">
                <a:solidFill>
                  <a:schemeClr val="tx2"/>
                </a:solidFill>
              </a:defRPr>
            </a:lvl6pPr>
            <a:lvl7pPr eaLnBrk="1" hangingPunct="1">
              <a:defRPr kumimoji="1">
                <a:solidFill>
                  <a:schemeClr val="tx2"/>
                </a:solidFill>
              </a:defRPr>
            </a:lvl7pPr>
            <a:lvl8pPr eaLnBrk="1" hangingPunct="1">
              <a:defRPr kumimoji="1">
                <a:solidFill>
                  <a:schemeClr val="tx2"/>
                </a:solidFill>
              </a:defRPr>
            </a:lvl8pPr>
            <a:lvl9pPr eaLnBrk="1" hangingPunct="1">
              <a:defRPr kumimoji="1">
                <a:solidFill>
                  <a:schemeClr val="tx2"/>
                </a:solidFill>
              </a:defRPr>
            </a:lvl9pPr>
          </a:lstStyle>
          <a:p>
            <a:pPr marL="0" indent="0" algn="ctr">
              <a:buFont typeface="Georgia" pitchFamily="18" charset="0"/>
              <a:buNone/>
            </a:pPr>
            <a:r>
              <a:rPr lang="ja-JP" altLang="en-US" dirty="0"/>
              <a:t>アメリカ</a:t>
            </a:r>
            <a:r>
              <a:rPr lang="ja-JP" altLang="en-US" dirty="0" smtClean="0"/>
              <a:t>の原子力委員会の資金広島と長崎に原爆障害調査</a:t>
            </a:r>
            <a:endParaRPr lang="en-US" altLang="ja-JP" dirty="0" smtClean="0"/>
          </a:p>
          <a:p>
            <a:pPr marL="0" indent="0" algn="ctr">
              <a:buFont typeface="Georgia" pitchFamily="18" charset="0"/>
              <a:buNone/>
            </a:pPr>
            <a:r>
              <a:rPr lang="ja-JP" altLang="en-US" dirty="0" smtClean="0"/>
              <a:t>委員会（</a:t>
            </a:r>
            <a:r>
              <a:rPr lang="en-US" altLang="ja-JP" dirty="0" smtClean="0"/>
              <a:t>ABCC)</a:t>
            </a:r>
            <a:r>
              <a:rPr lang="ja-JP" altLang="en-US" dirty="0"/>
              <a:t>を</a:t>
            </a:r>
            <a:r>
              <a:rPr lang="ja-JP" altLang="en-US" dirty="0" smtClean="0"/>
              <a:t>設立</a:t>
            </a:r>
            <a:r>
              <a:rPr lang="en-US" altLang="ja-JP" dirty="0" smtClean="0"/>
              <a:t/>
            </a:r>
            <a:br>
              <a:rPr lang="en-US" altLang="ja-JP" dirty="0" smtClean="0"/>
            </a:br>
            <a:endParaRPr lang="ja-JP" altLang="en-US" dirty="0"/>
          </a:p>
        </p:txBody>
      </p:sp>
    </p:spTree>
    <p:extLst>
      <p:ext uri="{BB962C8B-B14F-4D97-AF65-F5344CB8AC3E}">
        <p14:creationId xmlns:p14="http://schemas.microsoft.com/office/powerpoint/2010/main" val="1502598150"/>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txBox="1">
            <a:spLocks/>
          </p:cNvSpPr>
          <p:nvPr/>
        </p:nvSpPr>
        <p:spPr>
          <a:xfrm>
            <a:off x="899592" y="404664"/>
            <a:ext cx="6512511" cy="1143000"/>
          </a:xfrm>
          <a:prstGeom prst="rect">
            <a:avLst/>
          </a:prstGeom>
        </p:spPr>
        <p:txBody>
          <a:bodyPr/>
          <a:lstStyle>
            <a:lvl1pPr marL="320040" indent="-320040" algn="r" defTabSz="914400" rtl="0" eaLnBrk="1" latinLnBrk="0" hangingPunct="1">
              <a:spcBef>
                <a:spcPct val="0"/>
              </a:spcBef>
              <a:buClr>
                <a:schemeClr val="accent6">
                  <a:lumMod val="75000"/>
                </a:schemeClr>
              </a:buClr>
              <a:buSzPct val="128000"/>
              <a:buFont typeface="Georgia" pitchFamily="18" charset="0"/>
              <a:buChar char="*"/>
              <a:defRPr kumimoji="1" sz="4600" b="1" i="0" kern="1200">
                <a:gradFill>
                  <a:gsLst>
                    <a:gs pos="0">
                      <a:schemeClr val="tx1"/>
                    </a:gs>
                    <a:gs pos="40000">
                      <a:schemeClr val="tx1">
                        <a:lumMod val="75000"/>
                        <a:lumOff val="25000"/>
                      </a:schemeClr>
                    </a:gs>
                    <a:gs pos="100000">
                      <a:schemeClr val="tx2">
                        <a:alpha val="65000"/>
                      </a:schemeClr>
                    </a:gs>
                  </a:gsLst>
                  <a:lin ang="5400000" scaled="0"/>
                </a:gradFill>
                <a:effectLst>
                  <a:reflection blurRad="6350" stA="55000" endA="300" endPos="45500" dir="5400000" sy="-100000" algn="bl" rotWithShape="0"/>
                </a:effectLst>
                <a:latin typeface="+mj-lt"/>
                <a:ea typeface="+mj-ea"/>
                <a:cs typeface="+mj-cs"/>
              </a:defRPr>
            </a:lvl1pPr>
            <a:lvl2pPr eaLnBrk="1" hangingPunct="1">
              <a:defRPr kumimoji="1">
                <a:solidFill>
                  <a:schemeClr val="tx2"/>
                </a:solidFill>
              </a:defRPr>
            </a:lvl2pPr>
            <a:lvl3pPr eaLnBrk="1" hangingPunct="1">
              <a:defRPr kumimoji="1">
                <a:solidFill>
                  <a:schemeClr val="tx2"/>
                </a:solidFill>
              </a:defRPr>
            </a:lvl3pPr>
            <a:lvl4pPr eaLnBrk="1" hangingPunct="1">
              <a:defRPr kumimoji="1">
                <a:solidFill>
                  <a:schemeClr val="tx2"/>
                </a:solidFill>
              </a:defRPr>
            </a:lvl4pPr>
            <a:lvl5pPr eaLnBrk="1" hangingPunct="1">
              <a:defRPr kumimoji="1">
                <a:solidFill>
                  <a:schemeClr val="tx2"/>
                </a:solidFill>
              </a:defRPr>
            </a:lvl5pPr>
            <a:lvl6pPr eaLnBrk="1" hangingPunct="1">
              <a:defRPr kumimoji="1">
                <a:solidFill>
                  <a:schemeClr val="tx2"/>
                </a:solidFill>
              </a:defRPr>
            </a:lvl6pPr>
            <a:lvl7pPr eaLnBrk="1" hangingPunct="1">
              <a:defRPr kumimoji="1">
                <a:solidFill>
                  <a:schemeClr val="tx2"/>
                </a:solidFill>
              </a:defRPr>
            </a:lvl7pPr>
            <a:lvl8pPr eaLnBrk="1" hangingPunct="1">
              <a:defRPr kumimoji="1">
                <a:solidFill>
                  <a:schemeClr val="tx2"/>
                </a:solidFill>
              </a:defRPr>
            </a:lvl8pPr>
            <a:lvl9pPr eaLnBrk="1" hangingPunct="1">
              <a:defRPr kumimoji="1">
                <a:solidFill>
                  <a:schemeClr val="tx2"/>
                </a:solidFill>
              </a:defRPr>
            </a:lvl9pPr>
          </a:lstStyle>
          <a:p>
            <a:pPr marL="0" indent="0">
              <a:buFont typeface="Georgia" pitchFamily="18" charset="0"/>
              <a:buNone/>
            </a:pPr>
            <a:r>
              <a:rPr lang="en-US" altLang="ja-JP" dirty="0" smtClean="0"/>
              <a:t/>
            </a:r>
            <a:br>
              <a:rPr lang="en-US" altLang="ja-JP" dirty="0" smtClean="0"/>
            </a:br>
            <a:r>
              <a:rPr lang="ja-JP" altLang="en-US" dirty="0" smtClean="0"/>
              <a:t>原爆被爆者調査の研究対象グループ</a:t>
            </a:r>
            <a:endParaRPr lang="en-US" altLang="ja-JP" dirty="0" smtClean="0"/>
          </a:p>
          <a:p>
            <a:pPr marL="0" indent="0">
              <a:buFont typeface="Georgia" pitchFamily="18" charset="0"/>
              <a:buNone/>
            </a:pPr>
            <a:r>
              <a:rPr lang="en-US" altLang="ja-JP" dirty="0" smtClean="0">
                <a:solidFill>
                  <a:srgbClr val="FF0000"/>
                </a:solidFill>
              </a:rPr>
              <a:t>1950</a:t>
            </a:r>
            <a:r>
              <a:rPr lang="ja-JP" altLang="en-US" dirty="0" smtClean="0">
                <a:solidFill>
                  <a:srgbClr val="FF0000"/>
                </a:solidFill>
              </a:rPr>
              <a:t>年</a:t>
            </a:r>
            <a:r>
              <a:rPr lang="en-US" altLang="ja-JP" dirty="0" smtClean="0">
                <a:solidFill>
                  <a:srgbClr val="FF0000"/>
                </a:solidFill>
              </a:rPr>
              <a:t>10</a:t>
            </a:r>
            <a:r>
              <a:rPr lang="ja-JP" altLang="en-US" dirty="0" smtClean="0">
                <a:solidFill>
                  <a:srgbClr val="FF0000"/>
                </a:solidFill>
              </a:rPr>
              <a:t>月１日</a:t>
            </a:r>
            <a:r>
              <a:rPr lang="ja-JP" altLang="en-US" dirty="0" smtClean="0"/>
              <a:t>の国勢調査付帯調査で構成</a:t>
            </a:r>
            <a:endParaRPr lang="ja-JP" altLang="en-US" dirty="0"/>
          </a:p>
        </p:txBody>
      </p:sp>
      <p:sp>
        <p:nvSpPr>
          <p:cNvPr id="3" name="タイトル 1"/>
          <p:cNvSpPr txBox="1">
            <a:spLocks/>
          </p:cNvSpPr>
          <p:nvPr/>
        </p:nvSpPr>
        <p:spPr>
          <a:xfrm>
            <a:off x="1835696" y="4365104"/>
            <a:ext cx="6512511" cy="792088"/>
          </a:xfrm>
          <a:prstGeom prst="rect">
            <a:avLst/>
          </a:prstGeom>
        </p:spPr>
        <p:style>
          <a:lnRef idx="2">
            <a:schemeClr val="accent2"/>
          </a:lnRef>
          <a:fillRef idx="1">
            <a:schemeClr val="lt1"/>
          </a:fillRef>
          <a:effectRef idx="0">
            <a:schemeClr val="accent2"/>
          </a:effectRef>
          <a:fontRef idx="minor">
            <a:schemeClr val="dk1"/>
          </a:fontRef>
        </p:style>
        <p:txBody>
          <a:bodyPr/>
          <a:lstStyle>
            <a:lvl1pPr marL="320040" indent="-320040" algn="r" defTabSz="914400" rtl="0" eaLnBrk="1" latinLnBrk="0" hangingPunct="1">
              <a:spcBef>
                <a:spcPct val="0"/>
              </a:spcBef>
              <a:buClr>
                <a:schemeClr val="accent6">
                  <a:lumMod val="75000"/>
                </a:schemeClr>
              </a:buClr>
              <a:buSzPct val="128000"/>
              <a:buFont typeface="Georgia" pitchFamily="18" charset="0"/>
              <a:buChar char="*"/>
              <a:defRPr kumimoji="1" sz="4600" b="1" i="0" kern="1200">
                <a:gradFill>
                  <a:gsLst>
                    <a:gs pos="0">
                      <a:schemeClr val="tx1"/>
                    </a:gs>
                    <a:gs pos="40000">
                      <a:schemeClr val="tx1">
                        <a:lumMod val="75000"/>
                        <a:lumOff val="25000"/>
                      </a:schemeClr>
                    </a:gs>
                    <a:gs pos="100000">
                      <a:schemeClr val="tx2">
                        <a:alpha val="65000"/>
                      </a:schemeClr>
                    </a:gs>
                  </a:gsLst>
                  <a:lin ang="5400000" scaled="0"/>
                </a:gradFill>
                <a:effectLst>
                  <a:reflection blurRad="6350" stA="55000" endA="300" endPos="45500" dir="5400000" sy="-100000" algn="bl" rotWithShape="0"/>
                </a:effectLst>
                <a:latin typeface="+mj-lt"/>
                <a:ea typeface="+mj-ea"/>
                <a:cs typeface="+mj-cs"/>
              </a:defRPr>
            </a:lvl1pPr>
            <a:lvl2pPr eaLnBrk="1" hangingPunct="1">
              <a:defRPr kumimoji="1">
                <a:solidFill>
                  <a:schemeClr val="tx2"/>
                </a:solidFill>
              </a:defRPr>
            </a:lvl2pPr>
            <a:lvl3pPr eaLnBrk="1" hangingPunct="1">
              <a:defRPr kumimoji="1">
                <a:solidFill>
                  <a:schemeClr val="tx2"/>
                </a:solidFill>
              </a:defRPr>
            </a:lvl3pPr>
            <a:lvl4pPr eaLnBrk="1" hangingPunct="1">
              <a:defRPr kumimoji="1">
                <a:solidFill>
                  <a:schemeClr val="tx2"/>
                </a:solidFill>
              </a:defRPr>
            </a:lvl4pPr>
            <a:lvl5pPr eaLnBrk="1" hangingPunct="1">
              <a:defRPr kumimoji="1">
                <a:solidFill>
                  <a:schemeClr val="tx2"/>
                </a:solidFill>
              </a:defRPr>
            </a:lvl5pPr>
            <a:lvl6pPr eaLnBrk="1" hangingPunct="1">
              <a:defRPr kumimoji="1">
                <a:solidFill>
                  <a:schemeClr val="tx2"/>
                </a:solidFill>
              </a:defRPr>
            </a:lvl6pPr>
            <a:lvl7pPr eaLnBrk="1" hangingPunct="1">
              <a:defRPr kumimoji="1">
                <a:solidFill>
                  <a:schemeClr val="tx2"/>
                </a:solidFill>
              </a:defRPr>
            </a:lvl7pPr>
            <a:lvl8pPr eaLnBrk="1" hangingPunct="1">
              <a:defRPr kumimoji="1">
                <a:solidFill>
                  <a:schemeClr val="tx2"/>
                </a:solidFill>
              </a:defRPr>
            </a:lvl8pPr>
            <a:lvl9pPr eaLnBrk="1" hangingPunct="1">
              <a:defRPr kumimoji="1">
                <a:solidFill>
                  <a:schemeClr val="tx2"/>
                </a:solidFill>
              </a:defRPr>
            </a:lvl9pPr>
          </a:lstStyle>
          <a:p>
            <a:pPr marL="0" indent="0" algn="ctr">
              <a:buFont typeface="Georgia" pitchFamily="18" charset="0"/>
              <a:buNone/>
            </a:pPr>
            <a:r>
              <a:rPr lang="ja-JP" altLang="en-US" dirty="0">
                <a:solidFill>
                  <a:srgbClr val="FF0000"/>
                </a:solidFill>
              </a:rPr>
              <a:t>原爆</a:t>
            </a:r>
            <a:r>
              <a:rPr lang="ja-JP" altLang="en-US" dirty="0" smtClean="0">
                <a:solidFill>
                  <a:srgbClr val="FF0000"/>
                </a:solidFill>
              </a:rPr>
              <a:t>から</a:t>
            </a:r>
            <a:r>
              <a:rPr lang="en-US" altLang="ja-JP" dirty="0" smtClean="0">
                <a:solidFill>
                  <a:srgbClr val="FF0000"/>
                </a:solidFill>
              </a:rPr>
              <a:t>5</a:t>
            </a:r>
            <a:r>
              <a:rPr lang="ja-JP" altLang="en-US" dirty="0" smtClean="0">
                <a:solidFill>
                  <a:srgbClr val="FF0000"/>
                </a:solidFill>
              </a:rPr>
              <a:t>年が経過</a:t>
            </a:r>
            <a:r>
              <a:rPr lang="en-US" altLang="ja-JP" dirty="0" smtClean="0"/>
              <a:t/>
            </a:r>
            <a:br>
              <a:rPr lang="en-US" altLang="ja-JP" dirty="0" smtClean="0"/>
            </a:br>
            <a:endParaRPr lang="ja-JP" altLang="en-US" dirty="0"/>
          </a:p>
        </p:txBody>
      </p:sp>
    </p:spTree>
    <p:extLst>
      <p:ext uri="{BB962C8B-B14F-4D97-AF65-F5344CB8AC3E}">
        <p14:creationId xmlns:p14="http://schemas.microsoft.com/office/powerpoint/2010/main" val="1659575616"/>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txBox="1">
            <a:spLocks/>
          </p:cNvSpPr>
          <p:nvPr/>
        </p:nvSpPr>
        <p:spPr>
          <a:xfrm>
            <a:off x="946528" y="908720"/>
            <a:ext cx="7888503" cy="1143000"/>
          </a:xfrm>
          <a:prstGeom prst="rect">
            <a:avLst/>
          </a:prstGeom>
        </p:spPr>
        <p:txBody>
          <a:bodyPr/>
          <a:lstStyle>
            <a:lvl1pPr marL="320040" indent="-320040" algn="r" defTabSz="914400" rtl="0" eaLnBrk="1" latinLnBrk="0" hangingPunct="1">
              <a:spcBef>
                <a:spcPct val="0"/>
              </a:spcBef>
              <a:buClr>
                <a:schemeClr val="accent6">
                  <a:lumMod val="75000"/>
                </a:schemeClr>
              </a:buClr>
              <a:buSzPct val="128000"/>
              <a:buFont typeface="Georgia" pitchFamily="18" charset="0"/>
              <a:buChar char="*"/>
              <a:defRPr kumimoji="1" sz="4600" b="1" i="0" kern="1200">
                <a:gradFill>
                  <a:gsLst>
                    <a:gs pos="0">
                      <a:schemeClr val="tx1"/>
                    </a:gs>
                    <a:gs pos="40000">
                      <a:schemeClr val="tx1">
                        <a:lumMod val="75000"/>
                        <a:lumOff val="25000"/>
                      </a:schemeClr>
                    </a:gs>
                    <a:gs pos="100000">
                      <a:schemeClr val="tx2">
                        <a:alpha val="65000"/>
                      </a:schemeClr>
                    </a:gs>
                  </a:gsLst>
                  <a:lin ang="5400000" scaled="0"/>
                </a:gradFill>
                <a:effectLst>
                  <a:reflection blurRad="6350" stA="55000" endA="300" endPos="45500" dir="5400000" sy="-100000" algn="bl" rotWithShape="0"/>
                </a:effectLst>
                <a:latin typeface="+mj-lt"/>
                <a:ea typeface="+mj-ea"/>
                <a:cs typeface="+mj-cs"/>
              </a:defRPr>
            </a:lvl1pPr>
            <a:lvl2pPr eaLnBrk="1" hangingPunct="1">
              <a:defRPr kumimoji="1">
                <a:solidFill>
                  <a:schemeClr val="tx2"/>
                </a:solidFill>
              </a:defRPr>
            </a:lvl2pPr>
            <a:lvl3pPr eaLnBrk="1" hangingPunct="1">
              <a:defRPr kumimoji="1">
                <a:solidFill>
                  <a:schemeClr val="tx2"/>
                </a:solidFill>
              </a:defRPr>
            </a:lvl3pPr>
            <a:lvl4pPr eaLnBrk="1" hangingPunct="1">
              <a:defRPr kumimoji="1">
                <a:solidFill>
                  <a:schemeClr val="tx2"/>
                </a:solidFill>
              </a:defRPr>
            </a:lvl4pPr>
            <a:lvl5pPr eaLnBrk="1" hangingPunct="1">
              <a:defRPr kumimoji="1">
                <a:solidFill>
                  <a:schemeClr val="tx2"/>
                </a:solidFill>
              </a:defRPr>
            </a:lvl5pPr>
            <a:lvl6pPr eaLnBrk="1" hangingPunct="1">
              <a:defRPr kumimoji="1">
                <a:solidFill>
                  <a:schemeClr val="tx2"/>
                </a:solidFill>
              </a:defRPr>
            </a:lvl6pPr>
            <a:lvl7pPr eaLnBrk="1" hangingPunct="1">
              <a:defRPr kumimoji="1">
                <a:solidFill>
                  <a:schemeClr val="tx2"/>
                </a:solidFill>
              </a:defRPr>
            </a:lvl7pPr>
            <a:lvl8pPr eaLnBrk="1" hangingPunct="1">
              <a:defRPr kumimoji="1">
                <a:solidFill>
                  <a:schemeClr val="tx2"/>
                </a:solidFill>
              </a:defRPr>
            </a:lvl8pPr>
            <a:lvl9pPr eaLnBrk="1" hangingPunct="1">
              <a:defRPr kumimoji="1">
                <a:solidFill>
                  <a:schemeClr val="tx2"/>
                </a:solidFill>
              </a:defRPr>
            </a:lvl9pPr>
          </a:lstStyle>
          <a:p>
            <a:pPr marL="0" indent="0" algn="l">
              <a:buFont typeface="Georgia" pitchFamily="18" charset="0"/>
              <a:buNone/>
            </a:pPr>
            <a:r>
              <a:rPr lang="ja-JP" altLang="en-US" sz="6000" dirty="0"/>
              <a:t>原爆</a:t>
            </a:r>
            <a:r>
              <a:rPr lang="ja-JP" altLang="en-US" sz="6000" dirty="0" smtClean="0"/>
              <a:t>後</a:t>
            </a:r>
            <a:r>
              <a:rPr lang="en-US" altLang="ja-JP" sz="6000" dirty="0" smtClean="0"/>
              <a:t>5</a:t>
            </a:r>
            <a:r>
              <a:rPr lang="ja-JP" altLang="en-US" sz="6000" dirty="0" smtClean="0"/>
              <a:t>年以内になくなった人々が含まれていない</a:t>
            </a:r>
            <a:r>
              <a:rPr lang="ja-JP" altLang="en-US" sz="6000" dirty="0" smtClean="0">
                <a:solidFill>
                  <a:srgbClr val="C00000"/>
                </a:solidFill>
              </a:rPr>
              <a:t>不適切な調査</a:t>
            </a:r>
            <a:r>
              <a:rPr lang="en-US" altLang="ja-JP" sz="6000" dirty="0" smtClean="0"/>
              <a:t/>
            </a:r>
            <a:br>
              <a:rPr lang="en-US" altLang="ja-JP" sz="6000" dirty="0" smtClean="0"/>
            </a:br>
            <a:endParaRPr lang="ja-JP" altLang="en-US" sz="6000" dirty="0"/>
          </a:p>
        </p:txBody>
      </p:sp>
      <p:sp>
        <p:nvSpPr>
          <p:cNvPr id="3" name="タイトル 1"/>
          <p:cNvSpPr txBox="1">
            <a:spLocks/>
          </p:cNvSpPr>
          <p:nvPr/>
        </p:nvSpPr>
        <p:spPr>
          <a:xfrm>
            <a:off x="735694" y="4221088"/>
            <a:ext cx="7318424" cy="1143000"/>
          </a:xfrm>
          <a:prstGeom prst="rect">
            <a:avLst/>
          </a:prstGeom>
        </p:spPr>
        <p:txBody>
          <a:bodyPr/>
          <a:lstStyle>
            <a:lvl1pPr marL="320040" indent="-320040" algn="r" defTabSz="914400" rtl="0" eaLnBrk="1" latinLnBrk="0" hangingPunct="1">
              <a:spcBef>
                <a:spcPct val="0"/>
              </a:spcBef>
              <a:buClr>
                <a:schemeClr val="accent6">
                  <a:lumMod val="75000"/>
                </a:schemeClr>
              </a:buClr>
              <a:buSzPct val="128000"/>
              <a:buFont typeface="Georgia" pitchFamily="18" charset="0"/>
              <a:buChar char="*"/>
              <a:defRPr kumimoji="1" sz="4600" b="1" i="0" kern="1200">
                <a:gradFill>
                  <a:gsLst>
                    <a:gs pos="0">
                      <a:schemeClr val="tx1"/>
                    </a:gs>
                    <a:gs pos="40000">
                      <a:schemeClr val="tx1">
                        <a:lumMod val="75000"/>
                        <a:lumOff val="25000"/>
                      </a:schemeClr>
                    </a:gs>
                    <a:gs pos="100000">
                      <a:schemeClr val="tx2">
                        <a:alpha val="65000"/>
                      </a:schemeClr>
                    </a:gs>
                  </a:gsLst>
                  <a:lin ang="5400000" scaled="0"/>
                </a:gradFill>
                <a:effectLst>
                  <a:reflection blurRad="6350" stA="55000" endA="300" endPos="45500" dir="5400000" sy="-100000" algn="bl" rotWithShape="0"/>
                </a:effectLst>
                <a:latin typeface="+mj-lt"/>
                <a:ea typeface="+mj-ea"/>
                <a:cs typeface="+mj-cs"/>
              </a:defRPr>
            </a:lvl1pPr>
            <a:lvl2pPr eaLnBrk="1" hangingPunct="1">
              <a:defRPr kumimoji="1">
                <a:solidFill>
                  <a:schemeClr val="tx2"/>
                </a:solidFill>
              </a:defRPr>
            </a:lvl2pPr>
            <a:lvl3pPr eaLnBrk="1" hangingPunct="1">
              <a:defRPr kumimoji="1">
                <a:solidFill>
                  <a:schemeClr val="tx2"/>
                </a:solidFill>
              </a:defRPr>
            </a:lvl3pPr>
            <a:lvl4pPr eaLnBrk="1" hangingPunct="1">
              <a:defRPr kumimoji="1">
                <a:solidFill>
                  <a:schemeClr val="tx2"/>
                </a:solidFill>
              </a:defRPr>
            </a:lvl4pPr>
            <a:lvl5pPr eaLnBrk="1" hangingPunct="1">
              <a:defRPr kumimoji="1">
                <a:solidFill>
                  <a:schemeClr val="tx2"/>
                </a:solidFill>
              </a:defRPr>
            </a:lvl5pPr>
            <a:lvl6pPr eaLnBrk="1" hangingPunct="1">
              <a:defRPr kumimoji="1">
                <a:solidFill>
                  <a:schemeClr val="tx2"/>
                </a:solidFill>
              </a:defRPr>
            </a:lvl6pPr>
            <a:lvl7pPr eaLnBrk="1" hangingPunct="1">
              <a:defRPr kumimoji="1">
                <a:solidFill>
                  <a:schemeClr val="tx2"/>
                </a:solidFill>
              </a:defRPr>
            </a:lvl7pPr>
            <a:lvl8pPr eaLnBrk="1" hangingPunct="1">
              <a:defRPr kumimoji="1">
                <a:solidFill>
                  <a:schemeClr val="tx2"/>
                </a:solidFill>
              </a:defRPr>
            </a:lvl8pPr>
            <a:lvl9pPr eaLnBrk="1" hangingPunct="1">
              <a:defRPr kumimoji="1">
                <a:solidFill>
                  <a:schemeClr val="tx2"/>
                </a:solidFill>
              </a:defRPr>
            </a:lvl9pPr>
          </a:lstStyle>
          <a:p>
            <a:pPr marL="0" indent="0">
              <a:buFont typeface="Georgia" pitchFamily="18" charset="0"/>
              <a:buNone/>
            </a:pPr>
            <a:r>
              <a:rPr lang="ja-JP" altLang="en-US" dirty="0" smtClean="0"/>
              <a:t>（この頃から、放射能の影響はないと見なされていた）</a:t>
            </a:r>
            <a:r>
              <a:rPr lang="en-US" altLang="ja-JP" dirty="0" smtClean="0"/>
              <a:t/>
            </a:r>
            <a:br>
              <a:rPr lang="en-US" altLang="ja-JP" dirty="0" smtClean="0"/>
            </a:br>
            <a:endParaRPr lang="ja-JP" altLang="en-US" dirty="0"/>
          </a:p>
        </p:txBody>
      </p:sp>
    </p:spTree>
    <p:extLst>
      <p:ext uri="{BB962C8B-B14F-4D97-AF65-F5344CB8AC3E}">
        <p14:creationId xmlns:p14="http://schemas.microsoft.com/office/powerpoint/2010/main" val="11795139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txBox="1">
            <a:spLocks/>
          </p:cNvSpPr>
          <p:nvPr/>
        </p:nvSpPr>
        <p:spPr>
          <a:xfrm>
            <a:off x="971600" y="1124744"/>
            <a:ext cx="7056784" cy="1143000"/>
          </a:xfrm>
          <a:prstGeom prst="rect">
            <a:avLst/>
          </a:prstGeom>
        </p:spPr>
        <p:txBody>
          <a:bodyPr/>
          <a:lstStyle>
            <a:lvl1pPr marL="320040" indent="-320040" algn="r" defTabSz="914400" rtl="0" eaLnBrk="1" latinLnBrk="0" hangingPunct="1">
              <a:spcBef>
                <a:spcPct val="0"/>
              </a:spcBef>
              <a:buClr>
                <a:schemeClr val="accent6">
                  <a:lumMod val="75000"/>
                </a:schemeClr>
              </a:buClr>
              <a:buSzPct val="128000"/>
              <a:buFont typeface="Georgia" pitchFamily="18" charset="0"/>
              <a:buChar char="*"/>
              <a:defRPr kumimoji="1" sz="4600" b="1" i="0" kern="1200">
                <a:gradFill>
                  <a:gsLst>
                    <a:gs pos="0">
                      <a:schemeClr val="tx1"/>
                    </a:gs>
                    <a:gs pos="40000">
                      <a:schemeClr val="tx1">
                        <a:lumMod val="75000"/>
                        <a:lumOff val="25000"/>
                      </a:schemeClr>
                    </a:gs>
                    <a:gs pos="100000">
                      <a:schemeClr val="tx2">
                        <a:alpha val="65000"/>
                      </a:schemeClr>
                    </a:gs>
                  </a:gsLst>
                  <a:lin ang="5400000" scaled="0"/>
                </a:gradFill>
                <a:effectLst>
                  <a:reflection blurRad="6350" stA="55000" endA="300" endPos="45500" dir="5400000" sy="-100000" algn="bl" rotWithShape="0"/>
                </a:effectLst>
                <a:latin typeface="+mj-lt"/>
                <a:ea typeface="+mj-ea"/>
                <a:cs typeface="+mj-cs"/>
              </a:defRPr>
            </a:lvl1pPr>
            <a:lvl2pPr eaLnBrk="1" hangingPunct="1">
              <a:defRPr kumimoji="1">
                <a:solidFill>
                  <a:schemeClr val="tx2"/>
                </a:solidFill>
              </a:defRPr>
            </a:lvl2pPr>
            <a:lvl3pPr eaLnBrk="1" hangingPunct="1">
              <a:defRPr kumimoji="1">
                <a:solidFill>
                  <a:schemeClr val="tx2"/>
                </a:solidFill>
              </a:defRPr>
            </a:lvl3pPr>
            <a:lvl4pPr eaLnBrk="1" hangingPunct="1">
              <a:defRPr kumimoji="1">
                <a:solidFill>
                  <a:schemeClr val="tx2"/>
                </a:solidFill>
              </a:defRPr>
            </a:lvl4pPr>
            <a:lvl5pPr eaLnBrk="1" hangingPunct="1">
              <a:defRPr kumimoji="1">
                <a:solidFill>
                  <a:schemeClr val="tx2"/>
                </a:solidFill>
              </a:defRPr>
            </a:lvl5pPr>
            <a:lvl6pPr eaLnBrk="1" hangingPunct="1">
              <a:defRPr kumimoji="1">
                <a:solidFill>
                  <a:schemeClr val="tx2"/>
                </a:solidFill>
              </a:defRPr>
            </a:lvl6pPr>
            <a:lvl7pPr eaLnBrk="1" hangingPunct="1">
              <a:defRPr kumimoji="1">
                <a:solidFill>
                  <a:schemeClr val="tx2"/>
                </a:solidFill>
              </a:defRPr>
            </a:lvl7pPr>
            <a:lvl8pPr eaLnBrk="1" hangingPunct="1">
              <a:defRPr kumimoji="1">
                <a:solidFill>
                  <a:schemeClr val="tx2"/>
                </a:solidFill>
              </a:defRPr>
            </a:lvl8pPr>
            <a:lvl9pPr eaLnBrk="1" hangingPunct="1">
              <a:defRPr kumimoji="1">
                <a:solidFill>
                  <a:schemeClr val="tx2"/>
                </a:solidFill>
              </a:defRPr>
            </a:lvl9pPr>
          </a:lstStyle>
          <a:p>
            <a:pPr marL="0" indent="0" algn="l">
              <a:buFont typeface="Georgia" pitchFamily="18" charset="0"/>
              <a:buNone/>
            </a:pPr>
            <a:r>
              <a:rPr lang="ja-JP" altLang="en-US" dirty="0" smtClean="0"/>
              <a:t>この</a:t>
            </a:r>
            <a:r>
              <a:rPr lang="en-US" altLang="ja-JP" dirty="0" smtClean="0"/>
              <a:t>ABCC</a:t>
            </a:r>
            <a:r>
              <a:rPr lang="ja-JP" altLang="en-US" dirty="0" smtClean="0"/>
              <a:t>の調査が、現在放</a:t>
            </a:r>
            <a:r>
              <a:rPr lang="ja-JP" altLang="en-US" dirty="0"/>
              <a:t>射線</a:t>
            </a:r>
            <a:r>
              <a:rPr lang="ja-JP" altLang="en-US" dirty="0" smtClean="0"/>
              <a:t>による健康被害を予測するのに採用されている</a:t>
            </a:r>
            <a:r>
              <a:rPr lang="en-US" altLang="ja-JP" dirty="0" smtClean="0"/>
              <a:t>ICRP</a:t>
            </a:r>
            <a:r>
              <a:rPr lang="ja-JP" altLang="en-US" dirty="0" smtClean="0"/>
              <a:t>のリスクモデルを打ち立てるのに影響を与えた</a:t>
            </a:r>
            <a:endParaRPr lang="ja-JP" altLang="en-US" dirty="0"/>
          </a:p>
        </p:txBody>
      </p:sp>
    </p:spTree>
    <p:extLst>
      <p:ext uri="{BB962C8B-B14F-4D97-AF65-F5344CB8AC3E}">
        <p14:creationId xmlns:p14="http://schemas.microsoft.com/office/powerpoint/2010/main" val="873142843"/>
      </p:ext>
    </p:extLst>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正方形/長方形 1"/>
          <p:cNvSpPr/>
          <p:nvPr/>
        </p:nvSpPr>
        <p:spPr>
          <a:xfrm>
            <a:off x="467544" y="1196752"/>
            <a:ext cx="8352928" cy="3046988"/>
          </a:xfrm>
          <a:prstGeom prst="rect">
            <a:avLst/>
          </a:prstGeom>
        </p:spPr>
        <p:txBody>
          <a:bodyPr wrap="square">
            <a:spAutoFit/>
          </a:bodyPr>
          <a:lstStyle/>
          <a:p>
            <a:r>
              <a:rPr lang="en-US" altLang="ja-JP" sz="4800" dirty="0" smtClean="0"/>
              <a:t>ECRR</a:t>
            </a:r>
            <a:r>
              <a:rPr lang="ja-JP" altLang="en-US" sz="4800" dirty="0" smtClean="0"/>
              <a:t>は色々な放射線の</a:t>
            </a:r>
            <a:endParaRPr lang="en-US" altLang="ja-JP" sz="4800" dirty="0" smtClean="0"/>
          </a:p>
          <a:p>
            <a:r>
              <a:rPr lang="ja-JP" altLang="en-US" sz="4800" dirty="0" smtClean="0">
                <a:solidFill>
                  <a:srgbClr val="FF0000"/>
                </a:solidFill>
              </a:rPr>
              <a:t>エネルギーの違い</a:t>
            </a:r>
            <a:r>
              <a:rPr lang="ja-JP" altLang="en-US" sz="4800" dirty="0" smtClean="0"/>
              <a:t>に着目し、</a:t>
            </a:r>
            <a:endParaRPr lang="en-US" altLang="ja-JP" sz="4800" dirty="0" smtClean="0"/>
          </a:p>
          <a:p>
            <a:r>
              <a:rPr lang="ja-JP" altLang="en-US" sz="4800" u="sng" dirty="0" smtClean="0">
                <a:solidFill>
                  <a:srgbClr val="FF0000"/>
                </a:solidFill>
              </a:rPr>
              <a:t>放射線荷重係数</a:t>
            </a:r>
            <a:r>
              <a:rPr lang="ja-JP" altLang="en-US" sz="4800" dirty="0" smtClean="0"/>
              <a:t>を加えている点で</a:t>
            </a:r>
            <a:r>
              <a:rPr lang="en-US" altLang="ja-JP" sz="4800" dirty="0" smtClean="0"/>
              <a:t>ICRP</a:t>
            </a:r>
            <a:r>
              <a:rPr lang="ja-JP" altLang="en-US" sz="4800" dirty="0" smtClean="0"/>
              <a:t>と異なる。</a:t>
            </a:r>
            <a:endParaRPr lang="ja-JP" altLang="en-US" sz="4800" dirty="0"/>
          </a:p>
        </p:txBody>
      </p:sp>
    </p:spTree>
    <p:extLst>
      <p:ext uri="{BB962C8B-B14F-4D97-AF65-F5344CB8AC3E}">
        <p14:creationId xmlns:p14="http://schemas.microsoft.com/office/powerpoint/2010/main" val="2217789713"/>
      </p:ext>
    </p:extLst>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タイトル 2"/>
          <p:cNvSpPr>
            <a:spLocks noGrp="1"/>
          </p:cNvSpPr>
          <p:nvPr>
            <p:ph type="title"/>
          </p:nvPr>
        </p:nvSpPr>
        <p:spPr/>
        <p:txBody>
          <a:bodyPr/>
          <a:lstStyle/>
          <a:p>
            <a:endParaRPr kumimoji="1" lang="ja-JP" altLang="en-US"/>
          </a:p>
        </p:txBody>
      </p:sp>
      <p:pic>
        <p:nvPicPr>
          <p:cNvPr id="4" name="Picture 2" descr="http://blog-imgs-36-origin.fc2.com/k/a/l/kaleido11/20110613-3.jpg"/>
          <p:cNvPicPr>
            <a:picLocks noGrp="1" noChangeAspect="1" noChangeArrowheads="1"/>
          </p:cNvPicPr>
          <p:nvPr>
            <p:ph idx="1"/>
          </p:nvPr>
        </p:nvPicPr>
        <p:blipFill rotWithShape="1">
          <a:blip r:embed="rId2">
            <a:extLst>
              <a:ext uri="{28A0092B-C50C-407E-A947-70E740481C1C}">
                <a14:useLocalDpi xmlns:a14="http://schemas.microsoft.com/office/drawing/2010/main" val="0"/>
              </a:ext>
            </a:extLst>
          </a:blip>
          <a:srcRect t="80676" b="2960"/>
          <a:stretch/>
        </p:blipFill>
        <p:spPr bwMode="auto">
          <a:xfrm>
            <a:off x="560174" y="980728"/>
            <a:ext cx="8117344" cy="576064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33625520"/>
      </p:ext>
    </p:extLst>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正方形/長方形 1"/>
          <p:cNvSpPr/>
          <p:nvPr/>
        </p:nvSpPr>
        <p:spPr>
          <a:xfrm>
            <a:off x="467545" y="1196752"/>
            <a:ext cx="7920880" cy="1938992"/>
          </a:xfrm>
          <a:prstGeom prst="rect">
            <a:avLst/>
          </a:prstGeom>
        </p:spPr>
        <p:txBody>
          <a:bodyPr wrap="square">
            <a:spAutoFit/>
          </a:bodyPr>
          <a:lstStyle/>
          <a:p>
            <a:r>
              <a:rPr lang="en-US" altLang="ja-JP" sz="6000" dirty="0" smtClean="0"/>
              <a:t>X</a:t>
            </a:r>
            <a:r>
              <a:rPr lang="ja-JP" altLang="en-US" sz="6000" dirty="0" smtClean="0"/>
              <a:t>線や</a:t>
            </a:r>
            <a:r>
              <a:rPr lang="en-US" altLang="ja-JP" sz="6000" dirty="0" smtClean="0"/>
              <a:t>γ</a:t>
            </a:r>
            <a:r>
              <a:rPr lang="ja-JP" altLang="en-US" sz="6000" dirty="0" smtClean="0"/>
              <a:t>線、</a:t>
            </a:r>
            <a:r>
              <a:rPr lang="en-US" altLang="ja-JP" sz="6000" dirty="0" smtClean="0"/>
              <a:t>β</a:t>
            </a:r>
            <a:r>
              <a:rPr lang="ja-JP" altLang="en-US" sz="6000" dirty="0" smtClean="0"/>
              <a:t>線</a:t>
            </a:r>
            <a:endParaRPr lang="en-US" altLang="ja-JP" sz="6000" dirty="0" smtClean="0"/>
          </a:p>
          <a:p>
            <a:r>
              <a:rPr lang="ja-JP" altLang="en-US" sz="6000" dirty="0" smtClean="0"/>
              <a:t>１ミリ</a:t>
            </a:r>
            <a:r>
              <a:rPr lang="en-US" altLang="ja-JP" sz="6000" dirty="0" err="1" smtClean="0"/>
              <a:t>Sv</a:t>
            </a:r>
            <a:r>
              <a:rPr lang="ja-JP" altLang="en-US" sz="6000" dirty="0" smtClean="0"/>
              <a:t>＝</a:t>
            </a:r>
            <a:r>
              <a:rPr lang="ja-JP" altLang="en-US" sz="6000" dirty="0" smtClean="0">
                <a:solidFill>
                  <a:srgbClr val="FF0000"/>
                </a:solidFill>
              </a:rPr>
              <a:t>１</a:t>
            </a:r>
            <a:r>
              <a:rPr lang="ja-JP" altLang="en-US" sz="6000" dirty="0" smtClean="0"/>
              <a:t>ミリグレイ</a:t>
            </a:r>
            <a:endParaRPr lang="ja-JP" altLang="en-US" sz="6000" dirty="0"/>
          </a:p>
        </p:txBody>
      </p:sp>
      <p:sp>
        <p:nvSpPr>
          <p:cNvPr id="4" name="正方形/長方形 3"/>
          <p:cNvSpPr/>
          <p:nvPr/>
        </p:nvSpPr>
        <p:spPr>
          <a:xfrm>
            <a:off x="497881" y="3645024"/>
            <a:ext cx="7920880" cy="1938992"/>
          </a:xfrm>
          <a:prstGeom prst="rect">
            <a:avLst/>
          </a:prstGeom>
        </p:spPr>
        <p:txBody>
          <a:bodyPr wrap="square">
            <a:spAutoFit/>
          </a:bodyPr>
          <a:lstStyle/>
          <a:p>
            <a:r>
              <a:rPr lang="ja-JP" altLang="en-US" sz="6000" dirty="0" smtClean="0"/>
              <a:t>　</a:t>
            </a:r>
            <a:r>
              <a:rPr lang="en-US" altLang="ja-JP" sz="6000" dirty="0" smtClean="0"/>
              <a:t>α</a:t>
            </a:r>
            <a:r>
              <a:rPr lang="ja-JP" altLang="en-US" sz="6000" dirty="0" smtClean="0"/>
              <a:t>線</a:t>
            </a:r>
            <a:endParaRPr lang="en-US" altLang="ja-JP" sz="6000" dirty="0" smtClean="0"/>
          </a:p>
          <a:p>
            <a:r>
              <a:rPr lang="ja-JP" altLang="en-US" sz="6000" dirty="0" smtClean="0"/>
              <a:t>１ミリ</a:t>
            </a:r>
            <a:r>
              <a:rPr lang="en-US" altLang="ja-JP" sz="6000" dirty="0" err="1" smtClean="0"/>
              <a:t>Sv</a:t>
            </a:r>
            <a:r>
              <a:rPr lang="ja-JP" altLang="en-US" sz="6000" dirty="0" smtClean="0"/>
              <a:t>＝</a:t>
            </a:r>
            <a:r>
              <a:rPr lang="ja-JP" altLang="en-US" sz="6000" dirty="0" smtClean="0">
                <a:solidFill>
                  <a:srgbClr val="FF0000"/>
                </a:solidFill>
              </a:rPr>
              <a:t>２０</a:t>
            </a:r>
            <a:r>
              <a:rPr lang="ja-JP" altLang="en-US" sz="6000" dirty="0" smtClean="0"/>
              <a:t>ミリグレイ</a:t>
            </a:r>
            <a:endParaRPr lang="ja-JP" altLang="en-US" sz="6000" dirty="0"/>
          </a:p>
        </p:txBody>
      </p:sp>
      <p:grpSp>
        <p:nvGrpSpPr>
          <p:cNvPr id="8" name="グループ化 7"/>
          <p:cNvGrpSpPr/>
          <p:nvPr/>
        </p:nvGrpSpPr>
        <p:grpSpPr>
          <a:xfrm>
            <a:off x="3059832" y="3212976"/>
            <a:ext cx="5328593" cy="1224136"/>
            <a:chOff x="3059832" y="3212976"/>
            <a:chExt cx="5328593" cy="1224136"/>
          </a:xfrm>
        </p:grpSpPr>
        <p:sp>
          <p:nvSpPr>
            <p:cNvPr id="7" name="円/楕円 6"/>
            <p:cNvSpPr/>
            <p:nvPr/>
          </p:nvSpPr>
          <p:spPr>
            <a:xfrm>
              <a:off x="3059832" y="3212976"/>
              <a:ext cx="5328593" cy="1224136"/>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 name="正方形/長方形 5"/>
            <p:cNvSpPr/>
            <p:nvPr/>
          </p:nvSpPr>
          <p:spPr>
            <a:xfrm>
              <a:off x="3491880" y="3429000"/>
              <a:ext cx="4652143" cy="769441"/>
            </a:xfrm>
            <a:prstGeom prst="rect">
              <a:avLst/>
            </a:prstGeom>
          </p:spPr>
          <p:txBody>
            <a:bodyPr wrap="square">
              <a:spAutoFit/>
            </a:bodyPr>
            <a:lstStyle/>
            <a:p>
              <a:r>
                <a:rPr lang="en-US" altLang="ja-JP" sz="4400" dirty="0" smtClean="0"/>
                <a:t>ICRP</a:t>
              </a:r>
              <a:r>
                <a:rPr lang="ja-JP" altLang="en-US" sz="4400" dirty="0" smtClean="0"/>
                <a:t>でさえも</a:t>
              </a:r>
              <a:r>
                <a:rPr lang="en-US" altLang="ja-JP" sz="4400" dirty="0" smtClean="0"/>
                <a:t>20</a:t>
              </a:r>
              <a:r>
                <a:rPr lang="ja-JP" altLang="en-US" sz="4400" dirty="0" smtClean="0"/>
                <a:t>倍</a:t>
              </a:r>
              <a:endParaRPr lang="ja-JP" altLang="en-US" sz="4400" dirty="0"/>
            </a:p>
          </p:txBody>
        </p:sp>
      </p:grpSp>
    </p:spTree>
    <p:extLst>
      <p:ext uri="{BB962C8B-B14F-4D97-AF65-F5344CB8AC3E}">
        <p14:creationId xmlns:p14="http://schemas.microsoft.com/office/powerpoint/2010/main" val="4222094521"/>
      </p:ext>
    </p:extLst>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表 3"/>
          <p:cNvGraphicFramePr>
            <a:graphicFrameLocks noGrp="1"/>
          </p:cNvGraphicFramePr>
          <p:nvPr>
            <p:extLst>
              <p:ext uri="{D42A27DB-BD31-4B8C-83A1-F6EECF244321}">
                <p14:modId xmlns:p14="http://schemas.microsoft.com/office/powerpoint/2010/main" val="3341253646"/>
              </p:ext>
            </p:extLst>
          </p:nvPr>
        </p:nvGraphicFramePr>
        <p:xfrm>
          <a:off x="1547664" y="764704"/>
          <a:ext cx="5829552" cy="4849015"/>
        </p:xfrm>
        <a:graphic>
          <a:graphicData uri="http://schemas.openxmlformats.org/drawingml/2006/table">
            <a:tbl>
              <a:tblPr/>
              <a:tblGrid>
                <a:gridCol w="971592"/>
                <a:gridCol w="971592"/>
                <a:gridCol w="971592"/>
                <a:gridCol w="971592"/>
                <a:gridCol w="971592"/>
                <a:gridCol w="971592"/>
              </a:tblGrid>
              <a:tr h="0">
                <a:tc gridSpan="6">
                  <a:txBody>
                    <a:bodyPr/>
                    <a:lstStyle/>
                    <a:p>
                      <a:r>
                        <a:rPr lang="ja-JP" altLang="en-US" sz="500" dirty="0"/>
                        <a:t>表</a:t>
                      </a:r>
                      <a:r>
                        <a:rPr lang="en-US" altLang="ja-JP" sz="500" dirty="0"/>
                        <a:t>A1</a:t>
                      </a:r>
                      <a:r>
                        <a:rPr lang="ja-JP" altLang="en-US" sz="500" dirty="0"/>
                        <a:t>：いろいろな放射性同位体の線量係数。食べたり吸い込んだりした場合の低線量の内部被曝量の計算用。 </a:t>
                      </a:r>
                    </a:p>
                  </a:txBody>
                  <a:tcPr marL="23375" marR="23375" marT="11687" marB="11687" anchor="ct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r>
              <a:tr h="112795">
                <a:tc rowSpan="2">
                  <a:txBody>
                    <a:bodyPr/>
                    <a:lstStyle/>
                    <a:p>
                      <a:r>
                        <a:rPr lang="zh-TW" altLang="en-US" sz="500"/>
                        <a:t>同位体（形態）</a:t>
                      </a:r>
                    </a:p>
                  </a:txBody>
                  <a:tcPr marL="23375" marR="23375" marT="11687" marB="11687" anchor="ctr">
                    <a:lnL>
                      <a:noFill/>
                    </a:lnL>
                    <a:lnR>
                      <a:noFill/>
                    </a:lnR>
                    <a:lnB>
                      <a:noFill/>
                    </a:lnB>
                  </a:tcPr>
                </a:tc>
                <a:tc rowSpan="2">
                  <a:txBody>
                    <a:bodyPr/>
                    <a:lstStyle/>
                    <a:p>
                      <a:r>
                        <a:rPr lang="ja-JP" altLang="en-US" sz="500" dirty="0"/>
                        <a:t>半減期</a:t>
                      </a:r>
                    </a:p>
                  </a:txBody>
                  <a:tcPr marL="23375" marR="23375" marT="11687" marB="11687" anchor="ctr">
                    <a:lnL>
                      <a:noFill/>
                    </a:lnL>
                    <a:lnR>
                      <a:noFill/>
                    </a:lnR>
                    <a:lnT>
                      <a:noFill/>
                    </a:lnT>
                    <a:lnB>
                      <a:noFill/>
                    </a:lnB>
                  </a:tcPr>
                </a:tc>
                <a:tc gridSpan="4">
                  <a:txBody>
                    <a:bodyPr/>
                    <a:lstStyle/>
                    <a:p>
                      <a:r>
                        <a:rPr lang="en-US" altLang="ja-JP" sz="500" i="1"/>
                        <a:t>h</a:t>
                      </a:r>
                      <a:r>
                        <a:rPr lang="ja-JP" altLang="en-US" sz="500" i="1" baseline="-25000"/>
                        <a:t>食</a:t>
                      </a:r>
                      <a:r>
                        <a:rPr lang="ja-JP" altLang="en-US" sz="500"/>
                        <a:t>または</a:t>
                      </a:r>
                      <a:r>
                        <a:rPr lang="en-US" altLang="ja-JP" sz="500" i="1"/>
                        <a:t>h</a:t>
                      </a:r>
                      <a:r>
                        <a:rPr lang="ja-JP" altLang="en-US" sz="500" i="1" baseline="-25000"/>
                        <a:t>吸</a:t>
                      </a:r>
                      <a:r>
                        <a:rPr lang="ja-JP" altLang="en-US" sz="500"/>
                        <a:t> </a:t>
                      </a:r>
                      <a:r>
                        <a:rPr lang="en-US" altLang="ja-JP" sz="500"/>
                        <a:t>(Sv/Bq)</a:t>
                      </a:r>
                    </a:p>
                  </a:txBody>
                  <a:tcPr marL="23375" marR="23375" marT="11687" marB="11687" anchor="ctr">
                    <a:lnL>
                      <a:noFill/>
                    </a:lnL>
                    <a:lnR>
                      <a:noFill/>
                    </a:lnR>
                    <a:lnT>
                      <a:noFill/>
                    </a:lnT>
                    <a:lnB>
                      <a:noFill/>
                    </a:lnB>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r>
              <a:tr h="112795">
                <a:tc vMerge="1">
                  <a:txBody>
                    <a:bodyPr/>
                    <a:lstStyle/>
                    <a:p>
                      <a:endParaRPr kumimoji="1" lang="ja-JP" altLang="en-US"/>
                    </a:p>
                  </a:txBody>
                  <a:tcPr/>
                </a:tc>
                <a:tc vMerge="1">
                  <a:txBody>
                    <a:bodyPr/>
                    <a:lstStyle/>
                    <a:p>
                      <a:endParaRPr kumimoji="1" lang="ja-JP" altLang="en-US"/>
                    </a:p>
                  </a:txBody>
                  <a:tcPr/>
                </a:tc>
                <a:tc>
                  <a:txBody>
                    <a:bodyPr/>
                    <a:lstStyle/>
                    <a:p>
                      <a:r>
                        <a:rPr lang="ja-JP" altLang="en-US" sz="500"/>
                        <a:t>胎児</a:t>
                      </a:r>
                    </a:p>
                  </a:txBody>
                  <a:tcPr marL="23375" marR="23375" marT="11687" marB="11687" anchor="ctr">
                    <a:lnL>
                      <a:noFill/>
                    </a:lnL>
                    <a:lnR>
                      <a:noFill/>
                    </a:lnR>
                    <a:lnT>
                      <a:noFill/>
                    </a:lnT>
                    <a:lnB>
                      <a:noFill/>
                    </a:lnB>
                  </a:tcPr>
                </a:tc>
                <a:tc>
                  <a:txBody>
                    <a:bodyPr/>
                    <a:lstStyle/>
                    <a:p>
                      <a:r>
                        <a:rPr lang="en-US" altLang="ja-JP" sz="500"/>
                        <a:t>0</a:t>
                      </a:r>
                      <a:r>
                        <a:rPr lang="ja-JP" altLang="en-US" sz="500"/>
                        <a:t>から</a:t>
                      </a:r>
                      <a:r>
                        <a:rPr lang="en-US" altLang="ja-JP" sz="500"/>
                        <a:t>1</a:t>
                      </a:r>
                      <a:r>
                        <a:rPr lang="ja-JP" altLang="en-US" sz="500"/>
                        <a:t>歳</a:t>
                      </a:r>
                    </a:p>
                  </a:txBody>
                  <a:tcPr marL="23375" marR="23375" marT="11687" marB="11687" anchor="ctr">
                    <a:lnL>
                      <a:noFill/>
                    </a:lnL>
                    <a:lnR>
                      <a:noFill/>
                    </a:lnR>
                    <a:lnT>
                      <a:noFill/>
                    </a:lnT>
                    <a:lnB>
                      <a:noFill/>
                    </a:lnB>
                  </a:tcPr>
                </a:tc>
                <a:tc>
                  <a:txBody>
                    <a:bodyPr/>
                    <a:lstStyle/>
                    <a:p>
                      <a:r>
                        <a:rPr lang="en-US" altLang="ja-JP" sz="500"/>
                        <a:t>1</a:t>
                      </a:r>
                      <a:r>
                        <a:rPr lang="ja-JP" altLang="en-US" sz="500"/>
                        <a:t>から</a:t>
                      </a:r>
                      <a:r>
                        <a:rPr lang="en-US" altLang="ja-JP" sz="500"/>
                        <a:t>14</a:t>
                      </a:r>
                      <a:r>
                        <a:rPr lang="ja-JP" altLang="en-US" sz="500"/>
                        <a:t>歳</a:t>
                      </a:r>
                    </a:p>
                  </a:txBody>
                  <a:tcPr marL="23375" marR="23375" marT="11687" marB="11687" anchor="ctr">
                    <a:lnL>
                      <a:noFill/>
                    </a:lnL>
                    <a:lnR>
                      <a:noFill/>
                    </a:lnR>
                    <a:lnT>
                      <a:noFill/>
                    </a:lnT>
                    <a:lnB>
                      <a:noFill/>
                    </a:lnB>
                  </a:tcPr>
                </a:tc>
                <a:tc>
                  <a:txBody>
                    <a:bodyPr/>
                    <a:lstStyle/>
                    <a:p>
                      <a:r>
                        <a:rPr lang="ja-JP" altLang="en-US" sz="500"/>
                        <a:t>おとな</a:t>
                      </a:r>
                    </a:p>
                  </a:txBody>
                  <a:tcPr marL="23375" marR="23375" marT="11687" marB="11687" anchor="ctr">
                    <a:lnL>
                      <a:noFill/>
                    </a:lnL>
                    <a:lnR>
                      <a:noFill/>
                    </a:lnR>
                    <a:lnT>
                      <a:noFill/>
                    </a:lnT>
                    <a:lnB>
                      <a:noFill/>
                    </a:lnB>
                  </a:tcPr>
                </a:tc>
              </a:tr>
              <a:tr h="112795">
                <a:tc>
                  <a:txBody>
                    <a:bodyPr/>
                    <a:lstStyle/>
                    <a:p>
                      <a:r>
                        <a:rPr lang="en-US" sz="500"/>
                        <a:t>H-3 （</a:t>
                      </a:r>
                      <a:r>
                        <a:rPr lang="ja-JP" altLang="en-US" sz="500"/>
                        <a:t>水）</a:t>
                      </a:r>
                    </a:p>
                  </a:txBody>
                  <a:tcPr marL="23375" marR="23375" marT="11687" marB="11687" anchor="ctr">
                    <a:lnL>
                      <a:noFill/>
                    </a:lnL>
                    <a:lnR>
                      <a:noFill/>
                    </a:lnR>
                    <a:lnT>
                      <a:noFill/>
                    </a:lnT>
                    <a:lnB>
                      <a:noFill/>
                    </a:lnB>
                  </a:tcPr>
                </a:tc>
                <a:tc>
                  <a:txBody>
                    <a:bodyPr/>
                    <a:lstStyle/>
                    <a:p>
                      <a:r>
                        <a:rPr lang="en-US" altLang="ja-JP" sz="500"/>
                        <a:t>12.3</a:t>
                      </a:r>
                      <a:r>
                        <a:rPr lang="ja-JP" altLang="en-US" sz="500"/>
                        <a:t>年</a:t>
                      </a:r>
                    </a:p>
                  </a:txBody>
                  <a:tcPr marL="23375" marR="23375" marT="11687" marB="11687" anchor="ctr">
                    <a:lnL>
                      <a:noFill/>
                    </a:lnL>
                    <a:lnR>
                      <a:noFill/>
                    </a:lnR>
                    <a:lnT>
                      <a:noFill/>
                    </a:lnT>
                    <a:lnB>
                      <a:noFill/>
                    </a:lnB>
                  </a:tcPr>
                </a:tc>
                <a:tc>
                  <a:txBody>
                    <a:bodyPr/>
                    <a:lstStyle/>
                    <a:p>
                      <a:r>
                        <a:rPr lang="en-US" altLang="ja-JP" sz="500"/>
                        <a:t>1.0×10</a:t>
                      </a:r>
                      <a:r>
                        <a:rPr lang="en-US" altLang="ja-JP" sz="500" baseline="30000"/>
                        <a:t>-8</a:t>
                      </a:r>
                      <a:endParaRPr lang="ja-JP" altLang="en-US" sz="500"/>
                    </a:p>
                  </a:txBody>
                  <a:tcPr marL="23375" marR="23375" marT="11687" marB="11687" anchor="ctr">
                    <a:lnL>
                      <a:noFill/>
                    </a:lnL>
                    <a:lnR>
                      <a:noFill/>
                    </a:lnR>
                    <a:lnT>
                      <a:noFill/>
                    </a:lnT>
                    <a:lnB>
                      <a:noFill/>
                    </a:lnB>
                  </a:tcPr>
                </a:tc>
                <a:tc>
                  <a:txBody>
                    <a:bodyPr/>
                    <a:lstStyle/>
                    <a:p>
                      <a:r>
                        <a:rPr lang="en-US" altLang="ja-JP" sz="500"/>
                        <a:t>1.0×10</a:t>
                      </a:r>
                      <a:r>
                        <a:rPr lang="en-US" altLang="ja-JP" sz="500" baseline="30000"/>
                        <a:t>-9</a:t>
                      </a:r>
                      <a:endParaRPr lang="ja-JP" altLang="en-US" sz="500"/>
                    </a:p>
                  </a:txBody>
                  <a:tcPr marL="23375" marR="23375" marT="11687" marB="11687" anchor="ctr">
                    <a:lnL>
                      <a:noFill/>
                    </a:lnL>
                    <a:lnR>
                      <a:noFill/>
                    </a:lnR>
                    <a:lnT>
                      <a:noFill/>
                    </a:lnT>
                    <a:lnB>
                      <a:noFill/>
                    </a:lnB>
                  </a:tcPr>
                </a:tc>
                <a:tc>
                  <a:txBody>
                    <a:bodyPr/>
                    <a:lstStyle/>
                    <a:p>
                      <a:r>
                        <a:rPr lang="en-US" altLang="ja-JP" sz="500"/>
                        <a:t>4.0×10</a:t>
                      </a:r>
                      <a:r>
                        <a:rPr lang="en-US" altLang="ja-JP" sz="500" baseline="30000"/>
                        <a:t>-10</a:t>
                      </a:r>
                      <a:endParaRPr lang="ja-JP" altLang="en-US" sz="500"/>
                    </a:p>
                  </a:txBody>
                  <a:tcPr marL="23375" marR="23375" marT="11687" marB="11687" anchor="ctr">
                    <a:lnL>
                      <a:noFill/>
                    </a:lnL>
                    <a:lnR>
                      <a:noFill/>
                    </a:lnR>
                    <a:lnT>
                      <a:noFill/>
                    </a:lnT>
                    <a:lnB>
                      <a:noFill/>
                    </a:lnB>
                  </a:tcPr>
                </a:tc>
                <a:tc>
                  <a:txBody>
                    <a:bodyPr/>
                    <a:lstStyle/>
                    <a:p>
                      <a:r>
                        <a:rPr lang="en-US" altLang="ja-JP" sz="500"/>
                        <a:t>2.0×10</a:t>
                      </a:r>
                      <a:r>
                        <a:rPr lang="en-US" altLang="ja-JP" sz="500" baseline="30000"/>
                        <a:t>-10</a:t>
                      </a:r>
                      <a:endParaRPr lang="ja-JP" altLang="en-US" sz="500"/>
                    </a:p>
                  </a:txBody>
                  <a:tcPr marL="23375" marR="23375" marT="11687" marB="11687" anchor="ctr">
                    <a:lnL>
                      <a:noFill/>
                    </a:lnL>
                    <a:lnR>
                      <a:noFill/>
                    </a:lnR>
                    <a:lnT>
                      <a:noFill/>
                    </a:lnT>
                    <a:lnB>
                      <a:noFill/>
                    </a:lnB>
                  </a:tcPr>
                </a:tc>
              </a:tr>
              <a:tr h="165115">
                <a:tc>
                  <a:txBody>
                    <a:bodyPr/>
                    <a:lstStyle/>
                    <a:p>
                      <a:r>
                        <a:rPr lang="pt-BR" sz="500"/>
                        <a:t>H-3 （炭水化物）</a:t>
                      </a:r>
                    </a:p>
                  </a:txBody>
                  <a:tcPr marL="23375" marR="23375" marT="11687" marB="11687" anchor="ctr">
                    <a:lnL>
                      <a:noFill/>
                    </a:lnL>
                    <a:lnR>
                      <a:noFill/>
                    </a:lnR>
                    <a:lnT>
                      <a:noFill/>
                    </a:lnT>
                    <a:lnB>
                      <a:noFill/>
                    </a:lnB>
                  </a:tcPr>
                </a:tc>
                <a:tc>
                  <a:txBody>
                    <a:bodyPr/>
                    <a:lstStyle/>
                    <a:p>
                      <a:r>
                        <a:rPr lang="en-US" altLang="ja-JP" sz="500"/>
                        <a:t>12.3</a:t>
                      </a:r>
                      <a:r>
                        <a:rPr lang="ja-JP" altLang="en-US" sz="500"/>
                        <a:t>年</a:t>
                      </a:r>
                    </a:p>
                  </a:txBody>
                  <a:tcPr marL="23375" marR="23375" marT="11687" marB="11687" anchor="ctr">
                    <a:lnL>
                      <a:noFill/>
                    </a:lnL>
                    <a:lnR>
                      <a:noFill/>
                    </a:lnR>
                    <a:lnT>
                      <a:noFill/>
                    </a:lnT>
                    <a:lnB>
                      <a:noFill/>
                    </a:lnB>
                  </a:tcPr>
                </a:tc>
                <a:tc>
                  <a:txBody>
                    <a:bodyPr/>
                    <a:lstStyle/>
                    <a:p>
                      <a:r>
                        <a:rPr lang="en-US" altLang="ja-JP" sz="500"/>
                        <a:t>5.0×10</a:t>
                      </a:r>
                      <a:r>
                        <a:rPr lang="en-US" altLang="ja-JP" sz="500" baseline="30000"/>
                        <a:t>-8</a:t>
                      </a:r>
                      <a:endParaRPr lang="ja-JP" altLang="en-US" sz="500"/>
                    </a:p>
                  </a:txBody>
                  <a:tcPr marL="23375" marR="23375" marT="11687" marB="11687" anchor="ctr">
                    <a:lnL>
                      <a:noFill/>
                    </a:lnL>
                    <a:lnR>
                      <a:noFill/>
                    </a:lnR>
                    <a:lnT>
                      <a:noFill/>
                    </a:lnT>
                    <a:lnB>
                      <a:noFill/>
                    </a:lnB>
                  </a:tcPr>
                </a:tc>
                <a:tc>
                  <a:txBody>
                    <a:bodyPr/>
                    <a:lstStyle/>
                    <a:p>
                      <a:r>
                        <a:rPr lang="en-US" altLang="ja-JP" sz="500"/>
                        <a:t>5.0×10</a:t>
                      </a:r>
                      <a:r>
                        <a:rPr lang="en-US" altLang="ja-JP" sz="500" baseline="30000"/>
                        <a:t>-9</a:t>
                      </a:r>
                      <a:endParaRPr lang="ja-JP" altLang="en-US" sz="500"/>
                    </a:p>
                  </a:txBody>
                  <a:tcPr marL="23375" marR="23375" marT="11687" marB="11687" anchor="ctr">
                    <a:lnL>
                      <a:noFill/>
                    </a:lnL>
                    <a:lnR>
                      <a:noFill/>
                    </a:lnR>
                    <a:lnT>
                      <a:noFill/>
                    </a:lnT>
                    <a:lnB>
                      <a:noFill/>
                    </a:lnB>
                  </a:tcPr>
                </a:tc>
                <a:tc>
                  <a:txBody>
                    <a:bodyPr/>
                    <a:lstStyle/>
                    <a:p>
                      <a:r>
                        <a:rPr lang="en-US" altLang="ja-JP" sz="500"/>
                        <a:t>2.0×10</a:t>
                      </a:r>
                      <a:r>
                        <a:rPr lang="en-US" altLang="ja-JP" sz="500" baseline="30000"/>
                        <a:t>-9</a:t>
                      </a:r>
                      <a:endParaRPr lang="ja-JP" altLang="en-US" sz="500"/>
                    </a:p>
                  </a:txBody>
                  <a:tcPr marL="23375" marR="23375" marT="11687" marB="11687" anchor="ctr">
                    <a:lnL>
                      <a:noFill/>
                    </a:lnL>
                    <a:lnR>
                      <a:noFill/>
                    </a:lnR>
                    <a:lnT>
                      <a:noFill/>
                    </a:lnT>
                    <a:lnB>
                      <a:noFill/>
                    </a:lnB>
                  </a:tcPr>
                </a:tc>
                <a:tc>
                  <a:txBody>
                    <a:bodyPr/>
                    <a:lstStyle/>
                    <a:p>
                      <a:r>
                        <a:rPr lang="en-US" altLang="ja-JP" sz="500"/>
                        <a:t>1.0×10</a:t>
                      </a:r>
                      <a:r>
                        <a:rPr lang="en-US" altLang="ja-JP" sz="500" baseline="30000"/>
                        <a:t>-9</a:t>
                      </a:r>
                      <a:endParaRPr lang="ja-JP" altLang="en-US" sz="500"/>
                    </a:p>
                  </a:txBody>
                  <a:tcPr marL="23375" marR="23375" marT="11687" marB="11687" anchor="ctr">
                    <a:lnL>
                      <a:noFill/>
                    </a:lnL>
                    <a:lnR>
                      <a:noFill/>
                    </a:lnR>
                    <a:lnT>
                      <a:noFill/>
                    </a:lnT>
                    <a:lnB>
                      <a:noFill/>
                    </a:lnB>
                  </a:tcPr>
                </a:tc>
              </a:tr>
              <a:tr h="165115">
                <a:tc>
                  <a:txBody>
                    <a:bodyPr/>
                    <a:lstStyle/>
                    <a:p>
                      <a:r>
                        <a:rPr lang="en-US" sz="500"/>
                        <a:t>C-14</a:t>
                      </a:r>
                    </a:p>
                  </a:txBody>
                  <a:tcPr marL="23375" marR="23375" marT="11687" marB="11687" anchor="ctr">
                    <a:lnL>
                      <a:noFill/>
                    </a:lnL>
                    <a:lnR>
                      <a:noFill/>
                    </a:lnR>
                    <a:lnT>
                      <a:noFill/>
                    </a:lnT>
                    <a:lnB>
                      <a:noFill/>
                    </a:lnB>
                  </a:tcPr>
                </a:tc>
                <a:tc>
                  <a:txBody>
                    <a:bodyPr/>
                    <a:lstStyle/>
                    <a:p>
                      <a:r>
                        <a:rPr lang="en-US" altLang="ja-JP" sz="500"/>
                        <a:t>5.7×10</a:t>
                      </a:r>
                      <a:r>
                        <a:rPr lang="en-US" altLang="ja-JP" sz="500" baseline="30000"/>
                        <a:t>+3</a:t>
                      </a:r>
                      <a:r>
                        <a:rPr lang="ja-JP" altLang="en-US" sz="500"/>
                        <a:t>年</a:t>
                      </a:r>
                    </a:p>
                  </a:txBody>
                  <a:tcPr marL="23375" marR="23375" marT="11687" marB="11687" anchor="ctr">
                    <a:lnL>
                      <a:noFill/>
                    </a:lnL>
                    <a:lnR>
                      <a:noFill/>
                    </a:lnR>
                    <a:lnT>
                      <a:noFill/>
                    </a:lnT>
                    <a:lnB>
                      <a:noFill/>
                    </a:lnB>
                  </a:tcPr>
                </a:tc>
                <a:tc>
                  <a:txBody>
                    <a:bodyPr/>
                    <a:lstStyle/>
                    <a:p>
                      <a:r>
                        <a:rPr lang="en-US" altLang="ja-JP" sz="500"/>
                        <a:t>1.5×10</a:t>
                      </a:r>
                      <a:r>
                        <a:rPr lang="en-US" altLang="ja-JP" sz="500" baseline="30000"/>
                        <a:t>-7</a:t>
                      </a:r>
                      <a:endParaRPr lang="ja-JP" altLang="en-US" sz="500"/>
                    </a:p>
                  </a:txBody>
                  <a:tcPr marL="23375" marR="23375" marT="11687" marB="11687" anchor="ctr">
                    <a:lnL>
                      <a:noFill/>
                    </a:lnL>
                    <a:lnR>
                      <a:noFill/>
                    </a:lnR>
                    <a:lnT>
                      <a:noFill/>
                    </a:lnT>
                    <a:lnB>
                      <a:noFill/>
                    </a:lnB>
                  </a:tcPr>
                </a:tc>
                <a:tc>
                  <a:txBody>
                    <a:bodyPr/>
                    <a:lstStyle/>
                    <a:p>
                      <a:r>
                        <a:rPr lang="en-US" altLang="ja-JP" sz="500"/>
                        <a:t>1.5×10</a:t>
                      </a:r>
                      <a:r>
                        <a:rPr lang="en-US" altLang="ja-JP" sz="500" baseline="30000"/>
                        <a:t>-8</a:t>
                      </a:r>
                      <a:endParaRPr lang="ja-JP" altLang="en-US" sz="500"/>
                    </a:p>
                  </a:txBody>
                  <a:tcPr marL="23375" marR="23375" marT="11687" marB="11687" anchor="ctr">
                    <a:lnL>
                      <a:noFill/>
                    </a:lnL>
                    <a:lnR>
                      <a:noFill/>
                    </a:lnR>
                    <a:lnT>
                      <a:noFill/>
                    </a:lnT>
                    <a:lnB>
                      <a:noFill/>
                    </a:lnB>
                  </a:tcPr>
                </a:tc>
                <a:tc>
                  <a:txBody>
                    <a:bodyPr/>
                    <a:lstStyle/>
                    <a:p>
                      <a:r>
                        <a:rPr lang="en-US" altLang="ja-JP" sz="500"/>
                        <a:t>5.8×10</a:t>
                      </a:r>
                      <a:r>
                        <a:rPr lang="en-US" altLang="ja-JP" sz="500" baseline="30000"/>
                        <a:t>-9</a:t>
                      </a:r>
                      <a:endParaRPr lang="ja-JP" altLang="en-US" sz="500"/>
                    </a:p>
                  </a:txBody>
                  <a:tcPr marL="23375" marR="23375" marT="11687" marB="11687" anchor="ctr">
                    <a:lnL>
                      <a:noFill/>
                    </a:lnL>
                    <a:lnR>
                      <a:noFill/>
                    </a:lnR>
                    <a:lnT>
                      <a:noFill/>
                    </a:lnT>
                    <a:lnB>
                      <a:noFill/>
                    </a:lnB>
                  </a:tcPr>
                </a:tc>
                <a:tc>
                  <a:txBody>
                    <a:bodyPr/>
                    <a:lstStyle/>
                    <a:p>
                      <a:r>
                        <a:rPr lang="en-US" altLang="ja-JP" sz="500" dirty="0"/>
                        <a:t>2.9×10</a:t>
                      </a:r>
                      <a:r>
                        <a:rPr lang="en-US" altLang="ja-JP" sz="500" baseline="30000" dirty="0"/>
                        <a:t>-9</a:t>
                      </a:r>
                      <a:endParaRPr lang="ja-JP" altLang="en-US" sz="500" dirty="0"/>
                    </a:p>
                  </a:txBody>
                  <a:tcPr marL="23375" marR="23375" marT="11687" marB="11687" anchor="ctr">
                    <a:lnL>
                      <a:noFill/>
                    </a:lnL>
                    <a:lnR>
                      <a:noFill/>
                    </a:lnR>
                    <a:lnT>
                      <a:noFill/>
                    </a:lnT>
                    <a:lnB>
                      <a:noFill/>
                    </a:lnB>
                  </a:tcPr>
                </a:tc>
              </a:tr>
              <a:tr h="165115">
                <a:tc>
                  <a:txBody>
                    <a:bodyPr/>
                    <a:lstStyle/>
                    <a:p>
                      <a:r>
                        <a:rPr lang="en-US" sz="500"/>
                        <a:t>S-35 （</a:t>
                      </a:r>
                      <a:r>
                        <a:rPr lang="ja-JP" altLang="en-US" sz="500"/>
                        <a:t>無機物）</a:t>
                      </a:r>
                    </a:p>
                  </a:txBody>
                  <a:tcPr marL="23375" marR="23375" marT="11687" marB="11687" anchor="ctr">
                    <a:lnL>
                      <a:noFill/>
                    </a:lnL>
                    <a:lnR>
                      <a:noFill/>
                    </a:lnR>
                    <a:lnT>
                      <a:noFill/>
                    </a:lnT>
                    <a:lnB>
                      <a:noFill/>
                    </a:lnB>
                  </a:tcPr>
                </a:tc>
                <a:tc>
                  <a:txBody>
                    <a:bodyPr/>
                    <a:lstStyle/>
                    <a:p>
                      <a:r>
                        <a:rPr lang="en-US" altLang="ja-JP" sz="500"/>
                        <a:t>87.4</a:t>
                      </a:r>
                      <a:r>
                        <a:rPr lang="ja-JP" altLang="en-US" sz="500"/>
                        <a:t>日</a:t>
                      </a:r>
                    </a:p>
                  </a:txBody>
                  <a:tcPr marL="23375" marR="23375" marT="11687" marB="11687" anchor="ctr">
                    <a:lnL>
                      <a:noFill/>
                    </a:lnL>
                    <a:lnR>
                      <a:noFill/>
                    </a:lnR>
                    <a:lnT>
                      <a:noFill/>
                    </a:lnT>
                    <a:lnB>
                      <a:noFill/>
                    </a:lnB>
                  </a:tcPr>
                </a:tc>
                <a:tc>
                  <a:txBody>
                    <a:bodyPr/>
                    <a:lstStyle/>
                    <a:p>
                      <a:r>
                        <a:rPr lang="en-US" altLang="ja-JP" sz="500"/>
                        <a:t>5.0×10</a:t>
                      </a:r>
                      <a:r>
                        <a:rPr lang="en-US" altLang="ja-JP" sz="500" baseline="30000"/>
                        <a:t>-9</a:t>
                      </a:r>
                      <a:endParaRPr lang="ja-JP" altLang="en-US" sz="500"/>
                    </a:p>
                  </a:txBody>
                  <a:tcPr marL="23375" marR="23375" marT="11687" marB="11687" anchor="ctr">
                    <a:lnL>
                      <a:noFill/>
                    </a:lnL>
                    <a:lnR>
                      <a:noFill/>
                    </a:lnR>
                    <a:lnT>
                      <a:noFill/>
                    </a:lnT>
                    <a:lnB>
                      <a:noFill/>
                    </a:lnB>
                  </a:tcPr>
                </a:tc>
                <a:tc>
                  <a:txBody>
                    <a:bodyPr/>
                    <a:lstStyle/>
                    <a:p>
                      <a:r>
                        <a:rPr lang="en-US" altLang="ja-JP" sz="500"/>
                        <a:t>5.0×10</a:t>
                      </a:r>
                      <a:r>
                        <a:rPr lang="en-US" altLang="ja-JP" sz="500" baseline="30000"/>
                        <a:t>-10</a:t>
                      </a:r>
                      <a:endParaRPr lang="ja-JP" altLang="en-US" sz="500"/>
                    </a:p>
                  </a:txBody>
                  <a:tcPr marL="23375" marR="23375" marT="11687" marB="11687" anchor="ctr">
                    <a:lnL>
                      <a:noFill/>
                    </a:lnL>
                    <a:lnR>
                      <a:noFill/>
                    </a:lnR>
                    <a:lnT>
                      <a:noFill/>
                    </a:lnT>
                    <a:lnB>
                      <a:noFill/>
                    </a:lnB>
                  </a:tcPr>
                </a:tc>
                <a:tc>
                  <a:txBody>
                    <a:bodyPr/>
                    <a:lstStyle/>
                    <a:p>
                      <a:r>
                        <a:rPr lang="en-US" altLang="ja-JP" sz="500"/>
                        <a:t>2.0×10</a:t>
                      </a:r>
                      <a:r>
                        <a:rPr lang="en-US" altLang="ja-JP" sz="500" baseline="30000"/>
                        <a:t>-10</a:t>
                      </a:r>
                      <a:endParaRPr lang="ja-JP" altLang="en-US" sz="500"/>
                    </a:p>
                  </a:txBody>
                  <a:tcPr marL="23375" marR="23375" marT="11687" marB="11687" anchor="ctr">
                    <a:lnL>
                      <a:noFill/>
                    </a:lnL>
                    <a:lnR>
                      <a:noFill/>
                    </a:lnR>
                    <a:lnT>
                      <a:noFill/>
                    </a:lnT>
                    <a:lnB>
                      <a:noFill/>
                    </a:lnB>
                  </a:tcPr>
                </a:tc>
                <a:tc>
                  <a:txBody>
                    <a:bodyPr/>
                    <a:lstStyle/>
                    <a:p>
                      <a:r>
                        <a:rPr lang="en-US" altLang="ja-JP" sz="500" dirty="0"/>
                        <a:t>1.0×10</a:t>
                      </a:r>
                      <a:r>
                        <a:rPr lang="en-US" altLang="ja-JP" sz="500" baseline="30000" dirty="0"/>
                        <a:t>-10</a:t>
                      </a:r>
                      <a:endParaRPr lang="ja-JP" altLang="en-US" sz="500" dirty="0"/>
                    </a:p>
                  </a:txBody>
                  <a:tcPr marL="23375" marR="23375" marT="11687" marB="11687" anchor="ctr">
                    <a:lnL>
                      <a:noFill/>
                    </a:lnL>
                    <a:lnR>
                      <a:noFill/>
                    </a:lnR>
                    <a:lnT>
                      <a:noFill/>
                    </a:lnT>
                    <a:lnB>
                      <a:noFill/>
                    </a:lnB>
                  </a:tcPr>
                </a:tc>
              </a:tr>
              <a:tr h="308274">
                <a:tc>
                  <a:txBody>
                    <a:bodyPr/>
                    <a:lstStyle/>
                    <a:p>
                      <a:r>
                        <a:rPr lang="en-US" sz="500"/>
                        <a:t>S-35 （</a:t>
                      </a:r>
                      <a:r>
                        <a:rPr lang="ja-JP" altLang="en-US" sz="500"/>
                        <a:t>硫化窒素、硫化炭素など）</a:t>
                      </a:r>
                    </a:p>
                  </a:txBody>
                  <a:tcPr marL="23375" marR="23375" marT="11687" marB="11687" anchor="ctr">
                    <a:lnL>
                      <a:noFill/>
                    </a:lnL>
                    <a:lnR>
                      <a:noFill/>
                    </a:lnR>
                    <a:lnT>
                      <a:noFill/>
                    </a:lnT>
                    <a:lnB>
                      <a:noFill/>
                    </a:lnB>
                  </a:tcPr>
                </a:tc>
                <a:tc>
                  <a:txBody>
                    <a:bodyPr/>
                    <a:lstStyle/>
                    <a:p>
                      <a:r>
                        <a:rPr lang="en-US" altLang="ja-JP" sz="500"/>
                        <a:t>87.4</a:t>
                      </a:r>
                      <a:r>
                        <a:rPr lang="ja-JP" altLang="en-US" sz="500"/>
                        <a:t>日</a:t>
                      </a:r>
                    </a:p>
                  </a:txBody>
                  <a:tcPr marL="23375" marR="23375" marT="11687" marB="11687" anchor="ctr">
                    <a:lnL>
                      <a:noFill/>
                    </a:lnL>
                    <a:lnR>
                      <a:noFill/>
                    </a:lnR>
                    <a:lnT>
                      <a:noFill/>
                    </a:lnT>
                    <a:lnB>
                      <a:noFill/>
                    </a:lnB>
                  </a:tcPr>
                </a:tc>
                <a:tc>
                  <a:txBody>
                    <a:bodyPr/>
                    <a:lstStyle/>
                    <a:p>
                      <a:r>
                        <a:rPr lang="en-US" altLang="ja-JP" sz="500"/>
                        <a:t>5.0×10</a:t>
                      </a:r>
                      <a:r>
                        <a:rPr lang="en-US" altLang="ja-JP" sz="500" baseline="30000"/>
                        <a:t>-8</a:t>
                      </a:r>
                      <a:endParaRPr lang="ja-JP" altLang="en-US" sz="500"/>
                    </a:p>
                  </a:txBody>
                  <a:tcPr marL="23375" marR="23375" marT="11687" marB="11687" anchor="ctr">
                    <a:lnL>
                      <a:noFill/>
                    </a:lnL>
                    <a:lnR>
                      <a:noFill/>
                    </a:lnR>
                    <a:lnT>
                      <a:noFill/>
                    </a:lnT>
                    <a:lnB>
                      <a:noFill/>
                    </a:lnB>
                  </a:tcPr>
                </a:tc>
                <a:tc>
                  <a:txBody>
                    <a:bodyPr/>
                    <a:lstStyle/>
                    <a:p>
                      <a:r>
                        <a:rPr lang="en-US" altLang="ja-JP" sz="500"/>
                        <a:t>5.0×10</a:t>
                      </a:r>
                      <a:r>
                        <a:rPr lang="en-US" altLang="ja-JP" sz="500" baseline="30000"/>
                        <a:t>-9</a:t>
                      </a:r>
                      <a:endParaRPr lang="ja-JP" altLang="en-US" sz="500"/>
                    </a:p>
                  </a:txBody>
                  <a:tcPr marL="23375" marR="23375" marT="11687" marB="11687" anchor="ctr">
                    <a:lnL>
                      <a:noFill/>
                    </a:lnL>
                    <a:lnR>
                      <a:noFill/>
                    </a:lnR>
                    <a:lnT>
                      <a:noFill/>
                    </a:lnT>
                    <a:lnB>
                      <a:noFill/>
                    </a:lnB>
                  </a:tcPr>
                </a:tc>
                <a:tc>
                  <a:txBody>
                    <a:bodyPr/>
                    <a:lstStyle/>
                    <a:p>
                      <a:r>
                        <a:rPr lang="en-US" altLang="ja-JP" sz="500"/>
                        <a:t>2.0×10</a:t>
                      </a:r>
                      <a:r>
                        <a:rPr lang="en-US" altLang="ja-JP" sz="500" baseline="30000"/>
                        <a:t>-9</a:t>
                      </a:r>
                      <a:endParaRPr lang="ja-JP" altLang="en-US" sz="500"/>
                    </a:p>
                  </a:txBody>
                  <a:tcPr marL="23375" marR="23375" marT="11687" marB="11687" anchor="ctr">
                    <a:lnL>
                      <a:noFill/>
                    </a:lnL>
                    <a:lnR>
                      <a:noFill/>
                    </a:lnR>
                    <a:lnT>
                      <a:noFill/>
                    </a:lnT>
                    <a:lnB>
                      <a:noFill/>
                    </a:lnB>
                  </a:tcPr>
                </a:tc>
                <a:tc>
                  <a:txBody>
                    <a:bodyPr/>
                    <a:lstStyle/>
                    <a:p>
                      <a:r>
                        <a:rPr lang="en-US" altLang="ja-JP" sz="500"/>
                        <a:t>1.0×10</a:t>
                      </a:r>
                      <a:r>
                        <a:rPr lang="en-US" altLang="ja-JP" sz="500" baseline="30000"/>
                        <a:t>-9</a:t>
                      </a:r>
                      <a:endParaRPr lang="ja-JP" altLang="en-US" sz="500"/>
                    </a:p>
                  </a:txBody>
                  <a:tcPr marL="23375" marR="23375" marT="11687" marB="11687" anchor="ctr">
                    <a:lnL>
                      <a:noFill/>
                    </a:lnL>
                    <a:lnR>
                      <a:noFill/>
                    </a:lnR>
                    <a:lnT>
                      <a:noFill/>
                    </a:lnT>
                    <a:lnB>
                      <a:noFill/>
                    </a:lnB>
                  </a:tcPr>
                </a:tc>
              </a:tr>
              <a:tr h="112795">
                <a:tc>
                  <a:txBody>
                    <a:bodyPr/>
                    <a:lstStyle/>
                    <a:p>
                      <a:r>
                        <a:rPr lang="en-US" sz="500"/>
                        <a:t>Co-60</a:t>
                      </a:r>
                    </a:p>
                  </a:txBody>
                  <a:tcPr marL="23375" marR="23375" marT="11687" marB="11687" anchor="ctr">
                    <a:lnL>
                      <a:noFill/>
                    </a:lnL>
                    <a:lnR>
                      <a:noFill/>
                    </a:lnR>
                    <a:lnT>
                      <a:noFill/>
                    </a:lnT>
                    <a:lnB>
                      <a:noFill/>
                    </a:lnB>
                  </a:tcPr>
                </a:tc>
                <a:tc>
                  <a:txBody>
                    <a:bodyPr/>
                    <a:lstStyle/>
                    <a:p>
                      <a:r>
                        <a:rPr lang="en-US" altLang="ja-JP" sz="500"/>
                        <a:t>5.27</a:t>
                      </a:r>
                      <a:r>
                        <a:rPr lang="ja-JP" altLang="en-US" sz="500"/>
                        <a:t>年</a:t>
                      </a:r>
                    </a:p>
                  </a:txBody>
                  <a:tcPr marL="23375" marR="23375" marT="11687" marB="11687" anchor="ctr">
                    <a:lnL>
                      <a:noFill/>
                    </a:lnL>
                    <a:lnR>
                      <a:noFill/>
                    </a:lnR>
                    <a:lnT>
                      <a:noFill/>
                    </a:lnT>
                    <a:lnB>
                      <a:noFill/>
                    </a:lnB>
                  </a:tcPr>
                </a:tc>
                <a:tc>
                  <a:txBody>
                    <a:bodyPr/>
                    <a:lstStyle/>
                    <a:p>
                      <a:r>
                        <a:rPr lang="en-US" altLang="ja-JP" sz="500"/>
                        <a:t>1.75×10</a:t>
                      </a:r>
                      <a:r>
                        <a:rPr lang="en-US" altLang="ja-JP" sz="500" baseline="30000"/>
                        <a:t>-6</a:t>
                      </a:r>
                      <a:endParaRPr lang="ja-JP" altLang="en-US" sz="500"/>
                    </a:p>
                  </a:txBody>
                  <a:tcPr marL="23375" marR="23375" marT="11687" marB="11687" anchor="ctr">
                    <a:lnL>
                      <a:noFill/>
                    </a:lnL>
                    <a:lnR>
                      <a:noFill/>
                    </a:lnR>
                    <a:lnT>
                      <a:noFill/>
                    </a:lnT>
                    <a:lnB>
                      <a:noFill/>
                    </a:lnB>
                  </a:tcPr>
                </a:tc>
                <a:tc>
                  <a:txBody>
                    <a:bodyPr/>
                    <a:lstStyle/>
                    <a:p>
                      <a:r>
                        <a:rPr lang="en-US" altLang="ja-JP" sz="500"/>
                        <a:t>1.75×10</a:t>
                      </a:r>
                      <a:r>
                        <a:rPr lang="en-US" altLang="ja-JP" sz="500" baseline="30000"/>
                        <a:t>-7</a:t>
                      </a:r>
                      <a:endParaRPr lang="ja-JP" altLang="en-US" sz="500"/>
                    </a:p>
                  </a:txBody>
                  <a:tcPr marL="23375" marR="23375" marT="11687" marB="11687" anchor="ctr">
                    <a:lnL>
                      <a:noFill/>
                    </a:lnL>
                    <a:lnR>
                      <a:noFill/>
                    </a:lnR>
                    <a:lnT>
                      <a:noFill/>
                    </a:lnT>
                    <a:lnB>
                      <a:noFill/>
                    </a:lnB>
                  </a:tcPr>
                </a:tc>
                <a:tc>
                  <a:txBody>
                    <a:bodyPr/>
                    <a:lstStyle/>
                    <a:p>
                      <a:r>
                        <a:rPr lang="en-US" altLang="ja-JP" sz="500"/>
                        <a:t>7.0×10</a:t>
                      </a:r>
                      <a:r>
                        <a:rPr lang="en-US" altLang="ja-JP" sz="500" baseline="30000"/>
                        <a:t>-8</a:t>
                      </a:r>
                      <a:endParaRPr lang="ja-JP" altLang="en-US" sz="500"/>
                    </a:p>
                  </a:txBody>
                  <a:tcPr marL="23375" marR="23375" marT="11687" marB="11687" anchor="ctr">
                    <a:lnL>
                      <a:noFill/>
                    </a:lnL>
                    <a:lnR>
                      <a:noFill/>
                    </a:lnR>
                    <a:lnT>
                      <a:noFill/>
                    </a:lnT>
                    <a:lnB>
                      <a:noFill/>
                    </a:lnB>
                  </a:tcPr>
                </a:tc>
                <a:tc>
                  <a:txBody>
                    <a:bodyPr/>
                    <a:lstStyle/>
                    <a:p>
                      <a:r>
                        <a:rPr lang="en-US" altLang="ja-JP" sz="500"/>
                        <a:t>3.5×10</a:t>
                      </a:r>
                      <a:r>
                        <a:rPr lang="en-US" altLang="ja-JP" sz="500" baseline="30000"/>
                        <a:t>-8</a:t>
                      </a:r>
                      <a:endParaRPr lang="ja-JP" altLang="en-US" sz="500"/>
                    </a:p>
                  </a:txBody>
                  <a:tcPr marL="23375" marR="23375" marT="11687" marB="11687" anchor="ctr">
                    <a:lnL>
                      <a:noFill/>
                    </a:lnL>
                    <a:lnR>
                      <a:noFill/>
                    </a:lnR>
                    <a:lnT>
                      <a:noFill/>
                    </a:lnT>
                    <a:lnB>
                      <a:noFill/>
                    </a:lnB>
                  </a:tcPr>
                </a:tc>
              </a:tr>
              <a:tr h="112795">
                <a:tc>
                  <a:txBody>
                    <a:bodyPr/>
                    <a:lstStyle/>
                    <a:p>
                      <a:r>
                        <a:rPr lang="en-US" sz="500"/>
                        <a:t>Sr-89</a:t>
                      </a:r>
                    </a:p>
                  </a:txBody>
                  <a:tcPr marL="23375" marR="23375" marT="11687" marB="11687" anchor="ctr">
                    <a:lnL>
                      <a:noFill/>
                    </a:lnL>
                    <a:lnR>
                      <a:noFill/>
                    </a:lnR>
                    <a:lnT>
                      <a:noFill/>
                    </a:lnT>
                    <a:lnB>
                      <a:noFill/>
                    </a:lnB>
                  </a:tcPr>
                </a:tc>
                <a:tc>
                  <a:txBody>
                    <a:bodyPr/>
                    <a:lstStyle/>
                    <a:p>
                      <a:r>
                        <a:rPr lang="en-US" altLang="ja-JP" sz="500"/>
                        <a:t>50.5</a:t>
                      </a:r>
                      <a:r>
                        <a:rPr lang="ja-JP" altLang="en-US" sz="500"/>
                        <a:t>日</a:t>
                      </a:r>
                    </a:p>
                  </a:txBody>
                  <a:tcPr marL="23375" marR="23375" marT="11687" marB="11687" anchor="ctr">
                    <a:lnL>
                      <a:noFill/>
                    </a:lnL>
                    <a:lnR>
                      <a:noFill/>
                    </a:lnR>
                    <a:lnT>
                      <a:noFill/>
                    </a:lnT>
                    <a:lnB>
                      <a:noFill/>
                    </a:lnB>
                  </a:tcPr>
                </a:tc>
                <a:tc>
                  <a:txBody>
                    <a:bodyPr/>
                    <a:lstStyle/>
                    <a:p>
                      <a:r>
                        <a:rPr lang="en-US" altLang="ja-JP" sz="500"/>
                        <a:t>1.3×10</a:t>
                      </a:r>
                      <a:r>
                        <a:rPr lang="en-US" altLang="ja-JP" sz="500" baseline="30000"/>
                        <a:t>-6</a:t>
                      </a:r>
                      <a:endParaRPr lang="ja-JP" altLang="en-US" sz="500"/>
                    </a:p>
                  </a:txBody>
                  <a:tcPr marL="23375" marR="23375" marT="11687" marB="11687" anchor="ctr">
                    <a:lnL>
                      <a:noFill/>
                    </a:lnL>
                    <a:lnR>
                      <a:noFill/>
                    </a:lnR>
                    <a:lnT>
                      <a:noFill/>
                    </a:lnT>
                    <a:lnB>
                      <a:noFill/>
                    </a:lnB>
                  </a:tcPr>
                </a:tc>
                <a:tc>
                  <a:txBody>
                    <a:bodyPr/>
                    <a:lstStyle/>
                    <a:p>
                      <a:r>
                        <a:rPr lang="en-US" altLang="ja-JP" sz="500"/>
                        <a:t>1.3×10</a:t>
                      </a:r>
                      <a:r>
                        <a:rPr lang="en-US" altLang="ja-JP" sz="500" baseline="30000"/>
                        <a:t>-7</a:t>
                      </a:r>
                      <a:endParaRPr lang="ja-JP" altLang="en-US" sz="500"/>
                    </a:p>
                  </a:txBody>
                  <a:tcPr marL="23375" marR="23375" marT="11687" marB="11687" anchor="ctr">
                    <a:lnL>
                      <a:noFill/>
                    </a:lnL>
                    <a:lnR>
                      <a:noFill/>
                    </a:lnR>
                    <a:lnT>
                      <a:noFill/>
                    </a:lnT>
                    <a:lnB>
                      <a:noFill/>
                    </a:lnB>
                  </a:tcPr>
                </a:tc>
                <a:tc>
                  <a:txBody>
                    <a:bodyPr/>
                    <a:lstStyle/>
                    <a:p>
                      <a:r>
                        <a:rPr lang="en-US" altLang="ja-JP" sz="500"/>
                        <a:t>5.2×10</a:t>
                      </a:r>
                      <a:r>
                        <a:rPr lang="en-US" altLang="ja-JP" sz="500" baseline="30000"/>
                        <a:t>-8</a:t>
                      </a:r>
                      <a:endParaRPr lang="ja-JP" altLang="en-US" sz="500"/>
                    </a:p>
                  </a:txBody>
                  <a:tcPr marL="23375" marR="23375" marT="11687" marB="11687" anchor="ctr">
                    <a:lnL>
                      <a:noFill/>
                    </a:lnL>
                    <a:lnR>
                      <a:noFill/>
                    </a:lnR>
                    <a:lnT>
                      <a:noFill/>
                    </a:lnT>
                    <a:lnB>
                      <a:noFill/>
                    </a:lnB>
                  </a:tcPr>
                </a:tc>
                <a:tc>
                  <a:txBody>
                    <a:bodyPr/>
                    <a:lstStyle/>
                    <a:p>
                      <a:r>
                        <a:rPr lang="en-US" altLang="ja-JP" sz="500"/>
                        <a:t>2.6×10</a:t>
                      </a:r>
                      <a:r>
                        <a:rPr lang="en-US" altLang="ja-JP" sz="500" baseline="30000"/>
                        <a:t>-8</a:t>
                      </a:r>
                      <a:endParaRPr lang="ja-JP" altLang="en-US" sz="500"/>
                    </a:p>
                  </a:txBody>
                  <a:tcPr marL="23375" marR="23375" marT="11687" marB="11687" anchor="ctr">
                    <a:lnL>
                      <a:noFill/>
                    </a:lnL>
                    <a:lnR>
                      <a:noFill/>
                    </a:lnR>
                    <a:lnT>
                      <a:noFill/>
                    </a:lnT>
                    <a:lnB>
                      <a:noFill/>
                    </a:lnB>
                  </a:tcPr>
                </a:tc>
              </a:tr>
              <a:tr h="165115">
                <a:tc>
                  <a:txBody>
                    <a:bodyPr/>
                    <a:lstStyle/>
                    <a:p>
                      <a:r>
                        <a:rPr lang="en-US" sz="500"/>
                        <a:t>Sr-90/Y-90</a:t>
                      </a:r>
                    </a:p>
                  </a:txBody>
                  <a:tcPr marL="23375" marR="23375" marT="11687" marB="11687" anchor="ctr">
                    <a:lnL>
                      <a:noFill/>
                    </a:lnL>
                    <a:lnR>
                      <a:noFill/>
                    </a:lnR>
                    <a:lnT>
                      <a:noFill/>
                    </a:lnT>
                    <a:lnB>
                      <a:noFill/>
                    </a:lnB>
                  </a:tcPr>
                </a:tc>
                <a:tc>
                  <a:txBody>
                    <a:bodyPr/>
                    <a:lstStyle/>
                    <a:p>
                      <a:r>
                        <a:rPr lang="en-US" altLang="ja-JP" sz="500"/>
                        <a:t>29.1</a:t>
                      </a:r>
                      <a:r>
                        <a:rPr lang="ja-JP" altLang="en-US" sz="500"/>
                        <a:t>年</a:t>
                      </a:r>
                      <a:r>
                        <a:rPr lang="en-US" altLang="ja-JP" sz="500"/>
                        <a:t>/2.67</a:t>
                      </a:r>
                      <a:r>
                        <a:rPr lang="ja-JP" altLang="en-US" sz="500"/>
                        <a:t>日</a:t>
                      </a:r>
                    </a:p>
                  </a:txBody>
                  <a:tcPr marL="23375" marR="23375" marT="11687" marB="11687" anchor="ctr">
                    <a:lnL>
                      <a:noFill/>
                    </a:lnL>
                    <a:lnR>
                      <a:noFill/>
                    </a:lnR>
                    <a:lnT>
                      <a:noFill/>
                    </a:lnT>
                    <a:lnB>
                      <a:noFill/>
                    </a:lnB>
                  </a:tcPr>
                </a:tc>
                <a:tc>
                  <a:txBody>
                    <a:bodyPr/>
                    <a:lstStyle/>
                    <a:p>
                      <a:r>
                        <a:rPr lang="en-US" altLang="ja-JP" sz="500"/>
                        <a:t>4.5×10</a:t>
                      </a:r>
                      <a:r>
                        <a:rPr lang="en-US" altLang="ja-JP" sz="500" baseline="30000"/>
                        <a:t>-4</a:t>
                      </a:r>
                      <a:endParaRPr lang="ja-JP" altLang="en-US" sz="500"/>
                    </a:p>
                  </a:txBody>
                  <a:tcPr marL="23375" marR="23375" marT="11687" marB="11687" anchor="ctr">
                    <a:lnL>
                      <a:noFill/>
                    </a:lnL>
                    <a:lnR>
                      <a:noFill/>
                    </a:lnR>
                    <a:lnT>
                      <a:noFill/>
                    </a:lnT>
                    <a:lnB>
                      <a:noFill/>
                    </a:lnB>
                  </a:tcPr>
                </a:tc>
                <a:tc>
                  <a:txBody>
                    <a:bodyPr/>
                    <a:lstStyle/>
                    <a:p>
                      <a:r>
                        <a:rPr lang="en-US" altLang="ja-JP" sz="500"/>
                        <a:t>4.5×10</a:t>
                      </a:r>
                      <a:r>
                        <a:rPr lang="en-US" altLang="ja-JP" sz="500" baseline="30000"/>
                        <a:t>-5</a:t>
                      </a:r>
                      <a:endParaRPr lang="ja-JP" altLang="en-US" sz="500"/>
                    </a:p>
                  </a:txBody>
                  <a:tcPr marL="23375" marR="23375" marT="11687" marB="11687" anchor="ctr">
                    <a:lnL>
                      <a:noFill/>
                    </a:lnL>
                    <a:lnR>
                      <a:noFill/>
                    </a:lnR>
                    <a:lnT>
                      <a:noFill/>
                    </a:lnT>
                    <a:lnB>
                      <a:noFill/>
                    </a:lnB>
                  </a:tcPr>
                </a:tc>
                <a:tc>
                  <a:txBody>
                    <a:bodyPr/>
                    <a:lstStyle/>
                    <a:p>
                      <a:r>
                        <a:rPr lang="en-US" altLang="ja-JP" sz="500"/>
                        <a:t>1.8×10</a:t>
                      </a:r>
                      <a:r>
                        <a:rPr lang="en-US" altLang="ja-JP" sz="500" baseline="30000"/>
                        <a:t>-5</a:t>
                      </a:r>
                      <a:endParaRPr lang="ja-JP" altLang="en-US" sz="500"/>
                    </a:p>
                  </a:txBody>
                  <a:tcPr marL="23375" marR="23375" marT="11687" marB="11687" anchor="ctr">
                    <a:lnL>
                      <a:noFill/>
                    </a:lnL>
                    <a:lnR>
                      <a:noFill/>
                    </a:lnR>
                    <a:lnT>
                      <a:noFill/>
                    </a:lnT>
                    <a:lnB>
                      <a:noFill/>
                    </a:lnB>
                  </a:tcPr>
                </a:tc>
                <a:tc>
                  <a:txBody>
                    <a:bodyPr/>
                    <a:lstStyle/>
                    <a:p>
                      <a:r>
                        <a:rPr lang="en-US" altLang="ja-JP" sz="500"/>
                        <a:t>9.0×10</a:t>
                      </a:r>
                      <a:r>
                        <a:rPr lang="en-US" altLang="ja-JP" sz="500" baseline="30000"/>
                        <a:t>-6</a:t>
                      </a:r>
                      <a:endParaRPr lang="ja-JP" altLang="en-US" sz="500"/>
                    </a:p>
                  </a:txBody>
                  <a:tcPr marL="23375" marR="23375" marT="11687" marB="11687" anchor="ctr">
                    <a:lnL>
                      <a:noFill/>
                    </a:lnL>
                    <a:lnR>
                      <a:noFill/>
                    </a:lnR>
                    <a:lnT>
                      <a:noFill/>
                    </a:lnT>
                    <a:lnB>
                      <a:noFill/>
                    </a:lnB>
                  </a:tcPr>
                </a:tc>
              </a:tr>
              <a:tr h="165115">
                <a:tc>
                  <a:txBody>
                    <a:bodyPr/>
                    <a:lstStyle/>
                    <a:p>
                      <a:r>
                        <a:rPr lang="en-US" sz="500"/>
                        <a:t>Zr-95/Nb-95</a:t>
                      </a:r>
                    </a:p>
                  </a:txBody>
                  <a:tcPr marL="23375" marR="23375" marT="11687" marB="11687" anchor="ctr">
                    <a:lnL>
                      <a:noFill/>
                    </a:lnL>
                    <a:lnR>
                      <a:noFill/>
                    </a:lnR>
                    <a:lnT>
                      <a:noFill/>
                    </a:lnT>
                    <a:lnB>
                      <a:noFill/>
                    </a:lnB>
                  </a:tcPr>
                </a:tc>
                <a:tc>
                  <a:txBody>
                    <a:bodyPr/>
                    <a:lstStyle/>
                    <a:p>
                      <a:r>
                        <a:rPr lang="en-US" altLang="ja-JP" sz="500"/>
                        <a:t>64.0</a:t>
                      </a:r>
                      <a:r>
                        <a:rPr lang="ja-JP" altLang="en-US" sz="500"/>
                        <a:t>日</a:t>
                      </a:r>
                      <a:r>
                        <a:rPr lang="en-US" altLang="ja-JP" sz="500"/>
                        <a:t>/35.0</a:t>
                      </a:r>
                      <a:r>
                        <a:rPr lang="ja-JP" altLang="en-US" sz="500"/>
                        <a:t>日</a:t>
                      </a:r>
                    </a:p>
                  </a:txBody>
                  <a:tcPr marL="23375" marR="23375" marT="11687" marB="11687" anchor="ctr">
                    <a:lnL>
                      <a:noFill/>
                    </a:lnL>
                    <a:lnR>
                      <a:noFill/>
                    </a:lnR>
                    <a:lnT>
                      <a:noFill/>
                    </a:lnT>
                    <a:lnB>
                      <a:noFill/>
                    </a:lnB>
                  </a:tcPr>
                </a:tc>
                <a:tc>
                  <a:txBody>
                    <a:bodyPr/>
                    <a:lstStyle/>
                    <a:p>
                      <a:r>
                        <a:rPr lang="en-US" altLang="ja-JP" sz="500"/>
                        <a:t>2.4×10</a:t>
                      </a:r>
                      <a:r>
                        <a:rPr lang="en-US" altLang="ja-JP" sz="500" baseline="30000"/>
                        <a:t>-6</a:t>
                      </a:r>
                      <a:endParaRPr lang="ja-JP" altLang="en-US" sz="500"/>
                    </a:p>
                  </a:txBody>
                  <a:tcPr marL="23375" marR="23375" marT="11687" marB="11687" anchor="ctr">
                    <a:lnL>
                      <a:noFill/>
                    </a:lnL>
                    <a:lnR>
                      <a:noFill/>
                    </a:lnR>
                    <a:lnT>
                      <a:noFill/>
                    </a:lnT>
                    <a:lnB>
                      <a:noFill/>
                    </a:lnB>
                  </a:tcPr>
                </a:tc>
                <a:tc>
                  <a:txBody>
                    <a:bodyPr/>
                    <a:lstStyle/>
                    <a:p>
                      <a:r>
                        <a:rPr lang="en-US" altLang="ja-JP" sz="500"/>
                        <a:t>2.4×10</a:t>
                      </a:r>
                      <a:r>
                        <a:rPr lang="en-US" altLang="ja-JP" sz="500" baseline="30000"/>
                        <a:t>-7</a:t>
                      </a:r>
                      <a:endParaRPr lang="ja-JP" altLang="en-US" sz="500"/>
                    </a:p>
                  </a:txBody>
                  <a:tcPr marL="23375" marR="23375" marT="11687" marB="11687" anchor="ctr">
                    <a:lnL>
                      <a:noFill/>
                    </a:lnL>
                    <a:lnR>
                      <a:noFill/>
                    </a:lnR>
                    <a:lnT>
                      <a:noFill/>
                    </a:lnT>
                    <a:lnB>
                      <a:noFill/>
                    </a:lnB>
                  </a:tcPr>
                </a:tc>
                <a:tc>
                  <a:txBody>
                    <a:bodyPr/>
                    <a:lstStyle/>
                    <a:p>
                      <a:r>
                        <a:rPr lang="en-US" altLang="ja-JP" sz="500"/>
                        <a:t>9.5×10</a:t>
                      </a:r>
                      <a:r>
                        <a:rPr lang="en-US" altLang="ja-JP" sz="500" baseline="30000"/>
                        <a:t>-8</a:t>
                      </a:r>
                      <a:endParaRPr lang="ja-JP" altLang="en-US" sz="500"/>
                    </a:p>
                  </a:txBody>
                  <a:tcPr marL="23375" marR="23375" marT="11687" marB="11687" anchor="ctr">
                    <a:lnL>
                      <a:noFill/>
                    </a:lnL>
                    <a:lnR>
                      <a:noFill/>
                    </a:lnR>
                    <a:lnT>
                      <a:noFill/>
                    </a:lnT>
                    <a:lnB>
                      <a:noFill/>
                    </a:lnB>
                  </a:tcPr>
                </a:tc>
                <a:tc>
                  <a:txBody>
                    <a:bodyPr/>
                    <a:lstStyle/>
                    <a:p>
                      <a:r>
                        <a:rPr lang="en-US" altLang="ja-JP" sz="500"/>
                        <a:t>4.7×10</a:t>
                      </a:r>
                      <a:r>
                        <a:rPr lang="en-US" altLang="ja-JP" sz="500" baseline="30000"/>
                        <a:t>-8</a:t>
                      </a:r>
                      <a:endParaRPr lang="ja-JP" altLang="en-US" sz="500"/>
                    </a:p>
                  </a:txBody>
                  <a:tcPr marL="23375" marR="23375" marT="11687" marB="11687" anchor="ctr">
                    <a:lnL>
                      <a:noFill/>
                    </a:lnL>
                    <a:lnR>
                      <a:noFill/>
                    </a:lnR>
                    <a:lnT>
                      <a:noFill/>
                    </a:lnT>
                    <a:lnB>
                      <a:noFill/>
                    </a:lnB>
                  </a:tcPr>
                </a:tc>
              </a:tr>
              <a:tr h="112795">
                <a:tc>
                  <a:txBody>
                    <a:bodyPr/>
                    <a:lstStyle/>
                    <a:p>
                      <a:r>
                        <a:rPr lang="en-US" sz="500"/>
                        <a:t>Mo-99</a:t>
                      </a:r>
                    </a:p>
                  </a:txBody>
                  <a:tcPr marL="23375" marR="23375" marT="11687" marB="11687" anchor="ctr">
                    <a:lnL>
                      <a:noFill/>
                    </a:lnL>
                    <a:lnR>
                      <a:noFill/>
                    </a:lnR>
                    <a:lnT>
                      <a:noFill/>
                    </a:lnT>
                    <a:lnB>
                      <a:noFill/>
                    </a:lnB>
                  </a:tcPr>
                </a:tc>
                <a:tc>
                  <a:txBody>
                    <a:bodyPr/>
                    <a:lstStyle/>
                    <a:p>
                      <a:r>
                        <a:rPr lang="en-US" altLang="ja-JP" sz="500"/>
                        <a:t>2.75</a:t>
                      </a:r>
                      <a:r>
                        <a:rPr lang="ja-JP" altLang="en-US" sz="500"/>
                        <a:t>日</a:t>
                      </a:r>
                    </a:p>
                  </a:txBody>
                  <a:tcPr marL="23375" marR="23375" marT="11687" marB="11687" anchor="ctr">
                    <a:lnL>
                      <a:noFill/>
                    </a:lnL>
                    <a:lnR>
                      <a:noFill/>
                    </a:lnR>
                    <a:lnT>
                      <a:noFill/>
                    </a:lnT>
                    <a:lnB>
                      <a:noFill/>
                    </a:lnB>
                  </a:tcPr>
                </a:tc>
                <a:tc>
                  <a:txBody>
                    <a:bodyPr/>
                    <a:lstStyle/>
                    <a:p>
                      <a:r>
                        <a:rPr lang="en-US" altLang="ja-JP" sz="500" dirty="0"/>
                        <a:t>1.5×10</a:t>
                      </a:r>
                      <a:r>
                        <a:rPr lang="en-US" altLang="ja-JP" sz="500" baseline="30000" dirty="0"/>
                        <a:t>-7</a:t>
                      </a:r>
                      <a:endParaRPr lang="ja-JP" altLang="en-US" sz="500" dirty="0"/>
                    </a:p>
                  </a:txBody>
                  <a:tcPr marL="23375" marR="23375" marT="11687" marB="11687" anchor="ctr">
                    <a:lnL>
                      <a:noFill/>
                    </a:lnL>
                    <a:lnR>
                      <a:noFill/>
                    </a:lnR>
                    <a:lnT>
                      <a:noFill/>
                    </a:lnT>
                    <a:lnB>
                      <a:noFill/>
                    </a:lnB>
                  </a:tcPr>
                </a:tc>
                <a:tc>
                  <a:txBody>
                    <a:bodyPr/>
                    <a:lstStyle/>
                    <a:p>
                      <a:r>
                        <a:rPr lang="en-US" altLang="ja-JP" sz="500"/>
                        <a:t>1.5×10</a:t>
                      </a:r>
                      <a:r>
                        <a:rPr lang="en-US" altLang="ja-JP" sz="500" baseline="30000"/>
                        <a:t>-8</a:t>
                      </a:r>
                      <a:endParaRPr lang="ja-JP" altLang="en-US" sz="500"/>
                    </a:p>
                  </a:txBody>
                  <a:tcPr marL="23375" marR="23375" marT="11687" marB="11687" anchor="ctr">
                    <a:lnL>
                      <a:noFill/>
                    </a:lnL>
                    <a:lnR>
                      <a:noFill/>
                    </a:lnR>
                    <a:lnT>
                      <a:noFill/>
                    </a:lnT>
                    <a:lnB>
                      <a:noFill/>
                    </a:lnB>
                  </a:tcPr>
                </a:tc>
                <a:tc>
                  <a:txBody>
                    <a:bodyPr/>
                    <a:lstStyle/>
                    <a:p>
                      <a:r>
                        <a:rPr lang="en-US" altLang="ja-JP" sz="500"/>
                        <a:t>6.0×10</a:t>
                      </a:r>
                      <a:r>
                        <a:rPr lang="en-US" altLang="ja-JP" sz="500" baseline="30000"/>
                        <a:t>-9</a:t>
                      </a:r>
                      <a:endParaRPr lang="ja-JP" altLang="en-US" sz="500"/>
                    </a:p>
                  </a:txBody>
                  <a:tcPr marL="23375" marR="23375" marT="11687" marB="11687" anchor="ctr">
                    <a:lnL>
                      <a:noFill/>
                    </a:lnL>
                    <a:lnR>
                      <a:noFill/>
                    </a:lnR>
                    <a:lnT>
                      <a:noFill/>
                    </a:lnT>
                    <a:lnB>
                      <a:noFill/>
                    </a:lnB>
                  </a:tcPr>
                </a:tc>
                <a:tc>
                  <a:txBody>
                    <a:bodyPr/>
                    <a:lstStyle/>
                    <a:p>
                      <a:r>
                        <a:rPr lang="en-US" altLang="ja-JP" sz="500"/>
                        <a:t>3.0×10</a:t>
                      </a:r>
                      <a:r>
                        <a:rPr lang="en-US" altLang="ja-JP" sz="500" baseline="30000"/>
                        <a:t>-9</a:t>
                      </a:r>
                      <a:endParaRPr lang="ja-JP" altLang="en-US" sz="500"/>
                    </a:p>
                  </a:txBody>
                  <a:tcPr marL="23375" marR="23375" marT="11687" marB="11687" anchor="ctr">
                    <a:lnL>
                      <a:noFill/>
                    </a:lnL>
                    <a:lnR>
                      <a:noFill/>
                    </a:lnR>
                    <a:lnT>
                      <a:noFill/>
                    </a:lnT>
                    <a:lnB>
                      <a:noFill/>
                    </a:lnB>
                  </a:tcPr>
                </a:tc>
              </a:tr>
              <a:tr h="112795">
                <a:tc>
                  <a:txBody>
                    <a:bodyPr/>
                    <a:lstStyle/>
                    <a:p>
                      <a:r>
                        <a:rPr lang="en-US" sz="500"/>
                        <a:t>Tc-99m</a:t>
                      </a:r>
                    </a:p>
                  </a:txBody>
                  <a:tcPr marL="23375" marR="23375" marT="11687" marB="11687" anchor="ctr">
                    <a:lnL>
                      <a:noFill/>
                    </a:lnL>
                    <a:lnR>
                      <a:noFill/>
                    </a:lnR>
                    <a:lnT>
                      <a:noFill/>
                    </a:lnT>
                    <a:lnB>
                      <a:noFill/>
                    </a:lnB>
                  </a:tcPr>
                </a:tc>
                <a:tc>
                  <a:txBody>
                    <a:bodyPr/>
                    <a:lstStyle/>
                    <a:p>
                      <a:r>
                        <a:rPr lang="en-US" altLang="ja-JP" sz="500"/>
                        <a:t>6.02</a:t>
                      </a:r>
                      <a:r>
                        <a:rPr lang="ja-JP" altLang="en-US" sz="500"/>
                        <a:t>時</a:t>
                      </a:r>
                    </a:p>
                  </a:txBody>
                  <a:tcPr marL="23375" marR="23375" marT="11687" marB="11687" anchor="ctr">
                    <a:lnL>
                      <a:noFill/>
                    </a:lnL>
                    <a:lnR>
                      <a:noFill/>
                    </a:lnR>
                    <a:lnT>
                      <a:noFill/>
                    </a:lnT>
                    <a:lnB>
                      <a:noFill/>
                    </a:lnB>
                  </a:tcPr>
                </a:tc>
                <a:tc>
                  <a:txBody>
                    <a:bodyPr/>
                    <a:lstStyle/>
                    <a:p>
                      <a:r>
                        <a:rPr lang="en-US" altLang="ja-JP" sz="500"/>
                        <a:t>5.5×10</a:t>
                      </a:r>
                      <a:r>
                        <a:rPr lang="en-US" altLang="ja-JP" sz="500" baseline="30000"/>
                        <a:t>-9</a:t>
                      </a:r>
                      <a:endParaRPr lang="ja-JP" altLang="en-US" sz="500"/>
                    </a:p>
                  </a:txBody>
                  <a:tcPr marL="23375" marR="23375" marT="11687" marB="11687" anchor="ctr">
                    <a:lnL>
                      <a:noFill/>
                    </a:lnL>
                    <a:lnR>
                      <a:noFill/>
                    </a:lnR>
                    <a:lnT>
                      <a:noFill/>
                    </a:lnT>
                    <a:lnB>
                      <a:noFill/>
                    </a:lnB>
                  </a:tcPr>
                </a:tc>
                <a:tc>
                  <a:txBody>
                    <a:bodyPr/>
                    <a:lstStyle/>
                    <a:p>
                      <a:r>
                        <a:rPr lang="en-US" altLang="ja-JP" sz="500"/>
                        <a:t>5.5×10</a:t>
                      </a:r>
                      <a:r>
                        <a:rPr lang="en-US" altLang="ja-JP" sz="500" baseline="30000"/>
                        <a:t>-10</a:t>
                      </a:r>
                      <a:endParaRPr lang="ja-JP" altLang="en-US" sz="500"/>
                    </a:p>
                  </a:txBody>
                  <a:tcPr marL="23375" marR="23375" marT="11687" marB="11687" anchor="ctr">
                    <a:lnL>
                      <a:noFill/>
                    </a:lnL>
                    <a:lnR>
                      <a:noFill/>
                    </a:lnR>
                    <a:lnT>
                      <a:noFill/>
                    </a:lnT>
                    <a:lnB>
                      <a:noFill/>
                    </a:lnB>
                  </a:tcPr>
                </a:tc>
                <a:tc>
                  <a:txBody>
                    <a:bodyPr/>
                    <a:lstStyle/>
                    <a:p>
                      <a:r>
                        <a:rPr lang="en-US" altLang="ja-JP" sz="500"/>
                        <a:t>2.2×10</a:t>
                      </a:r>
                      <a:r>
                        <a:rPr lang="en-US" altLang="ja-JP" sz="500" baseline="30000"/>
                        <a:t>-10</a:t>
                      </a:r>
                      <a:endParaRPr lang="ja-JP" altLang="en-US" sz="500"/>
                    </a:p>
                  </a:txBody>
                  <a:tcPr marL="23375" marR="23375" marT="11687" marB="11687" anchor="ctr">
                    <a:lnL>
                      <a:noFill/>
                    </a:lnL>
                    <a:lnR>
                      <a:noFill/>
                    </a:lnR>
                    <a:lnT>
                      <a:noFill/>
                    </a:lnT>
                    <a:lnB>
                      <a:noFill/>
                    </a:lnB>
                  </a:tcPr>
                </a:tc>
                <a:tc>
                  <a:txBody>
                    <a:bodyPr/>
                    <a:lstStyle/>
                    <a:p>
                      <a:r>
                        <a:rPr lang="en-US" altLang="ja-JP" sz="500"/>
                        <a:t>1.1×10</a:t>
                      </a:r>
                      <a:r>
                        <a:rPr lang="en-US" altLang="ja-JP" sz="500" baseline="30000"/>
                        <a:t>-10</a:t>
                      </a:r>
                      <a:endParaRPr lang="ja-JP" altLang="en-US" sz="500"/>
                    </a:p>
                  </a:txBody>
                  <a:tcPr marL="23375" marR="23375" marT="11687" marB="11687" anchor="ctr">
                    <a:lnL>
                      <a:noFill/>
                    </a:lnL>
                    <a:lnR>
                      <a:noFill/>
                    </a:lnR>
                    <a:lnT>
                      <a:noFill/>
                    </a:lnT>
                    <a:lnB>
                      <a:noFill/>
                    </a:lnB>
                  </a:tcPr>
                </a:tc>
              </a:tr>
              <a:tr h="165115">
                <a:tc>
                  <a:txBody>
                    <a:bodyPr/>
                    <a:lstStyle/>
                    <a:p>
                      <a:r>
                        <a:rPr lang="en-US" sz="500"/>
                        <a:t>Tc-99</a:t>
                      </a:r>
                    </a:p>
                  </a:txBody>
                  <a:tcPr marL="23375" marR="23375" marT="11687" marB="11687" anchor="ctr">
                    <a:lnL>
                      <a:noFill/>
                    </a:lnL>
                    <a:lnR>
                      <a:noFill/>
                    </a:lnR>
                    <a:lnT>
                      <a:noFill/>
                    </a:lnT>
                    <a:lnB>
                      <a:noFill/>
                    </a:lnB>
                  </a:tcPr>
                </a:tc>
                <a:tc>
                  <a:txBody>
                    <a:bodyPr/>
                    <a:lstStyle/>
                    <a:p>
                      <a:r>
                        <a:rPr lang="en-US" altLang="ja-JP" sz="500"/>
                        <a:t>2.13×10</a:t>
                      </a:r>
                      <a:r>
                        <a:rPr lang="en-US" altLang="ja-JP" sz="500" baseline="30000"/>
                        <a:t>+5</a:t>
                      </a:r>
                      <a:r>
                        <a:rPr lang="ja-JP" altLang="en-US" sz="500"/>
                        <a:t>年</a:t>
                      </a:r>
                    </a:p>
                  </a:txBody>
                  <a:tcPr marL="23375" marR="23375" marT="11687" marB="11687" anchor="ctr">
                    <a:lnL>
                      <a:noFill/>
                    </a:lnL>
                    <a:lnR>
                      <a:noFill/>
                    </a:lnR>
                    <a:lnT>
                      <a:noFill/>
                    </a:lnT>
                    <a:lnB>
                      <a:noFill/>
                    </a:lnB>
                  </a:tcPr>
                </a:tc>
                <a:tc>
                  <a:txBody>
                    <a:bodyPr/>
                    <a:lstStyle/>
                    <a:p>
                      <a:r>
                        <a:rPr lang="en-US" altLang="ja-JP" sz="500" dirty="0"/>
                        <a:t>1.6×10</a:t>
                      </a:r>
                      <a:r>
                        <a:rPr lang="en-US" altLang="ja-JP" sz="500" baseline="30000" dirty="0"/>
                        <a:t>-7</a:t>
                      </a:r>
                      <a:endParaRPr lang="ja-JP" altLang="en-US" sz="500" dirty="0"/>
                    </a:p>
                  </a:txBody>
                  <a:tcPr marL="23375" marR="23375" marT="11687" marB="11687" anchor="ctr">
                    <a:lnL>
                      <a:noFill/>
                    </a:lnL>
                    <a:lnR>
                      <a:noFill/>
                    </a:lnR>
                    <a:lnT>
                      <a:noFill/>
                    </a:lnT>
                    <a:lnB>
                      <a:noFill/>
                    </a:lnB>
                  </a:tcPr>
                </a:tc>
                <a:tc>
                  <a:txBody>
                    <a:bodyPr/>
                    <a:lstStyle/>
                    <a:p>
                      <a:r>
                        <a:rPr lang="en-US" altLang="ja-JP" sz="500"/>
                        <a:t>1.6×10</a:t>
                      </a:r>
                      <a:r>
                        <a:rPr lang="en-US" altLang="ja-JP" sz="500" baseline="30000"/>
                        <a:t>-8</a:t>
                      </a:r>
                      <a:endParaRPr lang="ja-JP" altLang="en-US" sz="500"/>
                    </a:p>
                  </a:txBody>
                  <a:tcPr marL="23375" marR="23375" marT="11687" marB="11687" anchor="ctr">
                    <a:lnL>
                      <a:noFill/>
                    </a:lnL>
                    <a:lnR>
                      <a:noFill/>
                    </a:lnR>
                    <a:lnT>
                      <a:noFill/>
                    </a:lnT>
                    <a:lnB>
                      <a:noFill/>
                    </a:lnB>
                  </a:tcPr>
                </a:tc>
                <a:tc>
                  <a:txBody>
                    <a:bodyPr/>
                    <a:lstStyle/>
                    <a:p>
                      <a:r>
                        <a:rPr lang="en-US" altLang="ja-JP" sz="500"/>
                        <a:t>6.4×10</a:t>
                      </a:r>
                      <a:r>
                        <a:rPr lang="en-US" altLang="ja-JP" sz="500" baseline="30000"/>
                        <a:t>-9</a:t>
                      </a:r>
                      <a:endParaRPr lang="ja-JP" altLang="en-US" sz="500"/>
                    </a:p>
                  </a:txBody>
                  <a:tcPr marL="23375" marR="23375" marT="11687" marB="11687" anchor="ctr">
                    <a:lnL>
                      <a:noFill/>
                    </a:lnL>
                    <a:lnR>
                      <a:noFill/>
                    </a:lnR>
                    <a:lnT>
                      <a:noFill/>
                    </a:lnT>
                    <a:lnB>
                      <a:noFill/>
                    </a:lnB>
                  </a:tcPr>
                </a:tc>
                <a:tc>
                  <a:txBody>
                    <a:bodyPr/>
                    <a:lstStyle/>
                    <a:p>
                      <a:r>
                        <a:rPr lang="en-US" altLang="ja-JP" sz="500"/>
                        <a:t>3.2×10</a:t>
                      </a:r>
                      <a:r>
                        <a:rPr lang="en-US" altLang="ja-JP" sz="500" baseline="30000"/>
                        <a:t>-9</a:t>
                      </a:r>
                      <a:endParaRPr lang="ja-JP" altLang="en-US" sz="500"/>
                    </a:p>
                  </a:txBody>
                  <a:tcPr marL="23375" marR="23375" marT="11687" marB="11687" anchor="ctr">
                    <a:lnL>
                      <a:noFill/>
                    </a:lnL>
                    <a:lnR>
                      <a:noFill/>
                    </a:lnR>
                    <a:lnT>
                      <a:noFill/>
                    </a:lnT>
                    <a:lnB>
                      <a:noFill/>
                    </a:lnB>
                  </a:tcPr>
                </a:tc>
              </a:tr>
              <a:tr h="112795">
                <a:tc>
                  <a:txBody>
                    <a:bodyPr/>
                    <a:lstStyle/>
                    <a:p>
                      <a:r>
                        <a:rPr lang="en-US" sz="500"/>
                        <a:t>Ru-106</a:t>
                      </a:r>
                    </a:p>
                  </a:txBody>
                  <a:tcPr marL="23375" marR="23375" marT="11687" marB="11687" anchor="ctr">
                    <a:lnL>
                      <a:noFill/>
                    </a:lnL>
                    <a:lnR>
                      <a:noFill/>
                    </a:lnR>
                    <a:lnT>
                      <a:noFill/>
                    </a:lnT>
                    <a:lnB>
                      <a:noFill/>
                    </a:lnB>
                  </a:tcPr>
                </a:tc>
                <a:tc>
                  <a:txBody>
                    <a:bodyPr/>
                    <a:lstStyle/>
                    <a:p>
                      <a:r>
                        <a:rPr lang="en-US" altLang="ja-JP" sz="500"/>
                        <a:t>1.01</a:t>
                      </a:r>
                      <a:r>
                        <a:rPr lang="ja-JP" altLang="en-US" sz="500"/>
                        <a:t>年</a:t>
                      </a:r>
                    </a:p>
                  </a:txBody>
                  <a:tcPr marL="23375" marR="23375" marT="11687" marB="11687" anchor="ctr">
                    <a:lnL>
                      <a:noFill/>
                    </a:lnL>
                    <a:lnR>
                      <a:noFill/>
                    </a:lnR>
                    <a:lnT>
                      <a:noFill/>
                    </a:lnT>
                    <a:lnB>
                      <a:noFill/>
                    </a:lnB>
                  </a:tcPr>
                </a:tc>
                <a:tc>
                  <a:txBody>
                    <a:bodyPr/>
                    <a:lstStyle/>
                    <a:p>
                      <a:r>
                        <a:rPr lang="en-US" altLang="ja-JP" sz="500"/>
                        <a:t>3.5×10</a:t>
                      </a:r>
                      <a:r>
                        <a:rPr lang="en-US" altLang="ja-JP" sz="500" baseline="30000"/>
                        <a:t>-8</a:t>
                      </a:r>
                      <a:endParaRPr lang="ja-JP" altLang="en-US" sz="500"/>
                    </a:p>
                  </a:txBody>
                  <a:tcPr marL="23375" marR="23375" marT="11687" marB="11687" anchor="ctr">
                    <a:lnL>
                      <a:noFill/>
                    </a:lnL>
                    <a:lnR>
                      <a:noFill/>
                    </a:lnR>
                    <a:lnT>
                      <a:noFill/>
                    </a:lnT>
                    <a:lnB>
                      <a:noFill/>
                    </a:lnB>
                  </a:tcPr>
                </a:tc>
                <a:tc>
                  <a:txBody>
                    <a:bodyPr/>
                    <a:lstStyle/>
                    <a:p>
                      <a:r>
                        <a:rPr lang="en-US" altLang="ja-JP" sz="500"/>
                        <a:t>3.5×10</a:t>
                      </a:r>
                      <a:r>
                        <a:rPr lang="en-US" altLang="ja-JP" sz="500" baseline="30000"/>
                        <a:t>-9</a:t>
                      </a:r>
                      <a:endParaRPr lang="ja-JP" altLang="en-US" sz="500"/>
                    </a:p>
                  </a:txBody>
                  <a:tcPr marL="23375" marR="23375" marT="11687" marB="11687" anchor="ctr">
                    <a:lnL>
                      <a:noFill/>
                    </a:lnL>
                    <a:lnR>
                      <a:noFill/>
                    </a:lnR>
                    <a:lnT>
                      <a:noFill/>
                    </a:lnT>
                    <a:lnB>
                      <a:noFill/>
                    </a:lnB>
                  </a:tcPr>
                </a:tc>
                <a:tc>
                  <a:txBody>
                    <a:bodyPr/>
                    <a:lstStyle/>
                    <a:p>
                      <a:r>
                        <a:rPr lang="en-US" altLang="ja-JP" sz="500"/>
                        <a:t>1.4×10</a:t>
                      </a:r>
                      <a:r>
                        <a:rPr lang="en-US" altLang="ja-JP" sz="500" baseline="30000"/>
                        <a:t>-8</a:t>
                      </a:r>
                      <a:endParaRPr lang="ja-JP" altLang="en-US" sz="500"/>
                    </a:p>
                  </a:txBody>
                  <a:tcPr marL="23375" marR="23375" marT="11687" marB="11687" anchor="ctr">
                    <a:lnL>
                      <a:noFill/>
                    </a:lnL>
                    <a:lnR>
                      <a:noFill/>
                    </a:lnR>
                    <a:lnT>
                      <a:noFill/>
                    </a:lnT>
                    <a:lnB>
                      <a:noFill/>
                    </a:lnB>
                  </a:tcPr>
                </a:tc>
                <a:tc>
                  <a:txBody>
                    <a:bodyPr/>
                    <a:lstStyle/>
                    <a:p>
                      <a:r>
                        <a:rPr lang="en-US" altLang="ja-JP" sz="500"/>
                        <a:t>7.0×10</a:t>
                      </a:r>
                      <a:r>
                        <a:rPr lang="en-US" altLang="ja-JP" sz="500" baseline="30000"/>
                        <a:t>-9</a:t>
                      </a:r>
                      <a:endParaRPr lang="ja-JP" altLang="en-US" sz="500"/>
                    </a:p>
                  </a:txBody>
                  <a:tcPr marL="23375" marR="23375" marT="11687" marB="11687" anchor="ctr">
                    <a:lnL>
                      <a:noFill/>
                    </a:lnL>
                    <a:lnR>
                      <a:noFill/>
                    </a:lnR>
                    <a:lnT>
                      <a:noFill/>
                    </a:lnT>
                    <a:lnB>
                      <a:noFill/>
                    </a:lnB>
                  </a:tcPr>
                </a:tc>
              </a:tr>
              <a:tr h="308274">
                <a:tc>
                  <a:txBody>
                    <a:bodyPr/>
                    <a:lstStyle/>
                    <a:p>
                      <a:r>
                        <a:rPr lang="en-US" altLang="ja-JP" sz="500"/>
                        <a:t>Ru-106 </a:t>
                      </a:r>
                      <a:r>
                        <a:rPr lang="ja-JP" altLang="en-US" sz="500"/>
                        <a:t>（ナノ粒子・マイクロ粒子の</a:t>
                      </a:r>
                      <a:r>
                        <a:rPr lang="en-US" altLang="ja-JP" sz="500" i="1"/>
                        <a:t>h</a:t>
                      </a:r>
                      <a:r>
                        <a:rPr lang="ja-JP" altLang="en-US" sz="500" i="1" baseline="-25000"/>
                        <a:t>吸</a:t>
                      </a:r>
                      <a:r>
                        <a:rPr lang="ja-JP" altLang="en-US" sz="500"/>
                        <a:t>）</a:t>
                      </a:r>
                    </a:p>
                  </a:txBody>
                  <a:tcPr marL="23375" marR="23375" marT="11687" marB="11687" anchor="ctr">
                    <a:lnL>
                      <a:noFill/>
                    </a:lnL>
                    <a:lnR>
                      <a:noFill/>
                    </a:lnR>
                    <a:lnT>
                      <a:noFill/>
                    </a:lnT>
                    <a:lnB>
                      <a:noFill/>
                    </a:lnB>
                  </a:tcPr>
                </a:tc>
                <a:tc>
                  <a:txBody>
                    <a:bodyPr/>
                    <a:lstStyle/>
                    <a:p>
                      <a:r>
                        <a:rPr lang="en-US" altLang="ja-JP" sz="500"/>
                        <a:t>1.01</a:t>
                      </a:r>
                      <a:r>
                        <a:rPr lang="ja-JP" altLang="en-US" sz="500"/>
                        <a:t>年</a:t>
                      </a:r>
                    </a:p>
                  </a:txBody>
                  <a:tcPr marL="23375" marR="23375" marT="11687" marB="11687" anchor="ctr">
                    <a:lnL>
                      <a:noFill/>
                    </a:lnL>
                    <a:lnR>
                      <a:noFill/>
                    </a:lnR>
                    <a:lnT>
                      <a:noFill/>
                    </a:lnT>
                    <a:lnB>
                      <a:noFill/>
                    </a:lnB>
                  </a:tcPr>
                </a:tc>
                <a:tc>
                  <a:txBody>
                    <a:bodyPr/>
                    <a:lstStyle/>
                    <a:p>
                      <a:r>
                        <a:rPr lang="en-US" altLang="ja-JP" sz="500"/>
                        <a:t>1.7×10</a:t>
                      </a:r>
                      <a:r>
                        <a:rPr lang="en-US" altLang="ja-JP" sz="500" baseline="30000"/>
                        <a:t>-5</a:t>
                      </a:r>
                      <a:endParaRPr lang="ja-JP" altLang="en-US" sz="500"/>
                    </a:p>
                  </a:txBody>
                  <a:tcPr marL="23375" marR="23375" marT="11687" marB="11687" anchor="ctr">
                    <a:lnL>
                      <a:noFill/>
                    </a:lnL>
                    <a:lnR>
                      <a:noFill/>
                    </a:lnR>
                    <a:lnT>
                      <a:noFill/>
                    </a:lnT>
                    <a:lnB>
                      <a:noFill/>
                    </a:lnB>
                  </a:tcPr>
                </a:tc>
                <a:tc>
                  <a:txBody>
                    <a:bodyPr/>
                    <a:lstStyle/>
                    <a:p>
                      <a:r>
                        <a:rPr lang="en-US" altLang="ja-JP" sz="500"/>
                        <a:t>1.7×10</a:t>
                      </a:r>
                      <a:r>
                        <a:rPr lang="en-US" altLang="ja-JP" sz="500" baseline="30000"/>
                        <a:t>-6</a:t>
                      </a:r>
                      <a:endParaRPr lang="ja-JP" altLang="en-US" sz="500"/>
                    </a:p>
                  </a:txBody>
                  <a:tcPr marL="23375" marR="23375" marT="11687" marB="11687" anchor="ctr">
                    <a:lnL>
                      <a:noFill/>
                    </a:lnL>
                    <a:lnR>
                      <a:noFill/>
                    </a:lnR>
                    <a:lnT>
                      <a:noFill/>
                    </a:lnT>
                    <a:lnB>
                      <a:noFill/>
                    </a:lnB>
                  </a:tcPr>
                </a:tc>
                <a:tc>
                  <a:txBody>
                    <a:bodyPr/>
                    <a:lstStyle/>
                    <a:p>
                      <a:r>
                        <a:rPr lang="en-US" altLang="ja-JP" sz="500"/>
                        <a:t>7.0×10</a:t>
                      </a:r>
                      <a:r>
                        <a:rPr lang="en-US" altLang="ja-JP" sz="500" baseline="30000"/>
                        <a:t>-7</a:t>
                      </a:r>
                      <a:endParaRPr lang="ja-JP" altLang="en-US" sz="500"/>
                    </a:p>
                  </a:txBody>
                  <a:tcPr marL="23375" marR="23375" marT="11687" marB="11687" anchor="ctr">
                    <a:lnL>
                      <a:noFill/>
                    </a:lnL>
                    <a:lnR>
                      <a:noFill/>
                    </a:lnR>
                    <a:lnT>
                      <a:noFill/>
                    </a:lnT>
                    <a:lnB>
                      <a:noFill/>
                    </a:lnB>
                  </a:tcPr>
                </a:tc>
                <a:tc>
                  <a:txBody>
                    <a:bodyPr/>
                    <a:lstStyle/>
                    <a:p>
                      <a:r>
                        <a:rPr lang="en-US" altLang="ja-JP" sz="500"/>
                        <a:t>3.5×10</a:t>
                      </a:r>
                      <a:r>
                        <a:rPr lang="en-US" altLang="ja-JP" sz="500" baseline="30000"/>
                        <a:t>-7</a:t>
                      </a:r>
                      <a:endParaRPr lang="ja-JP" altLang="en-US" sz="500"/>
                    </a:p>
                  </a:txBody>
                  <a:tcPr marL="23375" marR="23375" marT="11687" marB="11687" anchor="ctr">
                    <a:lnL>
                      <a:noFill/>
                    </a:lnL>
                    <a:lnR>
                      <a:noFill/>
                    </a:lnR>
                    <a:lnT>
                      <a:noFill/>
                    </a:lnT>
                    <a:lnB>
                      <a:noFill/>
                    </a:lnB>
                  </a:tcPr>
                </a:tc>
              </a:tr>
              <a:tr h="165115">
                <a:tc>
                  <a:txBody>
                    <a:bodyPr/>
                    <a:lstStyle/>
                    <a:p>
                      <a:r>
                        <a:rPr lang="en-US" sz="500"/>
                        <a:t>Te-132/ I-132</a:t>
                      </a:r>
                    </a:p>
                  </a:txBody>
                  <a:tcPr marL="23375" marR="23375" marT="11687" marB="11687" anchor="ctr">
                    <a:lnL>
                      <a:noFill/>
                    </a:lnL>
                    <a:lnR>
                      <a:noFill/>
                    </a:lnR>
                    <a:lnT>
                      <a:noFill/>
                    </a:lnT>
                    <a:lnB>
                      <a:noFill/>
                    </a:lnB>
                  </a:tcPr>
                </a:tc>
                <a:tc>
                  <a:txBody>
                    <a:bodyPr/>
                    <a:lstStyle/>
                    <a:p>
                      <a:r>
                        <a:rPr lang="en-US" altLang="ja-JP" sz="500"/>
                        <a:t>3.26</a:t>
                      </a:r>
                      <a:r>
                        <a:rPr lang="ja-JP" altLang="en-US" sz="500"/>
                        <a:t>日</a:t>
                      </a:r>
                      <a:r>
                        <a:rPr lang="en-US" altLang="ja-JP" sz="500"/>
                        <a:t>/2.3</a:t>
                      </a:r>
                      <a:r>
                        <a:rPr lang="ja-JP" altLang="en-US" sz="500"/>
                        <a:t>時</a:t>
                      </a:r>
                    </a:p>
                  </a:txBody>
                  <a:tcPr marL="23375" marR="23375" marT="11687" marB="11687" anchor="ctr">
                    <a:lnL>
                      <a:noFill/>
                    </a:lnL>
                    <a:lnR>
                      <a:noFill/>
                    </a:lnR>
                    <a:lnT>
                      <a:noFill/>
                    </a:lnT>
                    <a:lnB>
                      <a:noFill/>
                    </a:lnB>
                  </a:tcPr>
                </a:tc>
                <a:tc>
                  <a:txBody>
                    <a:bodyPr/>
                    <a:lstStyle/>
                    <a:p>
                      <a:r>
                        <a:rPr lang="en-US" altLang="ja-JP" sz="500"/>
                        <a:t>5.5×10</a:t>
                      </a:r>
                      <a:r>
                        <a:rPr lang="en-US" altLang="ja-JP" sz="500" baseline="30000"/>
                        <a:t>-5</a:t>
                      </a:r>
                      <a:endParaRPr lang="ja-JP" altLang="en-US" sz="500"/>
                    </a:p>
                  </a:txBody>
                  <a:tcPr marL="23375" marR="23375" marT="11687" marB="11687" anchor="ctr">
                    <a:lnL>
                      <a:noFill/>
                    </a:lnL>
                    <a:lnR>
                      <a:noFill/>
                    </a:lnR>
                    <a:lnT>
                      <a:noFill/>
                    </a:lnT>
                    <a:lnB>
                      <a:noFill/>
                    </a:lnB>
                  </a:tcPr>
                </a:tc>
                <a:tc>
                  <a:txBody>
                    <a:bodyPr/>
                    <a:lstStyle/>
                    <a:p>
                      <a:r>
                        <a:rPr lang="en-US" altLang="ja-JP" sz="500"/>
                        <a:t>5.5×10</a:t>
                      </a:r>
                      <a:r>
                        <a:rPr lang="en-US" altLang="ja-JP" sz="500" baseline="30000"/>
                        <a:t>-6</a:t>
                      </a:r>
                      <a:endParaRPr lang="ja-JP" altLang="en-US" sz="500"/>
                    </a:p>
                  </a:txBody>
                  <a:tcPr marL="23375" marR="23375" marT="11687" marB="11687" anchor="ctr">
                    <a:lnL>
                      <a:noFill/>
                    </a:lnL>
                    <a:lnR>
                      <a:noFill/>
                    </a:lnR>
                    <a:lnT>
                      <a:noFill/>
                    </a:lnT>
                    <a:lnB>
                      <a:noFill/>
                    </a:lnB>
                  </a:tcPr>
                </a:tc>
                <a:tc>
                  <a:txBody>
                    <a:bodyPr/>
                    <a:lstStyle/>
                    <a:p>
                      <a:r>
                        <a:rPr lang="en-US" altLang="ja-JP" sz="500"/>
                        <a:t>2.2×10</a:t>
                      </a:r>
                      <a:r>
                        <a:rPr lang="en-US" altLang="ja-JP" sz="500" baseline="30000"/>
                        <a:t>-6</a:t>
                      </a:r>
                      <a:endParaRPr lang="ja-JP" altLang="en-US" sz="500"/>
                    </a:p>
                  </a:txBody>
                  <a:tcPr marL="23375" marR="23375" marT="11687" marB="11687" anchor="ctr">
                    <a:lnL>
                      <a:noFill/>
                    </a:lnL>
                    <a:lnR>
                      <a:noFill/>
                    </a:lnR>
                    <a:lnT>
                      <a:noFill/>
                    </a:lnT>
                    <a:lnB>
                      <a:noFill/>
                    </a:lnB>
                  </a:tcPr>
                </a:tc>
                <a:tc>
                  <a:txBody>
                    <a:bodyPr/>
                    <a:lstStyle/>
                    <a:p>
                      <a:r>
                        <a:rPr lang="en-US" altLang="ja-JP" sz="500"/>
                        <a:t>1.1×10</a:t>
                      </a:r>
                      <a:r>
                        <a:rPr lang="en-US" altLang="ja-JP" sz="500" baseline="30000"/>
                        <a:t>-6</a:t>
                      </a:r>
                      <a:endParaRPr lang="ja-JP" altLang="en-US" sz="500"/>
                    </a:p>
                  </a:txBody>
                  <a:tcPr marL="23375" marR="23375" marT="11687" marB="11687" anchor="ctr">
                    <a:lnL>
                      <a:noFill/>
                    </a:lnL>
                    <a:lnR>
                      <a:noFill/>
                    </a:lnR>
                    <a:lnT>
                      <a:noFill/>
                    </a:lnT>
                    <a:lnB>
                      <a:noFill/>
                    </a:lnB>
                  </a:tcPr>
                </a:tc>
              </a:tr>
              <a:tr h="112795">
                <a:tc>
                  <a:txBody>
                    <a:bodyPr/>
                    <a:lstStyle/>
                    <a:p>
                      <a:r>
                        <a:rPr lang="en-US" sz="500"/>
                        <a:t>I-131</a:t>
                      </a:r>
                    </a:p>
                  </a:txBody>
                  <a:tcPr marL="23375" marR="23375" marT="11687" marB="11687" anchor="ctr">
                    <a:lnL>
                      <a:noFill/>
                    </a:lnL>
                    <a:lnR>
                      <a:noFill/>
                    </a:lnR>
                    <a:lnT>
                      <a:noFill/>
                    </a:lnT>
                    <a:lnB>
                      <a:noFill/>
                    </a:lnB>
                  </a:tcPr>
                </a:tc>
                <a:tc>
                  <a:txBody>
                    <a:bodyPr/>
                    <a:lstStyle/>
                    <a:p>
                      <a:r>
                        <a:rPr lang="en-US" altLang="ja-JP" sz="500"/>
                        <a:t>8.04</a:t>
                      </a:r>
                      <a:r>
                        <a:rPr lang="ja-JP" altLang="en-US" sz="500"/>
                        <a:t>日</a:t>
                      </a:r>
                    </a:p>
                  </a:txBody>
                  <a:tcPr marL="23375" marR="23375" marT="11687" marB="11687" anchor="ctr">
                    <a:lnL>
                      <a:noFill/>
                    </a:lnL>
                    <a:lnR>
                      <a:noFill/>
                    </a:lnR>
                    <a:lnT>
                      <a:noFill/>
                    </a:lnT>
                    <a:lnB>
                      <a:noFill/>
                    </a:lnB>
                  </a:tcPr>
                </a:tc>
                <a:tc>
                  <a:txBody>
                    <a:bodyPr/>
                    <a:lstStyle/>
                    <a:p>
                      <a:r>
                        <a:rPr lang="en-US" altLang="ja-JP" sz="500"/>
                        <a:t>5.5×10</a:t>
                      </a:r>
                      <a:r>
                        <a:rPr lang="en-US" altLang="ja-JP" sz="500" baseline="30000"/>
                        <a:t>-6</a:t>
                      </a:r>
                      <a:endParaRPr lang="ja-JP" altLang="en-US" sz="500"/>
                    </a:p>
                  </a:txBody>
                  <a:tcPr marL="23375" marR="23375" marT="11687" marB="11687" anchor="ctr">
                    <a:lnL>
                      <a:noFill/>
                    </a:lnL>
                    <a:lnR>
                      <a:noFill/>
                    </a:lnR>
                    <a:lnT>
                      <a:noFill/>
                    </a:lnT>
                    <a:lnB>
                      <a:noFill/>
                    </a:lnB>
                  </a:tcPr>
                </a:tc>
                <a:tc>
                  <a:txBody>
                    <a:bodyPr/>
                    <a:lstStyle/>
                    <a:p>
                      <a:r>
                        <a:rPr lang="en-US" altLang="ja-JP" sz="500"/>
                        <a:t>5.5×10</a:t>
                      </a:r>
                      <a:r>
                        <a:rPr lang="en-US" altLang="ja-JP" sz="500" baseline="30000"/>
                        <a:t>-7</a:t>
                      </a:r>
                      <a:endParaRPr lang="ja-JP" altLang="en-US" sz="500"/>
                    </a:p>
                  </a:txBody>
                  <a:tcPr marL="23375" marR="23375" marT="11687" marB="11687" anchor="ctr">
                    <a:lnL>
                      <a:noFill/>
                    </a:lnL>
                    <a:lnR>
                      <a:noFill/>
                    </a:lnR>
                    <a:lnT>
                      <a:noFill/>
                    </a:lnT>
                    <a:lnB>
                      <a:noFill/>
                    </a:lnB>
                  </a:tcPr>
                </a:tc>
                <a:tc>
                  <a:txBody>
                    <a:bodyPr/>
                    <a:lstStyle/>
                    <a:p>
                      <a:r>
                        <a:rPr lang="en-US" altLang="ja-JP" sz="500"/>
                        <a:t>2.2×10</a:t>
                      </a:r>
                      <a:r>
                        <a:rPr lang="en-US" altLang="ja-JP" sz="500" baseline="30000"/>
                        <a:t>-7</a:t>
                      </a:r>
                      <a:endParaRPr lang="ja-JP" altLang="en-US" sz="500"/>
                    </a:p>
                  </a:txBody>
                  <a:tcPr marL="23375" marR="23375" marT="11687" marB="11687" anchor="ctr">
                    <a:lnL>
                      <a:noFill/>
                    </a:lnL>
                    <a:lnR>
                      <a:noFill/>
                    </a:lnR>
                    <a:lnT>
                      <a:noFill/>
                    </a:lnT>
                    <a:lnB>
                      <a:noFill/>
                    </a:lnB>
                  </a:tcPr>
                </a:tc>
                <a:tc>
                  <a:txBody>
                    <a:bodyPr/>
                    <a:lstStyle/>
                    <a:p>
                      <a:r>
                        <a:rPr lang="en-US" altLang="ja-JP" sz="500"/>
                        <a:t>1.1×10</a:t>
                      </a:r>
                      <a:r>
                        <a:rPr lang="en-US" altLang="ja-JP" sz="500" baseline="30000"/>
                        <a:t>-7</a:t>
                      </a:r>
                      <a:endParaRPr lang="ja-JP" altLang="en-US" sz="500"/>
                    </a:p>
                  </a:txBody>
                  <a:tcPr marL="23375" marR="23375" marT="11687" marB="11687" anchor="ctr">
                    <a:lnL>
                      <a:noFill/>
                    </a:lnL>
                    <a:lnR>
                      <a:noFill/>
                    </a:lnR>
                    <a:lnT>
                      <a:noFill/>
                    </a:lnT>
                    <a:lnB>
                      <a:noFill/>
                    </a:lnB>
                  </a:tcPr>
                </a:tc>
              </a:tr>
              <a:tr h="112795">
                <a:tc>
                  <a:txBody>
                    <a:bodyPr/>
                    <a:lstStyle/>
                    <a:p>
                      <a:r>
                        <a:rPr lang="en-US" sz="500"/>
                        <a:t>Cs-134</a:t>
                      </a:r>
                    </a:p>
                  </a:txBody>
                  <a:tcPr marL="23375" marR="23375" marT="11687" marB="11687" anchor="ctr">
                    <a:lnL>
                      <a:noFill/>
                    </a:lnL>
                    <a:lnR>
                      <a:noFill/>
                    </a:lnR>
                    <a:lnT>
                      <a:noFill/>
                    </a:lnT>
                    <a:lnB>
                      <a:noFill/>
                    </a:lnB>
                  </a:tcPr>
                </a:tc>
                <a:tc>
                  <a:txBody>
                    <a:bodyPr/>
                    <a:lstStyle/>
                    <a:p>
                      <a:r>
                        <a:rPr lang="en-US" altLang="ja-JP" sz="500"/>
                        <a:t>2.06</a:t>
                      </a:r>
                      <a:r>
                        <a:rPr lang="ja-JP" altLang="en-US" sz="500"/>
                        <a:t>年</a:t>
                      </a:r>
                    </a:p>
                  </a:txBody>
                  <a:tcPr marL="23375" marR="23375" marT="11687" marB="11687" anchor="ctr">
                    <a:lnL>
                      <a:noFill/>
                    </a:lnL>
                    <a:lnR>
                      <a:noFill/>
                    </a:lnR>
                    <a:lnT>
                      <a:noFill/>
                    </a:lnT>
                    <a:lnB>
                      <a:noFill/>
                    </a:lnB>
                  </a:tcPr>
                </a:tc>
                <a:tc>
                  <a:txBody>
                    <a:bodyPr/>
                    <a:lstStyle/>
                    <a:p>
                      <a:r>
                        <a:rPr lang="en-US" altLang="ja-JP" sz="500"/>
                        <a:t>1.0×10</a:t>
                      </a:r>
                      <a:r>
                        <a:rPr lang="en-US" altLang="ja-JP" sz="500" baseline="30000"/>
                        <a:t>-6</a:t>
                      </a:r>
                      <a:endParaRPr lang="ja-JP" altLang="en-US" sz="500"/>
                    </a:p>
                  </a:txBody>
                  <a:tcPr marL="23375" marR="23375" marT="11687" marB="11687" anchor="ctr">
                    <a:lnL>
                      <a:noFill/>
                    </a:lnL>
                    <a:lnR>
                      <a:noFill/>
                    </a:lnR>
                    <a:lnT>
                      <a:noFill/>
                    </a:lnT>
                    <a:lnB>
                      <a:noFill/>
                    </a:lnB>
                  </a:tcPr>
                </a:tc>
                <a:tc>
                  <a:txBody>
                    <a:bodyPr/>
                    <a:lstStyle/>
                    <a:p>
                      <a:r>
                        <a:rPr lang="en-US" altLang="ja-JP" sz="500"/>
                        <a:t>1.0×10</a:t>
                      </a:r>
                      <a:r>
                        <a:rPr lang="en-US" altLang="ja-JP" sz="500" baseline="30000"/>
                        <a:t>-7</a:t>
                      </a:r>
                      <a:endParaRPr lang="ja-JP" altLang="en-US" sz="500"/>
                    </a:p>
                  </a:txBody>
                  <a:tcPr marL="23375" marR="23375" marT="11687" marB="11687" anchor="ctr">
                    <a:lnL>
                      <a:noFill/>
                    </a:lnL>
                    <a:lnR>
                      <a:noFill/>
                    </a:lnR>
                    <a:lnT>
                      <a:noFill/>
                    </a:lnT>
                    <a:lnB>
                      <a:noFill/>
                    </a:lnB>
                  </a:tcPr>
                </a:tc>
                <a:tc>
                  <a:txBody>
                    <a:bodyPr/>
                    <a:lstStyle/>
                    <a:p>
                      <a:r>
                        <a:rPr lang="en-US" altLang="ja-JP" sz="500"/>
                        <a:t>4.0×10</a:t>
                      </a:r>
                      <a:r>
                        <a:rPr lang="en-US" altLang="ja-JP" sz="500" baseline="30000"/>
                        <a:t>-8</a:t>
                      </a:r>
                      <a:endParaRPr lang="ja-JP" altLang="en-US" sz="500"/>
                    </a:p>
                  </a:txBody>
                  <a:tcPr marL="23375" marR="23375" marT="11687" marB="11687" anchor="ctr">
                    <a:lnL>
                      <a:noFill/>
                    </a:lnL>
                    <a:lnR>
                      <a:noFill/>
                    </a:lnR>
                    <a:lnT>
                      <a:noFill/>
                    </a:lnT>
                    <a:lnB>
                      <a:noFill/>
                    </a:lnB>
                  </a:tcPr>
                </a:tc>
                <a:tc>
                  <a:txBody>
                    <a:bodyPr/>
                    <a:lstStyle/>
                    <a:p>
                      <a:r>
                        <a:rPr lang="en-US" altLang="ja-JP" sz="500"/>
                        <a:t>2.0×10</a:t>
                      </a:r>
                      <a:r>
                        <a:rPr lang="en-US" altLang="ja-JP" sz="500" baseline="30000"/>
                        <a:t>-8</a:t>
                      </a:r>
                      <a:endParaRPr lang="ja-JP" altLang="en-US" sz="500"/>
                    </a:p>
                  </a:txBody>
                  <a:tcPr marL="23375" marR="23375" marT="11687" marB="11687" anchor="ctr">
                    <a:lnL>
                      <a:noFill/>
                    </a:lnL>
                    <a:lnR>
                      <a:noFill/>
                    </a:lnR>
                    <a:lnT>
                      <a:noFill/>
                    </a:lnT>
                    <a:lnB>
                      <a:noFill/>
                    </a:lnB>
                  </a:tcPr>
                </a:tc>
              </a:tr>
              <a:tr h="112795">
                <a:tc>
                  <a:txBody>
                    <a:bodyPr/>
                    <a:lstStyle/>
                    <a:p>
                      <a:r>
                        <a:rPr lang="en-US" sz="500"/>
                        <a:t>Cs-137</a:t>
                      </a:r>
                    </a:p>
                  </a:txBody>
                  <a:tcPr marL="23375" marR="23375" marT="11687" marB="11687" anchor="ctr">
                    <a:lnL>
                      <a:noFill/>
                    </a:lnL>
                    <a:lnR>
                      <a:noFill/>
                    </a:lnR>
                    <a:lnT>
                      <a:noFill/>
                    </a:lnT>
                    <a:lnB>
                      <a:noFill/>
                    </a:lnB>
                  </a:tcPr>
                </a:tc>
                <a:tc>
                  <a:txBody>
                    <a:bodyPr/>
                    <a:lstStyle/>
                    <a:p>
                      <a:r>
                        <a:rPr lang="en-US" altLang="ja-JP" sz="500"/>
                        <a:t>30.0</a:t>
                      </a:r>
                      <a:r>
                        <a:rPr lang="ja-JP" altLang="en-US" sz="500"/>
                        <a:t>年</a:t>
                      </a:r>
                    </a:p>
                  </a:txBody>
                  <a:tcPr marL="23375" marR="23375" marT="11687" marB="11687" anchor="ctr">
                    <a:lnL>
                      <a:noFill/>
                    </a:lnL>
                    <a:lnR>
                      <a:noFill/>
                    </a:lnR>
                    <a:lnT>
                      <a:noFill/>
                    </a:lnT>
                    <a:lnB>
                      <a:noFill/>
                    </a:lnB>
                  </a:tcPr>
                </a:tc>
                <a:tc>
                  <a:txBody>
                    <a:bodyPr/>
                    <a:lstStyle/>
                    <a:p>
                      <a:r>
                        <a:rPr lang="en-US" altLang="ja-JP" sz="500"/>
                        <a:t>3.2×10</a:t>
                      </a:r>
                      <a:r>
                        <a:rPr lang="en-US" altLang="ja-JP" sz="500" baseline="30000"/>
                        <a:t>-6</a:t>
                      </a:r>
                      <a:endParaRPr lang="ja-JP" altLang="en-US" sz="500"/>
                    </a:p>
                  </a:txBody>
                  <a:tcPr marL="23375" marR="23375" marT="11687" marB="11687" anchor="ctr">
                    <a:lnL>
                      <a:noFill/>
                    </a:lnL>
                    <a:lnR>
                      <a:noFill/>
                    </a:lnR>
                    <a:lnT>
                      <a:noFill/>
                    </a:lnT>
                    <a:lnB>
                      <a:noFill/>
                    </a:lnB>
                  </a:tcPr>
                </a:tc>
                <a:tc>
                  <a:txBody>
                    <a:bodyPr/>
                    <a:lstStyle/>
                    <a:p>
                      <a:r>
                        <a:rPr lang="en-US" altLang="ja-JP" sz="500"/>
                        <a:t>3.2×10</a:t>
                      </a:r>
                      <a:r>
                        <a:rPr lang="en-US" altLang="ja-JP" sz="500" baseline="30000"/>
                        <a:t>-7</a:t>
                      </a:r>
                      <a:endParaRPr lang="ja-JP" altLang="en-US" sz="500"/>
                    </a:p>
                  </a:txBody>
                  <a:tcPr marL="23375" marR="23375" marT="11687" marB="11687" anchor="ctr">
                    <a:lnL>
                      <a:noFill/>
                    </a:lnL>
                    <a:lnR>
                      <a:noFill/>
                    </a:lnR>
                    <a:lnT>
                      <a:noFill/>
                    </a:lnT>
                    <a:lnB>
                      <a:noFill/>
                    </a:lnB>
                  </a:tcPr>
                </a:tc>
                <a:tc>
                  <a:txBody>
                    <a:bodyPr/>
                    <a:lstStyle/>
                    <a:p>
                      <a:r>
                        <a:rPr lang="en-US" altLang="ja-JP" sz="500"/>
                        <a:t>1.3×10</a:t>
                      </a:r>
                      <a:r>
                        <a:rPr lang="en-US" altLang="ja-JP" sz="500" baseline="30000"/>
                        <a:t>-7</a:t>
                      </a:r>
                      <a:endParaRPr lang="ja-JP" altLang="en-US" sz="500"/>
                    </a:p>
                  </a:txBody>
                  <a:tcPr marL="23375" marR="23375" marT="11687" marB="11687" anchor="ctr">
                    <a:lnL>
                      <a:noFill/>
                    </a:lnL>
                    <a:lnR>
                      <a:noFill/>
                    </a:lnR>
                    <a:lnT>
                      <a:noFill/>
                    </a:lnT>
                    <a:lnB>
                      <a:noFill/>
                    </a:lnB>
                  </a:tcPr>
                </a:tc>
                <a:tc>
                  <a:txBody>
                    <a:bodyPr/>
                    <a:lstStyle/>
                    <a:p>
                      <a:r>
                        <a:rPr lang="en-US" altLang="ja-JP" sz="500"/>
                        <a:t>6.5×10</a:t>
                      </a:r>
                      <a:r>
                        <a:rPr lang="en-US" altLang="ja-JP" sz="500" baseline="30000"/>
                        <a:t>-8</a:t>
                      </a:r>
                      <a:endParaRPr lang="ja-JP" altLang="en-US" sz="500"/>
                    </a:p>
                  </a:txBody>
                  <a:tcPr marL="23375" marR="23375" marT="11687" marB="11687" anchor="ctr">
                    <a:lnL>
                      <a:noFill/>
                    </a:lnL>
                    <a:lnR>
                      <a:noFill/>
                    </a:lnR>
                    <a:lnT>
                      <a:noFill/>
                    </a:lnT>
                    <a:lnB>
                      <a:noFill/>
                    </a:lnB>
                  </a:tcPr>
                </a:tc>
              </a:tr>
              <a:tr h="165115">
                <a:tc>
                  <a:txBody>
                    <a:bodyPr/>
                    <a:lstStyle/>
                    <a:p>
                      <a:r>
                        <a:rPr lang="en-US" sz="500"/>
                        <a:t>Ba-140/La-140</a:t>
                      </a:r>
                    </a:p>
                  </a:txBody>
                  <a:tcPr marL="23375" marR="23375" marT="11687" marB="11687" anchor="ctr">
                    <a:lnL>
                      <a:noFill/>
                    </a:lnL>
                    <a:lnR>
                      <a:noFill/>
                    </a:lnR>
                    <a:lnT>
                      <a:noFill/>
                    </a:lnT>
                    <a:lnB>
                      <a:noFill/>
                    </a:lnB>
                  </a:tcPr>
                </a:tc>
                <a:tc>
                  <a:txBody>
                    <a:bodyPr/>
                    <a:lstStyle/>
                    <a:p>
                      <a:r>
                        <a:rPr lang="en-US" altLang="ja-JP" sz="500"/>
                        <a:t>12.7</a:t>
                      </a:r>
                      <a:r>
                        <a:rPr lang="ja-JP" altLang="en-US" sz="500"/>
                        <a:t>日</a:t>
                      </a:r>
                      <a:r>
                        <a:rPr lang="en-US" altLang="ja-JP" sz="500"/>
                        <a:t>/40</a:t>
                      </a:r>
                      <a:r>
                        <a:rPr lang="ja-JP" altLang="en-US" sz="500"/>
                        <a:t>時</a:t>
                      </a:r>
                    </a:p>
                  </a:txBody>
                  <a:tcPr marL="23375" marR="23375" marT="11687" marB="11687" anchor="ctr">
                    <a:lnL>
                      <a:noFill/>
                    </a:lnL>
                    <a:lnR>
                      <a:noFill/>
                    </a:lnR>
                    <a:lnT>
                      <a:noFill/>
                    </a:lnT>
                    <a:lnB>
                      <a:noFill/>
                    </a:lnB>
                  </a:tcPr>
                </a:tc>
                <a:tc>
                  <a:txBody>
                    <a:bodyPr/>
                    <a:lstStyle/>
                    <a:p>
                      <a:r>
                        <a:rPr lang="en-US" altLang="ja-JP" sz="500"/>
                        <a:t>3.9×10</a:t>
                      </a:r>
                      <a:r>
                        <a:rPr lang="en-US" altLang="ja-JP" sz="500" baseline="30000"/>
                        <a:t>-5</a:t>
                      </a:r>
                      <a:endParaRPr lang="ja-JP" altLang="en-US" sz="500"/>
                    </a:p>
                  </a:txBody>
                  <a:tcPr marL="23375" marR="23375" marT="11687" marB="11687" anchor="ctr">
                    <a:lnL>
                      <a:noFill/>
                    </a:lnL>
                    <a:lnR>
                      <a:noFill/>
                    </a:lnR>
                    <a:lnT>
                      <a:noFill/>
                    </a:lnT>
                    <a:lnB>
                      <a:noFill/>
                    </a:lnB>
                  </a:tcPr>
                </a:tc>
                <a:tc>
                  <a:txBody>
                    <a:bodyPr/>
                    <a:lstStyle/>
                    <a:p>
                      <a:r>
                        <a:rPr lang="en-US" altLang="ja-JP" sz="500"/>
                        <a:t>3.9×10</a:t>
                      </a:r>
                      <a:r>
                        <a:rPr lang="en-US" altLang="ja-JP" sz="500" baseline="30000"/>
                        <a:t>-6</a:t>
                      </a:r>
                      <a:endParaRPr lang="ja-JP" altLang="en-US" sz="500"/>
                    </a:p>
                  </a:txBody>
                  <a:tcPr marL="23375" marR="23375" marT="11687" marB="11687" anchor="ctr">
                    <a:lnL>
                      <a:noFill/>
                    </a:lnL>
                    <a:lnR>
                      <a:noFill/>
                    </a:lnR>
                    <a:lnT>
                      <a:noFill/>
                    </a:lnT>
                    <a:lnB>
                      <a:noFill/>
                    </a:lnB>
                  </a:tcPr>
                </a:tc>
                <a:tc>
                  <a:txBody>
                    <a:bodyPr/>
                    <a:lstStyle/>
                    <a:p>
                      <a:r>
                        <a:rPr lang="en-US" altLang="ja-JP" sz="500"/>
                        <a:t>1.6×10</a:t>
                      </a:r>
                      <a:r>
                        <a:rPr lang="en-US" altLang="ja-JP" sz="500" baseline="30000"/>
                        <a:t>-6</a:t>
                      </a:r>
                      <a:endParaRPr lang="ja-JP" altLang="en-US" sz="500"/>
                    </a:p>
                  </a:txBody>
                  <a:tcPr marL="23375" marR="23375" marT="11687" marB="11687" anchor="ctr">
                    <a:lnL>
                      <a:noFill/>
                    </a:lnL>
                    <a:lnR>
                      <a:noFill/>
                    </a:lnR>
                    <a:lnT>
                      <a:noFill/>
                    </a:lnT>
                    <a:lnB>
                      <a:noFill/>
                    </a:lnB>
                  </a:tcPr>
                </a:tc>
                <a:tc>
                  <a:txBody>
                    <a:bodyPr/>
                    <a:lstStyle/>
                    <a:p>
                      <a:r>
                        <a:rPr lang="en-US" altLang="ja-JP" sz="500"/>
                        <a:t>7.8×10</a:t>
                      </a:r>
                      <a:r>
                        <a:rPr lang="en-US" altLang="ja-JP" sz="500" baseline="30000"/>
                        <a:t>-7</a:t>
                      </a:r>
                      <a:endParaRPr lang="ja-JP" altLang="en-US" sz="500"/>
                    </a:p>
                  </a:txBody>
                  <a:tcPr marL="23375" marR="23375" marT="11687" marB="11687" anchor="ctr">
                    <a:lnL>
                      <a:noFill/>
                    </a:lnL>
                    <a:lnR>
                      <a:noFill/>
                    </a:lnR>
                    <a:lnT>
                      <a:noFill/>
                    </a:lnT>
                    <a:lnB>
                      <a:noFill/>
                    </a:lnB>
                  </a:tcPr>
                </a:tc>
              </a:tr>
              <a:tr h="112795">
                <a:tc>
                  <a:txBody>
                    <a:bodyPr/>
                    <a:lstStyle/>
                    <a:p>
                      <a:r>
                        <a:rPr lang="en-US" sz="500"/>
                        <a:t>Pb-210</a:t>
                      </a:r>
                    </a:p>
                  </a:txBody>
                  <a:tcPr marL="23375" marR="23375" marT="11687" marB="11687" anchor="ctr">
                    <a:lnL>
                      <a:noFill/>
                    </a:lnL>
                    <a:lnR>
                      <a:noFill/>
                    </a:lnR>
                    <a:lnT>
                      <a:noFill/>
                    </a:lnT>
                    <a:lnB>
                      <a:noFill/>
                    </a:lnB>
                  </a:tcPr>
                </a:tc>
                <a:tc>
                  <a:txBody>
                    <a:bodyPr/>
                    <a:lstStyle/>
                    <a:p>
                      <a:r>
                        <a:rPr lang="en-US" altLang="ja-JP" sz="500"/>
                        <a:t>22.3</a:t>
                      </a:r>
                      <a:r>
                        <a:rPr lang="ja-JP" altLang="en-US" sz="500"/>
                        <a:t>年</a:t>
                      </a:r>
                    </a:p>
                  </a:txBody>
                  <a:tcPr marL="23375" marR="23375" marT="11687" marB="11687" anchor="ctr">
                    <a:lnL>
                      <a:noFill/>
                    </a:lnL>
                    <a:lnR>
                      <a:noFill/>
                    </a:lnR>
                    <a:lnT>
                      <a:noFill/>
                    </a:lnT>
                    <a:lnB>
                      <a:noFill/>
                    </a:lnB>
                  </a:tcPr>
                </a:tc>
                <a:tc>
                  <a:txBody>
                    <a:bodyPr/>
                    <a:lstStyle/>
                    <a:p>
                      <a:r>
                        <a:rPr lang="en-US" altLang="ja-JP" sz="500"/>
                        <a:t>3.5×10</a:t>
                      </a:r>
                      <a:r>
                        <a:rPr lang="en-US" altLang="ja-JP" sz="500" baseline="30000"/>
                        <a:t>-5</a:t>
                      </a:r>
                      <a:endParaRPr lang="ja-JP" altLang="en-US" sz="500"/>
                    </a:p>
                  </a:txBody>
                  <a:tcPr marL="23375" marR="23375" marT="11687" marB="11687" anchor="ctr">
                    <a:lnL>
                      <a:noFill/>
                    </a:lnL>
                    <a:lnR>
                      <a:noFill/>
                    </a:lnR>
                    <a:lnT>
                      <a:noFill/>
                    </a:lnT>
                    <a:lnB>
                      <a:noFill/>
                    </a:lnB>
                  </a:tcPr>
                </a:tc>
                <a:tc>
                  <a:txBody>
                    <a:bodyPr/>
                    <a:lstStyle/>
                    <a:p>
                      <a:r>
                        <a:rPr lang="en-US" altLang="ja-JP" sz="500"/>
                        <a:t>3.5×10</a:t>
                      </a:r>
                      <a:r>
                        <a:rPr lang="en-US" altLang="ja-JP" sz="500" baseline="30000"/>
                        <a:t>-6</a:t>
                      </a:r>
                      <a:endParaRPr lang="ja-JP" altLang="en-US" sz="500"/>
                    </a:p>
                  </a:txBody>
                  <a:tcPr marL="23375" marR="23375" marT="11687" marB="11687" anchor="ctr">
                    <a:lnL>
                      <a:noFill/>
                    </a:lnL>
                    <a:lnR>
                      <a:noFill/>
                    </a:lnR>
                    <a:lnT>
                      <a:noFill/>
                    </a:lnT>
                    <a:lnB>
                      <a:noFill/>
                    </a:lnB>
                  </a:tcPr>
                </a:tc>
                <a:tc>
                  <a:txBody>
                    <a:bodyPr/>
                    <a:lstStyle/>
                    <a:p>
                      <a:r>
                        <a:rPr lang="en-US" altLang="ja-JP" sz="500"/>
                        <a:t>1.4×10</a:t>
                      </a:r>
                      <a:r>
                        <a:rPr lang="en-US" altLang="ja-JP" sz="500" baseline="30000"/>
                        <a:t>-6</a:t>
                      </a:r>
                      <a:endParaRPr lang="ja-JP" altLang="en-US" sz="500"/>
                    </a:p>
                  </a:txBody>
                  <a:tcPr marL="23375" marR="23375" marT="11687" marB="11687" anchor="ctr">
                    <a:lnL>
                      <a:noFill/>
                    </a:lnL>
                    <a:lnR>
                      <a:noFill/>
                    </a:lnR>
                    <a:lnT>
                      <a:noFill/>
                    </a:lnT>
                    <a:lnB>
                      <a:noFill/>
                    </a:lnB>
                  </a:tcPr>
                </a:tc>
                <a:tc>
                  <a:txBody>
                    <a:bodyPr/>
                    <a:lstStyle/>
                    <a:p>
                      <a:r>
                        <a:rPr lang="en-US" altLang="ja-JP" sz="500"/>
                        <a:t>7.0×10</a:t>
                      </a:r>
                      <a:r>
                        <a:rPr lang="en-US" altLang="ja-JP" sz="500" baseline="30000"/>
                        <a:t>-7</a:t>
                      </a:r>
                      <a:endParaRPr lang="ja-JP" altLang="en-US" sz="500"/>
                    </a:p>
                  </a:txBody>
                  <a:tcPr marL="23375" marR="23375" marT="11687" marB="11687" anchor="ctr">
                    <a:lnL>
                      <a:noFill/>
                    </a:lnL>
                    <a:lnR>
                      <a:noFill/>
                    </a:lnR>
                    <a:lnT>
                      <a:noFill/>
                    </a:lnT>
                    <a:lnB>
                      <a:noFill/>
                    </a:lnB>
                  </a:tcPr>
                </a:tc>
              </a:tr>
              <a:tr h="112795">
                <a:tc>
                  <a:txBody>
                    <a:bodyPr/>
                    <a:lstStyle/>
                    <a:p>
                      <a:r>
                        <a:rPr lang="en-US" sz="500"/>
                        <a:t>Bi-210</a:t>
                      </a:r>
                    </a:p>
                  </a:txBody>
                  <a:tcPr marL="23375" marR="23375" marT="11687" marB="11687" anchor="ctr">
                    <a:lnL>
                      <a:noFill/>
                    </a:lnL>
                    <a:lnR>
                      <a:noFill/>
                    </a:lnR>
                    <a:lnT>
                      <a:noFill/>
                    </a:lnT>
                    <a:lnB>
                      <a:noFill/>
                    </a:lnB>
                  </a:tcPr>
                </a:tc>
                <a:tc>
                  <a:txBody>
                    <a:bodyPr/>
                    <a:lstStyle/>
                    <a:p>
                      <a:r>
                        <a:rPr lang="en-US" altLang="ja-JP" sz="500"/>
                        <a:t>5.01</a:t>
                      </a:r>
                      <a:r>
                        <a:rPr lang="ja-JP" altLang="en-US" sz="500"/>
                        <a:t>日</a:t>
                      </a:r>
                    </a:p>
                  </a:txBody>
                  <a:tcPr marL="23375" marR="23375" marT="11687" marB="11687" anchor="ctr">
                    <a:lnL>
                      <a:noFill/>
                    </a:lnL>
                    <a:lnR>
                      <a:noFill/>
                    </a:lnR>
                    <a:lnT>
                      <a:noFill/>
                    </a:lnT>
                    <a:lnB>
                      <a:noFill/>
                    </a:lnB>
                  </a:tcPr>
                </a:tc>
                <a:tc>
                  <a:txBody>
                    <a:bodyPr/>
                    <a:lstStyle/>
                    <a:p>
                      <a:r>
                        <a:rPr lang="en-US" altLang="ja-JP" sz="500"/>
                        <a:t>6.5×10</a:t>
                      </a:r>
                      <a:r>
                        <a:rPr lang="en-US" altLang="ja-JP" sz="500" baseline="30000"/>
                        <a:t>-8</a:t>
                      </a:r>
                      <a:endParaRPr lang="ja-JP" altLang="en-US" sz="500"/>
                    </a:p>
                  </a:txBody>
                  <a:tcPr marL="23375" marR="23375" marT="11687" marB="11687" anchor="ctr">
                    <a:lnL>
                      <a:noFill/>
                    </a:lnL>
                    <a:lnR>
                      <a:noFill/>
                    </a:lnR>
                    <a:lnT>
                      <a:noFill/>
                    </a:lnT>
                    <a:lnB>
                      <a:noFill/>
                    </a:lnB>
                  </a:tcPr>
                </a:tc>
                <a:tc>
                  <a:txBody>
                    <a:bodyPr/>
                    <a:lstStyle/>
                    <a:p>
                      <a:r>
                        <a:rPr lang="en-US" altLang="ja-JP" sz="500"/>
                        <a:t>6.5×10</a:t>
                      </a:r>
                      <a:r>
                        <a:rPr lang="en-US" altLang="ja-JP" sz="500" baseline="30000"/>
                        <a:t>-9</a:t>
                      </a:r>
                      <a:endParaRPr lang="ja-JP" altLang="en-US" sz="500"/>
                    </a:p>
                  </a:txBody>
                  <a:tcPr marL="23375" marR="23375" marT="11687" marB="11687" anchor="ctr">
                    <a:lnL>
                      <a:noFill/>
                    </a:lnL>
                    <a:lnR>
                      <a:noFill/>
                    </a:lnR>
                    <a:lnT>
                      <a:noFill/>
                    </a:lnT>
                    <a:lnB>
                      <a:noFill/>
                    </a:lnB>
                  </a:tcPr>
                </a:tc>
                <a:tc>
                  <a:txBody>
                    <a:bodyPr/>
                    <a:lstStyle/>
                    <a:p>
                      <a:r>
                        <a:rPr lang="en-US" altLang="ja-JP" sz="500"/>
                        <a:t>2.6×10</a:t>
                      </a:r>
                      <a:r>
                        <a:rPr lang="en-US" altLang="ja-JP" sz="500" baseline="30000"/>
                        <a:t>-9</a:t>
                      </a:r>
                      <a:endParaRPr lang="ja-JP" altLang="en-US" sz="500"/>
                    </a:p>
                  </a:txBody>
                  <a:tcPr marL="23375" marR="23375" marT="11687" marB="11687" anchor="ctr">
                    <a:lnL>
                      <a:noFill/>
                    </a:lnL>
                    <a:lnR>
                      <a:noFill/>
                    </a:lnR>
                    <a:lnT>
                      <a:noFill/>
                    </a:lnT>
                    <a:lnB>
                      <a:noFill/>
                    </a:lnB>
                  </a:tcPr>
                </a:tc>
                <a:tc>
                  <a:txBody>
                    <a:bodyPr/>
                    <a:lstStyle/>
                    <a:p>
                      <a:r>
                        <a:rPr lang="en-US" altLang="ja-JP" sz="500"/>
                        <a:t>1.3×10</a:t>
                      </a:r>
                      <a:r>
                        <a:rPr lang="en-US" altLang="ja-JP" sz="500" baseline="30000"/>
                        <a:t>-9</a:t>
                      </a:r>
                      <a:endParaRPr lang="ja-JP" altLang="en-US" sz="500"/>
                    </a:p>
                  </a:txBody>
                  <a:tcPr marL="23375" marR="23375" marT="11687" marB="11687" anchor="ctr">
                    <a:lnL>
                      <a:noFill/>
                    </a:lnL>
                    <a:lnR>
                      <a:noFill/>
                    </a:lnR>
                    <a:lnT>
                      <a:noFill/>
                    </a:lnT>
                    <a:lnB>
                      <a:noFill/>
                    </a:lnB>
                  </a:tcPr>
                </a:tc>
              </a:tr>
              <a:tr h="112795">
                <a:tc>
                  <a:txBody>
                    <a:bodyPr/>
                    <a:lstStyle/>
                    <a:p>
                      <a:r>
                        <a:rPr lang="en-US" sz="500"/>
                        <a:t>Po-210</a:t>
                      </a:r>
                    </a:p>
                  </a:txBody>
                  <a:tcPr marL="23375" marR="23375" marT="11687" marB="11687" anchor="ctr">
                    <a:lnL>
                      <a:noFill/>
                    </a:lnL>
                    <a:lnR>
                      <a:noFill/>
                    </a:lnR>
                    <a:lnT>
                      <a:noFill/>
                    </a:lnT>
                    <a:lnB>
                      <a:noFill/>
                    </a:lnB>
                  </a:tcPr>
                </a:tc>
                <a:tc>
                  <a:txBody>
                    <a:bodyPr/>
                    <a:lstStyle/>
                    <a:p>
                      <a:r>
                        <a:rPr lang="en-US" altLang="ja-JP" sz="500"/>
                        <a:t>138</a:t>
                      </a:r>
                      <a:r>
                        <a:rPr lang="ja-JP" altLang="en-US" sz="500"/>
                        <a:t>日</a:t>
                      </a:r>
                    </a:p>
                  </a:txBody>
                  <a:tcPr marL="23375" marR="23375" marT="11687" marB="11687" anchor="ctr">
                    <a:lnL>
                      <a:noFill/>
                    </a:lnL>
                    <a:lnR>
                      <a:noFill/>
                    </a:lnR>
                    <a:lnT>
                      <a:noFill/>
                    </a:lnT>
                    <a:lnB>
                      <a:noFill/>
                    </a:lnB>
                  </a:tcPr>
                </a:tc>
                <a:tc>
                  <a:txBody>
                    <a:bodyPr/>
                    <a:lstStyle/>
                    <a:p>
                      <a:r>
                        <a:rPr lang="en-US" altLang="ja-JP" sz="500"/>
                        <a:t>6.0×10</a:t>
                      </a:r>
                      <a:r>
                        <a:rPr lang="en-US" altLang="ja-JP" sz="500" baseline="30000"/>
                        <a:t>-5</a:t>
                      </a:r>
                      <a:endParaRPr lang="ja-JP" altLang="en-US" sz="500"/>
                    </a:p>
                  </a:txBody>
                  <a:tcPr marL="23375" marR="23375" marT="11687" marB="11687" anchor="ctr">
                    <a:lnL>
                      <a:noFill/>
                    </a:lnL>
                    <a:lnR>
                      <a:noFill/>
                    </a:lnR>
                    <a:lnT>
                      <a:noFill/>
                    </a:lnT>
                    <a:lnB>
                      <a:noFill/>
                    </a:lnB>
                  </a:tcPr>
                </a:tc>
                <a:tc>
                  <a:txBody>
                    <a:bodyPr/>
                    <a:lstStyle/>
                    <a:p>
                      <a:r>
                        <a:rPr lang="en-US" altLang="ja-JP" sz="500"/>
                        <a:t>6.0×10</a:t>
                      </a:r>
                      <a:r>
                        <a:rPr lang="en-US" altLang="ja-JP" sz="500" baseline="30000"/>
                        <a:t>-6</a:t>
                      </a:r>
                      <a:endParaRPr lang="ja-JP" altLang="en-US" sz="500"/>
                    </a:p>
                  </a:txBody>
                  <a:tcPr marL="23375" marR="23375" marT="11687" marB="11687" anchor="ctr">
                    <a:lnL>
                      <a:noFill/>
                    </a:lnL>
                    <a:lnR>
                      <a:noFill/>
                    </a:lnR>
                    <a:lnT>
                      <a:noFill/>
                    </a:lnT>
                    <a:lnB>
                      <a:noFill/>
                    </a:lnB>
                  </a:tcPr>
                </a:tc>
                <a:tc>
                  <a:txBody>
                    <a:bodyPr/>
                    <a:lstStyle/>
                    <a:p>
                      <a:r>
                        <a:rPr lang="en-US" altLang="ja-JP" sz="500"/>
                        <a:t>2.4×10</a:t>
                      </a:r>
                      <a:r>
                        <a:rPr lang="en-US" altLang="ja-JP" sz="500" baseline="30000"/>
                        <a:t>-6</a:t>
                      </a:r>
                      <a:endParaRPr lang="ja-JP" altLang="en-US" sz="500"/>
                    </a:p>
                  </a:txBody>
                  <a:tcPr marL="23375" marR="23375" marT="11687" marB="11687" anchor="ctr">
                    <a:lnL>
                      <a:noFill/>
                    </a:lnL>
                    <a:lnR>
                      <a:noFill/>
                    </a:lnR>
                    <a:lnT>
                      <a:noFill/>
                    </a:lnT>
                    <a:lnB>
                      <a:noFill/>
                    </a:lnB>
                  </a:tcPr>
                </a:tc>
                <a:tc>
                  <a:txBody>
                    <a:bodyPr/>
                    <a:lstStyle/>
                    <a:p>
                      <a:r>
                        <a:rPr lang="en-US" altLang="ja-JP" sz="500"/>
                        <a:t>1.2×10</a:t>
                      </a:r>
                      <a:r>
                        <a:rPr lang="en-US" altLang="ja-JP" sz="500" baseline="30000"/>
                        <a:t>-6</a:t>
                      </a:r>
                      <a:endParaRPr lang="ja-JP" altLang="en-US" sz="500"/>
                    </a:p>
                  </a:txBody>
                  <a:tcPr marL="23375" marR="23375" marT="11687" marB="11687" anchor="ctr">
                    <a:lnL>
                      <a:noFill/>
                    </a:lnL>
                    <a:lnR>
                      <a:noFill/>
                    </a:lnR>
                    <a:lnT>
                      <a:noFill/>
                    </a:lnT>
                    <a:lnB>
                      <a:noFill/>
                    </a:lnB>
                  </a:tcPr>
                </a:tc>
              </a:tr>
              <a:tr h="165115">
                <a:tc>
                  <a:txBody>
                    <a:bodyPr/>
                    <a:lstStyle/>
                    <a:p>
                      <a:r>
                        <a:rPr lang="en-US" sz="500"/>
                        <a:t>Ra-226 </a:t>
                      </a:r>
                      <a:r>
                        <a:rPr lang="en-US" sz="500" i="1"/>
                        <a:t>h</a:t>
                      </a:r>
                      <a:r>
                        <a:rPr lang="ja-JP" altLang="en-US" sz="500" i="1" baseline="-25000"/>
                        <a:t>食</a:t>
                      </a:r>
                      <a:endParaRPr lang="ja-JP" altLang="en-US" sz="500"/>
                    </a:p>
                  </a:txBody>
                  <a:tcPr marL="23375" marR="23375" marT="11687" marB="11687" anchor="ctr">
                    <a:lnL>
                      <a:noFill/>
                    </a:lnL>
                    <a:lnR>
                      <a:noFill/>
                    </a:lnR>
                    <a:lnT>
                      <a:noFill/>
                    </a:lnT>
                    <a:lnB>
                      <a:noFill/>
                    </a:lnB>
                  </a:tcPr>
                </a:tc>
                <a:tc>
                  <a:txBody>
                    <a:bodyPr/>
                    <a:lstStyle/>
                    <a:p>
                      <a:r>
                        <a:rPr lang="en-US" altLang="ja-JP" sz="500"/>
                        <a:t>1.6×10</a:t>
                      </a:r>
                      <a:r>
                        <a:rPr lang="en-US" altLang="ja-JP" sz="500" baseline="30000"/>
                        <a:t>+3</a:t>
                      </a:r>
                      <a:r>
                        <a:rPr lang="ja-JP" altLang="en-US" sz="500"/>
                        <a:t>年</a:t>
                      </a:r>
                    </a:p>
                  </a:txBody>
                  <a:tcPr marL="23375" marR="23375" marT="11687" marB="11687" anchor="ctr">
                    <a:lnL>
                      <a:noFill/>
                    </a:lnL>
                    <a:lnR>
                      <a:noFill/>
                    </a:lnR>
                    <a:lnT>
                      <a:noFill/>
                    </a:lnT>
                    <a:lnB>
                      <a:noFill/>
                    </a:lnB>
                  </a:tcPr>
                </a:tc>
                <a:tc>
                  <a:txBody>
                    <a:bodyPr/>
                    <a:lstStyle/>
                    <a:p>
                      <a:r>
                        <a:rPr lang="en-US" altLang="ja-JP" sz="500"/>
                        <a:t>1.4×10</a:t>
                      </a:r>
                      <a:r>
                        <a:rPr lang="en-US" altLang="ja-JP" sz="500" baseline="30000"/>
                        <a:t>-4</a:t>
                      </a:r>
                      <a:endParaRPr lang="ja-JP" altLang="en-US" sz="500"/>
                    </a:p>
                  </a:txBody>
                  <a:tcPr marL="23375" marR="23375" marT="11687" marB="11687" anchor="ctr">
                    <a:lnL>
                      <a:noFill/>
                    </a:lnL>
                    <a:lnR>
                      <a:noFill/>
                    </a:lnR>
                    <a:lnT>
                      <a:noFill/>
                    </a:lnT>
                    <a:lnB>
                      <a:noFill/>
                    </a:lnB>
                  </a:tcPr>
                </a:tc>
                <a:tc>
                  <a:txBody>
                    <a:bodyPr/>
                    <a:lstStyle/>
                    <a:p>
                      <a:r>
                        <a:rPr lang="en-US" altLang="ja-JP" sz="500"/>
                        <a:t>1.4×10</a:t>
                      </a:r>
                      <a:r>
                        <a:rPr lang="en-US" altLang="ja-JP" sz="500" baseline="30000"/>
                        <a:t>-5</a:t>
                      </a:r>
                      <a:endParaRPr lang="ja-JP" altLang="en-US" sz="500"/>
                    </a:p>
                  </a:txBody>
                  <a:tcPr marL="23375" marR="23375" marT="11687" marB="11687" anchor="ctr">
                    <a:lnL>
                      <a:noFill/>
                    </a:lnL>
                    <a:lnR>
                      <a:noFill/>
                    </a:lnR>
                    <a:lnT>
                      <a:noFill/>
                    </a:lnT>
                    <a:lnB>
                      <a:noFill/>
                    </a:lnB>
                  </a:tcPr>
                </a:tc>
                <a:tc>
                  <a:txBody>
                    <a:bodyPr/>
                    <a:lstStyle/>
                    <a:p>
                      <a:r>
                        <a:rPr lang="en-US" altLang="ja-JP" sz="500"/>
                        <a:t>5.6×10</a:t>
                      </a:r>
                      <a:r>
                        <a:rPr lang="en-US" altLang="ja-JP" sz="500" baseline="30000"/>
                        <a:t>-6</a:t>
                      </a:r>
                      <a:endParaRPr lang="ja-JP" altLang="en-US" sz="500"/>
                    </a:p>
                  </a:txBody>
                  <a:tcPr marL="23375" marR="23375" marT="11687" marB="11687" anchor="ctr">
                    <a:lnL>
                      <a:noFill/>
                    </a:lnL>
                    <a:lnR>
                      <a:noFill/>
                    </a:lnR>
                    <a:lnT>
                      <a:noFill/>
                    </a:lnT>
                    <a:lnB>
                      <a:noFill/>
                    </a:lnB>
                  </a:tcPr>
                </a:tc>
                <a:tc>
                  <a:txBody>
                    <a:bodyPr/>
                    <a:lstStyle/>
                    <a:p>
                      <a:r>
                        <a:rPr lang="en-US" altLang="ja-JP" sz="500"/>
                        <a:t>2.8×10</a:t>
                      </a:r>
                      <a:r>
                        <a:rPr lang="en-US" altLang="ja-JP" sz="500" baseline="30000"/>
                        <a:t>-6</a:t>
                      </a:r>
                      <a:endParaRPr lang="ja-JP" altLang="en-US" sz="500"/>
                    </a:p>
                  </a:txBody>
                  <a:tcPr marL="23375" marR="23375" marT="11687" marB="11687" anchor="ctr">
                    <a:lnL>
                      <a:noFill/>
                    </a:lnL>
                    <a:lnR>
                      <a:noFill/>
                    </a:lnR>
                    <a:lnT>
                      <a:noFill/>
                    </a:lnT>
                    <a:lnB>
                      <a:noFill/>
                    </a:lnB>
                  </a:tcPr>
                </a:tc>
              </a:tr>
              <a:tr h="112795">
                <a:tc>
                  <a:txBody>
                    <a:bodyPr/>
                    <a:lstStyle/>
                    <a:p>
                      <a:r>
                        <a:rPr lang="en-US" sz="500"/>
                        <a:t>U-238 </a:t>
                      </a:r>
                      <a:r>
                        <a:rPr lang="en-US" sz="500" i="1"/>
                        <a:t>h</a:t>
                      </a:r>
                      <a:r>
                        <a:rPr lang="ja-JP" altLang="en-US" sz="500" i="1" baseline="-25000"/>
                        <a:t>吸</a:t>
                      </a:r>
                      <a:endParaRPr lang="ja-JP" altLang="en-US" sz="500"/>
                    </a:p>
                  </a:txBody>
                  <a:tcPr marL="23375" marR="23375" marT="11687" marB="11687" anchor="ctr">
                    <a:lnL>
                      <a:noFill/>
                    </a:lnL>
                    <a:lnR>
                      <a:noFill/>
                    </a:lnR>
                    <a:lnT>
                      <a:noFill/>
                    </a:lnT>
                    <a:lnB>
                      <a:noFill/>
                    </a:lnB>
                  </a:tcPr>
                </a:tc>
                <a:tc>
                  <a:txBody>
                    <a:bodyPr/>
                    <a:lstStyle/>
                    <a:p>
                      <a:r>
                        <a:rPr lang="en-US" altLang="ja-JP" sz="500"/>
                        <a:t>4.5×10</a:t>
                      </a:r>
                      <a:r>
                        <a:rPr lang="en-US" altLang="ja-JP" sz="500" baseline="30000"/>
                        <a:t>+9</a:t>
                      </a:r>
                      <a:endParaRPr lang="ja-JP" altLang="en-US" sz="500"/>
                    </a:p>
                  </a:txBody>
                  <a:tcPr marL="23375" marR="23375" marT="11687" marB="11687" anchor="ctr">
                    <a:lnL>
                      <a:noFill/>
                    </a:lnL>
                    <a:lnR>
                      <a:noFill/>
                    </a:lnR>
                    <a:lnT>
                      <a:noFill/>
                    </a:lnT>
                    <a:lnB>
                      <a:noFill/>
                    </a:lnB>
                  </a:tcPr>
                </a:tc>
                <a:tc>
                  <a:txBody>
                    <a:bodyPr/>
                    <a:lstStyle/>
                    <a:p>
                      <a:r>
                        <a:rPr lang="en-US" altLang="ja-JP" sz="500"/>
                        <a:t>2.5×10</a:t>
                      </a:r>
                      <a:r>
                        <a:rPr lang="en-US" altLang="ja-JP" sz="500" baseline="30000"/>
                        <a:t>-2</a:t>
                      </a:r>
                      <a:endParaRPr lang="ja-JP" altLang="en-US" sz="500"/>
                    </a:p>
                  </a:txBody>
                  <a:tcPr marL="23375" marR="23375" marT="11687" marB="11687" anchor="ctr">
                    <a:lnL>
                      <a:noFill/>
                    </a:lnL>
                    <a:lnR>
                      <a:noFill/>
                    </a:lnR>
                    <a:lnT>
                      <a:noFill/>
                    </a:lnT>
                    <a:lnB>
                      <a:noFill/>
                    </a:lnB>
                  </a:tcPr>
                </a:tc>
                <a:tc>
                  <a:txBody>
                    <a:bodyPr/>
                    <a:lstStyle/>
                    <a:p>
                      <a:r>
                        <a:rPr lang="en-US" altLang="ja-JP" sz="500"/>
                        <a:t>2.5×10</a:t>
                      </a:r>
                      <a:r>
                        <a:rPr lang="en-US" altLang="ja-JP" sz="500" baseline="30000"/>
                        <a:t>-3</a:t>
                      </a:r>
                      <a:endParaRPr lang="ja-JP" altLang="en-US" sz="500"/>
                    </a:p>
                  </a:txBody>
                  <a:tcPr marL="23375" marR="23375" marT="11687" marB="11687" anchor="ctr">
                    <a:lnL>
                      <a:noFill/>
                    </a:lnL>
                    <a:lnR>
                      <a:noFill/>
                    </a:lnR>
                    <a:lnT>
                      <a:noFill/>
                    </a:lnT>
                    <a:lnB>
                      <a:noFill/>
                    </a:lnB>
                  </a:tcPr>
                </a:tc>
                <a:tc>
                  <a:txBody>
                    <a:bodyPr/>
                    <a:lstStyle/>
                    <a:p>
                      <a:r>
                        <a:rPr lang="en-US" altLang="ja-JP" sz="500"/>
                        <a:t>1.2×10</a:t>
                      </a:r>
                      <a:r>
                        <a:rPr lang="en-US" altLang="ja-JP" sz="500" baseline="30000"/>
                        <a:t>-3</a:t>
                      </a:r>
                      <a:endParaRPr lang="ja-JP" altLang="en-US" sz="500"/>
                    </a:p>
                  </a:txBody>
                  <a:tcPr marL="23375" marR="23375" marT="11687" marB="11687" anchor="ctr">
                    <a:lnL>
                      <a:noFill/>
                    </a:lnL>
                    <a:lnR>
                      <a:noFill/>
                    </a:lnR>
                    <a:lnT>
                      <a:noFill/>
                    </a:lnT>
                    <a:lnB>
                      <a:noFill/>
                    </a:lnB>
                  </a:tcPr>
                </a:tc>
                <a:tc>
                  <a:txBody>
                    <a:bodyPr/>
                    <a:lstStyle/>
                    <a:p>
                      <a:r>
                        <a:rPr lang="en-US" altLang="ja-JP" sz="500"/>
                        <a:t>8.4×10</a:t>
                      </a:r>
                      <a:r>
                        <a:rPr lang="en-US" altLang="ja-JP" sz="500" baseline="30000"/>
                        <a:t>-4</a:t>
                      </a:r>
                      <a:endParaRPr lang="ja-JP" altLang="en-US" sz="500"/>
                    </a:p>
                  </a:txBody>
                  <a:tcPr marL="23375" marR="23375" marT="11687" marB="11687" anchor="ctr">
                    <a:lnL>
                      <a:noFill/>
                    </a:lnL>
                    <a:lnR>
                      <a:noFill/>
                    </a:lnR>
                    <a:lnT>
                      <a:noFill/>
                    </a:lnT>
                    <a:lnB>
                      <a:noFill/>
                    </a:lnB>
                  </a:tcPr>
                </a:tc>
              </a:tr>
              <a:tr h="308274">
                <a:tc>
                  <a:txBody>
                    <a:bodyPr/>
                    <a:lstStyle/>
                    <a:p>
                      <a:r>
                        <a:rPr lang="en-US" altLang="ja-JP" sz="500"/>
                        <a:t>U-238 </a:t>
                      </a:r>
                      <a:r>
                        <a:rPr lang="ja-JP" altLang="en-US" sz="500"/>
                        <a:t>（ナノ粒子・マイクロ粒子の</a:t>
                      </a:r>
                      <a:r>
                        <a:rPr lang="en-US" altLang="ja-JP" sz="500" i="1"/>
                        <a:t>h</a:t>
                      </a:r>
                      <a:r>
                        <a:rPr lang="ja-JP" altLang="en-US" sz="500" i="1" baseline="-25000"/>
                        <a:t>吸</a:t>
                      </a:r>
                      <a:r>
                        <a:rPr lang="ja-JP" altLang="en-US" sz="500"/>
                        <a:t>）</a:t>
                      </a:r>
                    </a:p>
                  </a:txBody>
                  <a:tcPr marL="23375" marR="23375" marT="11687" marB="11687" anchor="ctr">
                    <a:lnL>
                      <a:noFill/>
                    </a:lnL>
                    <a:lnR>
                      <a:noFill/>
                    </a:lnR>
                    <a:lnT>
                      <a:noFill/>
                    </a:lnT>
                    <a:lnB>
                      <a:noFill/>
                    </a:lnB>
                  </a:tcPr>
                </a:tc>
                <a:tc>
                  <a:txBody>
                    <a:bodyPr/>
                    <a:lstStyle/>
                    <a:p>
                      <a:r>
                        <a:rPr lang="en-US" altLang="ja-JP" sz="500"/>
                        <a:t>4.5×10</a:t>
                      </a:r>
                      <a:r>
                        <a:rPr lang="en-US" altLang="ja-JP" sz="500" baseline="30000"/>
                        <a:t>+9</a:t>
                      </a:r>
                      <a:endParaRPr lang="ja-JP" altLang="en-US" sz="500"/>
                    </a:p>
                  </a:txBody>
                  <a:tcPr marL="23375" marR="23375" marT="11687" marB="11687" anchor="ctr">
                    <a:lnL>
                      <a:noFill/>
                    </a:lnL>
                    <a:lnR>
                      <a:noFill/>
                    </a:lnR>
                    <a:lnT>
                      <a:noFill/>
                    </a:lnT>
                    <a:lnB>
                      <a:noFill/>
                    </a:lnB>
                  </a:tcPr>
                </a:tc>
                <a:tc>
                  <a:txBody>
                    <a:bodyPr/>
                    <a:lstStyle/>
                    <a:p>
                      <a:r>
                        <a:rPr lang="en-US" altLang="ja-JP" sz="500"/>
                        <a:t>2.5×10</a:t>
                      </a:r>
                      <a:r>
                        <a:rPr lang="en-US" altLang="ja-JP" sz="500" baseline="30000"/>
                        <a:t>-1</a:t>
                      </a:r>
                      <a:endParaRPr lang="ja-JP" altLang="en-US" sz="500"/>
                    </a:p>
                  </a:txBody>
                  <a:tcPr marL="23375" marR="23375" marT="11687" marB="11687" anchor="ctr">
                    <a:lnL>
                      <a:noFill/>
                    </a:lnL>
                    <a:lnR>
                      <a:noFill/>
                    </a:lnR>
                    <a:lnT>
                      <a:noFill/>
                    </a:lnT>
                    <a:lnB>
                      <a:noFill/>
                    </a:lnB>
                  </a:tcPr>
                </a:tc>
                <a:tc>
                  <a:txBody>
                    <a:bodyPr/>
                    <a:lstStyle/>
                    <a:p>
                      <a:r>
                        <a:rPr lang="en-US" altLang="ja-JP" sz="500"/>
                        <a:t>2.5×10</a:t>
                      </a:r>
                      <a:r>
                        <a:rPr lang="en-US" altLang="ja-JP" sz="500" baseline="30000"/>
                        <a:t>-2</a:t>
                      </a:r>
                      <a:endParaRPr lang="ja-JP" altLang="en-US" sz="500"/>
                    </a:p>
                  </a:txBody>
                  <a:tcPr marL="23375" marR="23375" marT="11687" marB="11687" anchor="ctr">
                    <a:lnL>
                      <a:noFill/>
                    </a:lnL>
                    <a:lnR>
                      <a:noFill/>
                    </a:lnR>
                    <a:lnT>
                      <a:noFill/>
                    </a:lnT>
                    <a:lnB>
                      <a:noFill/>
                    </a:lnB>
                  </a:tcPr>
                </a:tc>
                <a:tc>
                  <a:txBody>
                    <a:bodyPr/>
                    <a:lstStyle/>
                    <a:p>
                      <a:r>
                        <a:rPr lang="en-US" altLang="ja-JP" sz="500"/>
                        <a:t>1.2×10</a:t>
                      </a:r>
                      <a:r>
                        <a:rPr lang="en-US" altLang="ja-JP" sz="500" baseline="30000"/>
                        <a:t>-2</a:t>
                      </a:r>
                      <a:endParaRPr lang="ja-JP" altLang="en-US" sz="500"/>
                    </a:p>
                  </a:txBody>
                  <a:tcPr marL="23375" marR="23375" marT="11687" marB="11687" anchor="ctr">
                    <a:lnL>
                      <a:noFill/>
                    </a:lnL>
                    <a:lnR>
                      <a:noFill/>
                    </a:lnR>
                    <a:lnT>
                      <a:noFill/>
                    </a:lnT>
                    <a:lnB>
                      <a:noFill/>
                    </a:lnB>
                  </a:tcPr>
                </a:tc>
                <a:tc>
                  <a:txBody>
                    <a:bodyPr/>
                    <a:lstStyle/>
                    <a:p>
                      <a:r>
                        <a:rPr lang="en-US" altLang="ja-JP" sz="500"/>
                        <a:t>8.4×10</a:t>
                      </a:r>
                      <a:r>
                        <a:rPr lang="en-US" altLang="ja-JP" sz="500" baseline="30000"/>
                        <a:t>-3</a:t>
                      </a:r>
                      <a:endParaRPr lang="ja-JP" altLang="en-US" sz="500"/>
                    </a:p>
                  </a:txBody>
                  <a:tcPr marL="23375" marR="23375" marT="11687" marB="11687" anchor="ctr">
                    <a:lnL>
                      <a:noFill/>
                    </a:lnL>
                    <a:lnR>
                      <a:noFill/>
                    </a:lnR>
                    <a:lnT>
                      <a:noFill/>
                    </a:lnT>
                    <a:lnB>
                      <a:noFill/>
                    </a:lnB>
                  </a:tcPr>
                </a:tc>
              </a:tr>
              <a:tr h="112795">
                <a:tc>
                  <a:txBody>
                    <a:bodyPr/>
                    <a:lstStyle/>
                    <a:p>
                      <a:r>
                        <a:rPr lang="en-US" sz="500"/>
                        <a:t>U-238 </a:t>
                      </a:r>
                      <a:r>
                        <a:rPr lang="en-US" sz="500" i="1"/>
                        <a:t>h</a:t>
                      </a:r>
                      <a:r>
                        <a:rPr lang="ja-JP" altLang="en-US" sz="500" i="1" baseline="-25000"/>
                        <a:t>食</a:t>
                      </a:r>
                      <a:endParaRPr lang="ja-JP" altLang="en-US" sz="500"/>
                    </a:p>
                  </a:txBody>
                  <a:tcPr marL="23375" marR="23375" marT="11687" marB="11687" anchor="ctr">
                    <a:lnL>
                      <a:noFill/>
                    </a:lnL>
                    <a:lnR>
                      <a:noFill/>
                    </a:lnR>
                    <a:lnT>
                      <a:noFill/>
                    </a:lnT>
                    <a:lnB>
                      <a:noFill/>
                    </a:lnB>
                  </a:tcPr>
                </a:tc>
                <a:tc>
                  <a:txBody>
                    <a:bodyPr/>
                    <a:lstStyle/>
                    <a:p>
                      <a:r>
                        <a:rPr lang="en-US" altLang="ja-JP" sz="500"/>
                        <a:t>4.5×10</a:t>
                      </a:r>
                      <a:r>
                        <a:rPr lang="en-US" altLang="ja-JP" sz="500" baseline="30000"/>
                        <a:t>+9</a:t>
                      </a:r>
                      <a:endParaRPr lang="ja-JP" altLang="en-US" sz="500"/>
                    </a:p>
                  </a:txBody>
                  <a:tcPr marL="23375" marR="23375" marT="11687" marB="11687" anchor="ctr">
                    <a:lnL>
                      <a:noFill/>
                    </a:lnL>
                    <a:lnR>
                      <a:noFill/>
                    </a:lnR>
                    <a:lnT>
                      <a:noFill/>
                    </a:lnT>
                    <a:lnB>
                      <a:noFill/>
                    </a:lnB>
                  </a:tcPr>
                </a:tc>
                <a:tc>
                  <a:txBody>
                    <a:bodyPr/>
                    <a:lstStyle/>
                    <a:p>
                      <a:r>
                        <a:rPr lang="en-US" altLang="ja-JP" sz="500"/>
                        <a:t>2.5×10</a:t>
                      </a:r>
                      <a:r>
                        <a:rPr lang="en-US" altLang="ja-JP" sz="500" baseline="30000"/>
                        <a:t>-3</a:t>
                      </a:r>
                      <a:endParaRPr lang="ja-JP" altLang="en-US" sz="500"/>
                    </a:p>
                  </a:txBody>
                  <a:tcPr marL="23375" marR="23375" marT="11687" marB="11687" anchor="ctr">
                    <a:lnL>
                      <a:noFill/>
                    </a:lnL>
                    <a:lnR>
                      <a:noFill/>
                    </a:lnR>
                    <a:lnT>
                      <a:noFill/>
                    </a:lnT>
                    <a:lnB>
                      <a:noFill/>
                    </a:lnB>
                  </a:tcPr>
                </a:tc>
                <a:tc>
                  <a:txBody>
                    <a:bodyPr/>
                    <a:lstStyle/>
                    <a:p>
                      <a:r>
                        <a:rPr lang="en-US" altLang="ja-JP" sz="500"/>
                        <a:t>2.5×10</a:t>
                      </a:r>
                      <a:r>
                        <a:rPr lang="en-US" altLang="ja-JP" sz="500" baseline="30000"/>
                        <a:t>-4</a:t>
                      </a:r>
                      <a:endParaRPr lang="ja-JP" altLang="en-US" sz="500"/>
                    </a:p>
                  </a:txBody>
                  <a:tcPr marL="23375" marR="23375" marT="11687" marB="11687" anchor="ctr">
                    <a:lnL>
                      <a:noFill/>
                    </a:lnL>
                    <a:lnR>
                      <a:noFill/>
                    </a:lnR>
                    <a:lnT>
                      <a:noFill/>
                    </a:lnT>
                    <a:lnB>
                      <a:noFill/>
                    </a:lnB>
                  </a:tcPr>
                </a:tc>
                <a:tc>
                  <a:txBody>
                    <a:bodyPr/>
                    <a:lstStyle/>
                    <a:p>
                      <a:r>
                        <a:rPr lang="en-US" altLang="ja-JP" sz="500"/>
                        <a:t>1.2×10</a:t>
                      </a:r>
                      <a:r>
                        <a:rPr lang="en-US" altLang="ja-JP" sz="500" baseline="30000"/>
                        <a:t>-4</a:t>
                      </a:r>
                      <a:endParaRPr lang="ja-JP" altLang="en-US" sz="500"/>
                    </a:p>
                  </a:txBody>
                  <a:tcPr marL="23375" marR="23375" marT="11687" marB="11687" anchor="ctr">
                    <a:lnL>
                      <a:noFill/>
                    </a:lnL>
                    <a:lnR>
                      <a:noFill/>
                    </a:lnR>
                    <a:lnT>
                      <a:noFill/>
                    </a:lnT>
                    <a:lnB>
                      <a:noFill/>
                    </a:lnB>
                  </a:tcPr>
                </a:tc>
                <a:tc>
                  <a:txBody>
                    <a:bodyPr/>
                    <a:lstStyle/>
                    <a:p>
                      <a:r>
                        <a:rPr lang="en-US" altLang="ja-JP" sz="500"/>
                        <a:t>8.4×10</a:t>
                      </a:r>
                      <a:r>
                        <a:rPr lang="en-US" altLang="ja-JP" sz="500" baseline="30000"/>
                        <a:t>-5</a:t>
                      </a:r>
                      <a:endParaRPr lang="ja-JP" altLang="en-US" sz="500"/>
                    </a:p>
                  </a:txBody>
                  <a:tcPr marL="23375" marR="23375" marT="11687" marB="11687" anchor="ctr">
                    <a:lnL>
                      <a:noFill/>
                    </a:lnL>
                    <a:lnR>
                      <a:noFill/>
                    </a:lnR>
                    <a:lnT>
                      <a:noFill/>
                    </a:lnT>
                    <a:lnB>
                      <a:noFill/>
                    </a:lnB>
                  </a:tcPr>
                </a:tc>
              </a:tr>
              <a:tr h="112795">
                <a:tc>
                  <a:txBody>
                    <a:bodyPr/>
                    <a:lstStyle/>
                    <a:p>
                      <a:r>
                        <a:rPr lang="en-US" sz="500"/>
                        <a:t>Pu-239</a:t>
                      </a:r>
                    </a:p>
                  </a:txBody>
                  <a:tcPr marL="23375" marR="23375" marT="11687" marB="11687" anchor="ctr">
                    <a:lnL>
                      <a:noFill/>
                    </a:lnL>
                    <a:lnR>
                      <a:noFill/>
                    </a:lnR>
                    <a:lnT>
                      <a:noFill/>
                    </a:lnT>
                    <a:lnB>
                      <a:noFill/>
                    </a:lnB>
                  </a:tcPr>
                </a:tc>
                <a:tc>
                  <a:txBody>
                    <a:bodyPr/>
                    <a:lstStyle/>
                    <a:p>
                      <a:r>
                        <a:rPr lang="en-US" altLang="ja-JP" sz="500"/>
                        <a:t>2.41×10</a:t>
                      </a:r>
                      <a:r>
                        <a:rPr lang="en-US" altLang="ja-JP" sz="500" baseline="30000"/>
                        <a:t>+4</a:t>
                      </a:r>
                      <a:endParaRPr lang="ja-JP" altLang="en-US" sz="500"/>
                    </a:p>
                  </a:txBody>
                  <a:tcPr marL="23375" marR="23375" marT="11687" marB="11687" anchor="ctr">
                    <a:lnL>
                      <a:noFill/>
                    </a:lnL>
                    <a:lnR>
                      <a:noFill/>
                    </a:lnR>
                    <a:lnT>
                      <a:noFill/>
                    </a:lnT>
                    <a:lnB>
                      <a:noFill/>
                    </a:lnB>
                  </a:tcPr>
                </a:tc>
                <a:tc>
                  <a:txBody>
                    <a:bodyPr/>
                    <a:lstStyle/>
                    <a:p>
                      <a:r>
                        <a:rPr lang="en-US" altLang="ja-JP" sz="500"/>
                        <a:t>1.0×10</a:t>
                      </a:r>
                      <a:r>
                        <a:rPr lang="en-US" altLang="ja-JP" sz="500" baseline="30000"/>
                        <a:t>-4</a:t>
                      </a:r>
                      <a:endParaRPr lang="ja-JP" altLang="en-US" sz="500"/>
                    </a:p>
                  </a:txBody>
                  <a:tcPr marL="23375" marR="23375" marT="11687" marB="11687" anchor="ctr">
                    <a:lnL>
                      <a:noFill/>
                    </a:lnL>
                    <a:lnR>
                      <a:noFill/>
                    </a:lnR>
                    <a:lnT>
                      <a:noFill/>
                    </a:lnT>
                    <a:lnB>
                      <a:noFill/>
                    </a:lnB>
                  </a:tcPr>
                </a:tc>
                <a:tc>
                  <a:txBody>
                    <a:bodyPr/>
                    <a:lstStyle/>
                    <a:p>
                      <a:r>
                        <a:rPr lang="en-US" altLang="ja-JP" sz="500"/>
                        <a:t>1.0×10</a:t>
                      </a:r>
                      <a:r>
                        <a:rPr lang="en-US" altLang="ja-JP" sz="500" baseline="30000"/>
                        <a:t>-5</a:t>
                      </a:r>
                      <a:endParaRPr lang="ja-JP" altLang="en-US" sz="500"/>
                    </a:p>
                  </a:txBody>
                  <a:tcPr marL="23375" marR="23375" marT="11687" marB="11687" anchor="ctr">
                    <a:lnL>
                      <a:noFill/>
                    </a:lnL>
                    <a:lnR>
                      <a:noFill/>
                    </a:lnR>
                    <a:lnT>
                      <a:noFill/>
                    </a:lnT>
                    <a:lnB>
                      <a:noFill/>
                    </a:lnB>
                  </a:tcPr>
                </a:tc>
                <a:tc>
                  <a:txBody>
                    <a:bodyPr/>
                    <a:lstStyle/>
                    <a:p>
                      <a:r>
                        <a:rPr lang="en-US" altLang="ja-JP" sz="500"/>
                        <a:t>5.0×10</a:t>
                      </a:r>
                      <a:r>
                        <a:rPr lang="en-US" altLang="ja-JP" sz="500" baseline="30000"/>
                        <a:t>-6</a:t>
                      </a:r>
                      <a:endParaRPr lang="ja-JP" altLang="en-US" sz="500"/>
                    </a:p>
                  </a:txBody>
                  <a:tcPr marL="23375" marR="23375" marT="11687" marB="11687" anchor="ctr">
                    <a:lnL>
                      <a:noFill/>
                    </a:lnL>
                    <a:lnR>
                      <a:noFill/>
                    </a:lnR>
                    <a:lnT>
                      <a:noFill/>
                    </a:lnT>
                    <a:lnB>
                      <a:noFill/>
                    </a:lnB>
                  </a:tcPr>
                </a:tc>
                <a:tc>
                  <a:txBody>
                    <a:bodyPr/>
                    <a:lstStyle/>
                    <a:p>
                      <a:r>
                        <a:rPr lang="en-US" altLang="ja-JP" sz="500"/>
                        <a:t>2.5×10</a:t>
                      </a:r>
                      <a:r>
                        <a:rPr lang="en-US" altLang="ja-JP" sz="500" baseline="30000"/>
                        <a:t>-6</a:t>
                      </a:r>
                      <a:endParaRPr lang="ja-JP" altLang="en-US" sz="500"/>
                    </a:p>
                  </a:txBody>
                  <a:tcPr marL="23375" marR="23375" marT="11687" marB="11687" anchor="ctr">
                    <a:lnL>
                      <a:noFill/>
                    </a:lnL>
                    <a:lnR>
                      <a:noFill/>
                    </a:lnR>
                    <a:lnT>
                      <a:noFill/>
                    </a:lnT>
                    <a:lnB>
                      <a:noFill/>
                    </a:lnB>
                  </a:tcPr>
                </a:tc>
              </a:tr>
              <a:tr h="308274">
                <a:tc>
                  <a:txBody>
                    <a:bodyPr/>
                    <a:lstStyle/>
                    <a:p>
                      <a:r>
                        <a:rPr lang="en-US" altLang="ja-JP" sz="500"/>
                        <a:t>Pu-239 </a:t>
                      </a:r>
                      <a:r>
                        <a:rPr lang="ja-JP" altLang="en-US" sz="500"/>
                        <a:t>（ナノ粒子・マイクロ粒子の</a:t>
                      </a:r>
                      <a:r>
                        <a:rPr lang="en-US" altLang="ja-JP" sz="500" i="1"/>
                        <a:t>h</a:t>
                      </a:r>
                      <a:r>
                        <a:rPr lang="ja-JP" altLang="en-US" sz="500" i="1" baseline="-25000"/>
                        <a:t>吸</a:t>
                      </a:r>
                      <a:r>
                        <a:rPr lang="ja-JP" altLang="en-US" sz="500"/>
                        <a:t>）</a:t>
                      </a:r>
                    </a:p>
                  </a:txBody>
                  <a:tcPr marL="23375" marR="23375" marT="11687" marB="11687" anchor="ctr">
                    <a:lnL>
                      <a:noFill/>
                    </a:lnL>
                    <a:lnR>
                      <a:noFill/>
                    </a:lnR>
                    <a:lnT>
                      <a:noFill/>
                    </a:lnT>
                    <a:lnB>
                      <a:noFill/>
                    </a:lnB>
                  </a:tcPr>
                </a:tc>
                <a:tc>
                  <a:txBody>
                    <a:bodyPr/>
                    <a:lstStyle/>
                    <a:p>
                      <a:r>
                        <a:rPr lang="en-US" altLang="ja-JP" sz="500"/>
                        <a:t>2.41×10</a:t>
                      </a:r>
                      <a:r>
                        <a:rPr lang="en-US" altLang="ja-JP" sz="500" baseline="30000"/>
                        <a:t>+4</a:t>
                      </a:r>
                      <a:endParaRPr lang="ja-JP" altLang="en-US" sz="500"/>
                    </a:p>
                  </a:txBody>
                  <a:tcPr marL="23375" marR="23375" marT="11687" marB="11687" anchor="ctr">
                    <a:lnL>
                      <a:noFill/>
                    </a:lnL>
                    <a:lnR>
                      <a:noFill/>
                    </a:lnR>
                    <a:lnT>
                      <a:noFill/>
                    </a:lnT>
                    <a:lnB>
                      <a:noFill/>
                    </a:lnB>
                  </a:tcPr>
                </a:tc>
                <a:tc>
                  <a:txBody>
                    <a:bodyPr/>
                    <a:lstStyle/>
                    <a:p>
                      <a:r>
                        <a:rPr lang="en-US" altLang="ja-JP" sz="500"/>
                        <a:t>3.0×10</a:t>
                      </a:r>
                      <a:r>
                        <a:rPr lang="en-US" altLang="ja-JP" sz="500" baseline="30000"/>
                        <a:t>-3</a:t>
                      </a:r>
                      <a:endParaRPr lang="ja-JP" altLang="en-US" sz="500"/>
                    </a:p>
                  </a:txBody>
                  <a:tcPr marL="23375" marR="23375" marT="11687" marB="11687" anchor="ctr">
                    <a:lnL>
                      <a:noFill/>
                    </a:lnL>
                    <a:lnR>
                      <a:noFill/>
                    </a:lnR>
                    <a:lnT>
                      <a:noFill/>
                    </a:lnT>
                    <a:lnB>
                      <a:noFill/>
                    </a:lnB>
                  </a:tcPr>
                </a:tc>
                <a:tc>
                  <a:txBody>
                    <a:bodyPr/>
                    <a:lstStyle/>
                    <a:p>
                      <a:r>
                        <a:rPr lang="en-US" altLang="ja-JP" sz="500"/>
                        <a:t>3.0×10</a:t>
                      </a:r>
                      <a:r>
                        <a:rPr lang="en-US" altLang="ja-JP" sz="500" baseline="30000"/>
                        <a:t>-4</a:t>
                      </a:r>
                      <a:endParaRPr lang="ja-JP" altLang="en-US" sz="500"/>
                    </a:p>
                  </a:txBody>
                  <a:tcPr marL="23375" marR="23375" marT="11687" marB="11687" anchor="ctr">
                    <a:lnL>
                      <a:noFill/>
                    </a:lnL>
                    <a:lnR>
                      <a:noFill/>
                    </a:lnR>
                    <a:lnT>
                      <a:noFill/>
                    </a:lnT>
                    <a:lnB>
                      <a:noFill/>
                    </a:lnB>
                  </a:tcPr>
                </a:tc>
                <a:tc>
                  <a:txBody>
                    <a:bodyPr/>
                    <a:lstStyle/>
                    <a:p>
                      <a:r>
                        <a:rPr lang="en-US" altLang="ja-JP" sz="500"/>
                        <a:t>1.5×10</a:t>
                      </a:r>
                      <a:r>
                        <a:rPr lang="en-US" altLang="ja-JP" sz="500" baseline="30000"/>
                        <a:t>-4</a:t>
                      </a:r>
                      <a:endParaRPr lang="ja-JP" altLang="en-US" sz="500"/>
                    </a:p>
                  </a:txBody>
                  <a:tcPr marL="23375" marR="23375" marT="11687" marB="11687" anchor="ctr">
                    <a:lnL>
                      <a:noFill/>
                    </a:lnL>
                    <a:lnR>
                      <a:noFill/>
                    </a:lnR>
                    <a:lnT>
                      <a:noFill/>
                    </a:lnT>
                    <a:lnB>
                      <a:noFill/>
                    </a:lnB>
                  </a:tcPr>
                </a:tc>
                <a:tc>
                  <a:txBody>
                    <a:bodyPr/>
                    <a:lstStyle/>
                    <a:p>
                      <a:r>
                        <a:rPr lang="en-US" altLang="ja-JP" sz="500"/>
                        <a:t>7.5×10</a:t>
                      </a:r>
                      <a:r>
                        <a:rPr lang="en-US" altLang="ja-JP" sz="500" baseline="30000"/>
                        <a:t>-5</a:t>
                      </a:r>
                      <a:endParaRPr lang="ja-JP" altLang="en-US" sz="500"/>
                    </a:p>
                  </a:txBody>
                  <a:tcPr marL="23375" marR="23375" marT="11687" marB="11687" anchor="ctr">
                    <a:lnL>
                      <a:noFill/>
                    </a:lnL>
                    <a:lnR>
                      <a:noFill/>
                    </a:lnR>
                    <a:lnT>
                      <a:noFill/>
                    </a:lnT>
                    <a:lnB>
                      <a:noFill/>
                    </a:lnB>
                  </a:tcPr>
                </a:tc>
              </a:tr>
              <a:tr h="112795">
                <a:tc>
                  <a:txBody>
                    <a:bodyPr/>
                    <a:lstStyle/>
                    <a:p>
                      <a:r>
                        <a:rPr lang="en-US" sz="500"/>
                        <a:t>Am-241</a:t>
                      </a:r>
                    </a:p>
                  </a:txBody>
                  <a:tcPr marL="23375" marR="23375" marT="11687" marB="11687" anchor="ctr">
                    <a:lnL>
                      <a:noFill/>
                    </a:lnL>
                    <a:lnR>
                      <a:noFill/>
                    </a:lnR>
                    <a:lnT>
                      <a:noFill/>
                    </a:lnT>
                    <a:lnB>
                      <a:noFill/>
                    </a:lnB>
                  </a:tcPr>
                </a:tc>
                <a:tc>
                  <a:txBody>
                    <a:bodyPr/>
                    <a:lstStyle/>
                    <a:p>
                      <a:r>
                        <a:rPr lang="en-US" altLang="ja-JP" sz="500"/>
                        <a:t>4.32×10</a:t>
                      </a:r>
                      <a:r>
                        <a:rPr lang="en-US" altLang="ja-JP" sz="500" baseline="30000"/>
                        <a:t>+2</a:t>
                      </a:r>
                      <a:endParaRPr lang="ja-JP" altLang="en-US" sz="500"/>
                    </a:p>
                  </a:txBody>
                  <a:tcPr marL="23375" marR="23375" marT="11687" marB="11687" anchor="ctr">
                    <a:lnL>
                      <a:noFill/>
                    </a:lnL>
                    <a:lnR>
                      <a:noFill/>
                    </a:lnR>
                    <a:lnT>
                      <a:noFill/>
                    </a:lnT>
                    <a:lnB>
                      <a:noFill/>
                    </a:lnB>
                  </a:tcPr>
                </a:tc>
                <a:tc>
                  <a:txBody>
                    <a:bodyPr/>
                    <a:lstStyle/>
                    <a:p>
                      <a:r>
                        <a:rPr lang="en-US" altLang="ja-JP" sz="500"/>
                        <a:t>1.0×10</a:t>
                      </a:r>
                      <a:r>
                        <a:rPr lang="en-US" altLang="ja-JP" sz="500" baseline="30000"/>
                        <a:t>-5</a:t>
                      </a:r>
                      <a:endParaRPr lang="ja-JP" altLang="en-US" sz="500"/>
                    </a:p>
                  </a:txBody>
                  <a:tcPr marL="23375" marR="23375" marT="11687" marB="11687" anchor="ctr">
                    <a:lnL>
                      <a:noFill/>
                    </a:lnL>
                    <a:lnR>
                      <a:noFill/>
                    </a:lnR>
                    <a:lnT>
                      <a:noFill/>
                    </a:lnT>
                    <a:lnB>
                      <a:noFill/>
                    </a:lnB>
                  </a:tcPr>
                </a:tc>
                <a:tc>
                  <a:txBody>
                    <a:bodyPr/>
                    <a:lstStyle/>
                    <a:p>
                      <a:r>
                        <a:rPr lang="en-US" altLang="ja-JP" sz="500"/>
                        <a:t>1.0×10</a:t>
                      </a:r>
                      <a:r>
                        <a:rPr lang="en-US" altLang="ja-JP" sz="500" baseline="30000"/>
                        <a:t>-6</a:t>
                      </a:r>
                      <a:endParaRPr lang="ja-JP" altLang="en-US" sz="500"/>
                    </a:p>
                  </a:txBody>
                  <a:tcPr marL="23375" marR="23375" marT="11687" marB="11687" anchor="ctr">
                    <a:lnL>
                      <a:noFill/>
                    </a:lnL>
                    <a:lnR>
                      <a:noFill/>
                    </a:lnR>
                    <a:lnT>
                      <a:noFill/>
                    </a:lnT>
                    <a:lnB>
                      <a:noFill/>
                    </a:lnB>
                  </a:tcPr>
                </a:tc>
                <a:tc>
                  <a:txBody>
                    <a:bodyPr/>
                    <a:lstStyle/>
                    <a:p>
                      <a:r>
                        <a:rPr lang="en-US" altLang="ja-JP" sz="500"/>
                        <a:t>4.0×10</a:t>
                      </a:r>
                      <a:r>
                        <a:rPr lang="en-US" altLang="ja-JP" sz="500" baseline="30000"/>
                        <a:t>-7</a:t>
                      </a:r>
                      <a:endParaRPr lang="ja-JP" altLang="en-US" sz="500"/>
                    </a:p>
                  </a:txBody>
                  <a:tcPr marL="23375" marR="23375" marT="11687" marB="11687" anchor="ctr">
                    <a:lnL>
                      <a:noFill/>
                    </a:lnL>
                    <a:lnR>
                      <a:noFill/>
                    </a:lnR>
                    <a:lnT>
                      <a:noFill/>
                    </a:lnT>
                    <a:lnB>
                      <a:noFill/>
                    </a:lnB>
                  </a:tcPr>
                </a:tc>
                <a:tc>
                  <a:txBody>
                    <a:bodyPr/>
                    <a:lstStyle/>
                    <a:p>
                      <a:r>
                        <a:rPr lang="en-US" altLang="ja-JP" sz="500" dirty="0"/>
                        <a:t>2.0×10</a:t>
                      </a:r>
                      <a:r>
                        <a:rPr lang="en-US" altLang="ja-JP" sz="500" baseline="30000" dirty="0"/>
                        <a:t>-7</a:t>
                      </a:r>
                      <a:endParaRPr lang="ja-JP" altLang="en-US" sz="500" dirty="0"/>
                    </a:p>
                  </a:txBody>
                  <a:tcPr marL="23375" marR="23375" marT="11687" marB="11687" anchor="ctr">
                    <a:lnL>
                      <a:noFill/>
                    </a:lnL>
                    <a:lnR>
                      <a:noFill/>
                    </a:lnR>
                    <a:lnT>
                      <a:noFill/>
                    </a:lnT>
                    <a:lnB>
                      <a:noFill/>
                    </a:lnB>
                  </a:tcPr>
                </a:tc>
              </a:tr>
            </a:tbl>
          </a:graphicData>
        </a:graphic>
      </p:graphicFrame>
      <p:sp>
        <p:nvSpPr>
          <p:cNvPr id="5" name="Rectangle 2"/>
          <p:cNvSpPr>
            <a:spLocks noChangeArrowheads="1"/>
          </p:cNvSpPr>
          <p:nvPr/>
        </p:nvSpPr>
        <p:spPr bwMode="auto">
          <a:xfrm>
            <a:off x="1547664" y="116632"/>
            <a:ext cx="5325497"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158750" algn="l" defTabSz="914400" rtl="0" eaLnBrk="1" fontAlgn="base" latinLnBrk="0" hangingPunct="1">
              <a:lnSpc>
                <a:spcPct val="100000"/>
              </a:lnSpc>
              <a:spcBef>
                <a:spcPct val="0"/>
              </a:spcBef>
              <a:spcAft>
                <a:spcPct val="0"/>
              </a:spcAft>
              <a:buClrTx/>
              <a:buSzTx/>
              <a:buFontTx/>
              <a:buNone/>
              <a:tabLst/>
            </a:pPr>
            <a:r>
              <a:rPr kumimoji="1" lang="en-US" altLang="ja-JP" sz="2800" b="0" i="0" u="none" strike="noStrike" cap="none" normalizeH="0" baseline="0" dirty="0" smtClean="0">
                <a:ln>
                  <a:noFill/>
                </a:ln>
                <a:solidFill>
                  <a:schemeClr val="tx1"/>
                </a:solidFill>
                <a:effectLst/>
                <a:latin typeface="Arial" pitchFamily="34" charset="0"/>
                <a:ea typeface="ＭＳ Ｐゴシック" pitchFamily="50" charset="-128"/>
                <a:cs typeface="ＭＳ Ｐゴシック" pitchFamily="50" charset="-128"/>
              </a:rPr>
              <a:t>ECRR</a:t>
            </a:r>
            <a:r>
              <a:rPr kumimoji="1" lang="ja-JP" sz="2800" b="0" i="0" u="none" strike="noStrike" cap="none" normalizeH="0" baseline="0" dirty="0" smtClean="0">
                <a:ln>
                  <a:noFill/>
                </a:ln>
                <a:solidFill>
                  <a:schemeClr val="tx1"/>
                </a:solidFill>
                <a:effectLst/>
                <a:latin typeface="Arial" pitchFamily="34" charset="0"/>
                <a:ea typeface="ＭＳ Ｐゴシック" pitchFamily="50" charset="-128"/>
                <a:cs typeface="ＭＳ Ｐゴシック" pitchFamily="50" charset="-128"/>
              </a:rPr>
              <a:t>の</a:t>
            </a:r>
            <a:r>
              <a:rPr kumimoji="1" lang="ja-JP" altLang="ja-JP" sz="2800" b="0" i="0" u="none" strike="noStrike" cap="none" normalizeH="0" baseline="0" dirty="0" smtClean="0">
                <a:ln>
                  <a:noFill/>
                </a:ln>
                <a:solidFill>
                  <a:schemeClr val="tx1"/>
                </a:solidFill>
                <a:effectLst/>
                <a:latin typeface="Arial" pitchFamily="34" charset="0"/>
                <a:ea typeface="ＭＳ Ｐゴシック" pitchFamily="50" charset="-128"/>
                <a:cs typeface="ＭＳ Ｐゴシック" pitchFamily="50" charset="-128"/>
                <a:hlinkClick r:id="rId2"/>
              </a:rPr>
              <a:t>2010</a:t>
            </a:r>
            <a:r>
              <a:rPr kumimoji="1" lang="ja-JP" sz="2800" b="0" i="0" u="none" strike="noStrike" cap="none" normalizeH="0" baseline="0" dirty="0" smtClean="0">
                <a:ln>
                  <a:noFill/>
                </a:ln>
                <a:solidFill>
                  <a:schemeClr val="tx1"/>
                </a:solidFill>
                <a:effectLst/>
                <a:latin typeface="Arial" pitchFamily="34" charset="0"/>
                <a:ea typeface="ＭＳ Ｐゴシック" pitchFamily="50" charset="-128"/>
                <a:cs typeface="ＭＳ Ｐゴシック" pitchFamily="50" charset="-128"/>
                <a:hlinkClick r:id="rId2"/>
              </a:rPr>
              <a:t>年の勧告</a:t>
            </a:r>
            <a:r>
              <a:rPr kumimoji="1" lang="ja-JP" sz="2800" b="0" i="0" u="none" strike="noStrike" cap="none" normalizeH="0" baseline="0" dirty="0" smtClean="0">
                <a:ln>
                  <a:noFill/>
                </a:ln>
                <a:solidFill>
                  <a:schemeClr val="tx1"/>
                </a:solidFill>
                <a:effectLst/>
                <a:latin typeface="Arial" pitchFamily="34" charset="0"/>
                <a:ea typeface="ＭＳ Ｐゴシック" pitchFamily="50" charset="-128"/>
                <a:cs typeface="ＭＳ Ｐゴシック" pitchFamily="50" charset="-128"/>
              </a:rPr>
              <a:t>から引用</a:t>
            </a:r>
          </a:p>
        </p:txBody>
      </p:sp>
    </p:spTree>
    <p:extLst>
      <p:ext uri="{BB962C8B-B14F-4D97-AF65-F5344CB8AC3E}">
        <p14:creationId xmlns:p14="http://schemas.microsoft.com/office/powerpoint/2010/main" val="137849967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p:cNvSpPr>
            <a:spLocks noGrp="1"/>
          </p:cNvSpPr>
          <p:nvPr>
            <p:ph idx="1"/>
          </p:nvPr>
        </p:nvSpPr>
        <p:spPr>
          <a:xfrm>
            <a:off x="457200" y="476672"/>
            <a:ext cx="8229600" cy="5530619"/>
          </a:xfrm>
        </p:spPr>
        <p:txBody>
          <a:bodyPr>
            <a:normAutofit/>
          </a:bodyPr>
          <a:lstStyle/>
          <a:p>
            <a:r>
              <a:rPr lang="en-US" altLang="ja-JP" sz="3200" dirty="0">
                <a:latin typeface="AR P丸ゴシック体M" pitchFamily="50" charset="-128"/>
                <a:ea typeface="AR P丸ゴシック体M" pitchFamily="50" charset="-128"/>
              </a:rPr>
              <a:t>2005</a:t>
            </a:r>
            <a:r>
              <a:rPr lang="ja-JP" altLang="en-US" sz="3200" dirty="0">
                <a:latin typeface="AR P丸ゴシック体M" pitchFamily="50" charset="-128"/>
                <a:ea typeface="AR P丸ゴシック体M" pitchFamily="50" charset="-128"/>
              </a:rPr>
              <a:t>年</a:t>
            </a:r>
            <a:r>
              <a:rPr lang="en-US" altLang="ja-JP" sz="3200" dirty="0">
                <a:latin typeface="AR P丸ゴシック体M" pitchFamily="50" charset="-128"/>
                <a:ea typeface="AR P丸ゴシック体M" pitchFamily="50" charset="-128"/>
              </a:rPr>
              <a:t>10</a:t>
            </a:r>
            <a:r>
              <a:rPr lang="ja-JP" altLang="en-US" sz="3200" dirty="0">
                <a:latin typeface="AR P丸ゴシック体M" pitchFamily="50" charset="-128"/>
                <a:ea typeface="AR P丸ゴシック体M" pitchFamily="50" charset="-128"/>
              </a:rPr>
              <a:t>月、</a:t>
            </a:r>
            <a:r>
              <a:rPr lang="en-US" altLang="ja-JP" sz="3200" dirty="0">
                <a:latin typeface="AR P丸ゴシック体M" pitchFamily="50" charset="-128"/>
                <a:ea typeface="AR P丸ゴシック体M" pitchFamily="50" charset="-128"/>
              </a:rPr>
              <a:t>IAEA</a:t>
            </a:r>
            <a:r>
              <a:rPr lang="ja-JP" altLang="en-US" sz="3200" dirty="0">
                <a:latin typeface="AR P丸ゴシック体M" pitchFamily="50" charset="-128"/>
                <a:ea typeface="AR P丸ゴシック体M" pitchFamily="50" charset="-128"/>
              </a:rPr>
              <a:t>は「原子力が軍事目的に利用されることを防止し、平和的目的の原子力利用が可能な限り安全な方法により実施されることを確保するための努力」並びに「軍縮のための努力が膠着状態にある中、また、核兵器が国家やテロリストに拡散する危険が存在し、かつ原子力が益々重要な役割を担っている状況下、</a:t>
            </a:r>
            <a:r>
              <a:rPr lang="en-US" altLang="ja-JP" sz="3200" dirty="0">
                <a:latin typeface="AR P丸ゴシック体M" pitchFamily="50" charset="-128"/>
                <a:ea typeface="AR P丸ゴシック体M" pitchFamily="50" charset="-128"/>
              </a:rPr>
              <a:t>IAEA</a:t>
            </a:r>
            <a:r>
              <a:rPr lang="ja-JP" altLang="en-US" sz="3200" dirty="0">
                <a:latin typeface="AR P丸ゴシック体M" pitchFamily="50" charset="-128"/>
                <a:ea typeface="AR P丸ゴシック体M" pitchFamily="50" charset="-128"/>
              </a:rPr>
              <a:t>の業務は計り知れないほどの重要性を有する」として</a:t>
            </a:r>
            <a:r>
              <a:rPr lang="en-US" altLang="ja-JP" sz="3200" dirty="0">
                <a:latin typeface="AR P丸ゴシック体M" pitchFamily="50" charset="-128"/>
                <a:ea typeface="AR P丸ゴシック体M" pitchFamily="50" charset="-128"/>
                <a:hlinkClick r:id="rId2"/>
              </a:rPr>
              <a:t>IAEA</a:t>
            </a:r>
            <a:r>
              <a:rPr lang="ja-JP" altLang="en-US" sz="3200" dirty="0">
                <a:latin typeface="AR P丸ゴシック体M" pitchFamily="50" charset="-128"/>
                <a:ea typeface="AR P丸ゴシック体M" pitchFamily="50" charset="-128"/>
                <a:hlinkClick r:id="rId2"/>
              </a:rPr>
              <a:t>および同エルバラダイ事務局長にノーベル平和賞が授与されました</a:t>
            </a:r>
            <a:r>
              <a:rPr lang="ja-JP" altLang="en-US" sz="3200" dirty="0">
                <a:latin typeface="AR P丸ゴシック体M" pitchFamily="50" charset="-128"/>
                <a:ea typeface="AR P丸ゴシック体M" pitchFamily="50" charset="-128"/>
              </a:rPr>
              <a:t>。</a:t>
            </a:r>
            <a:endParaRPr kumimoji="1" lang="ja-JP" altLang="en-US" sz="3200" dirty="0">
              <a:latin typeface="AR P丸ゴシック体M" pitchFamily="50" charset="-128"/>
              <a:ea typeface="AR P丸ゴシック体M" pitchFamily="50" charset="-128"/>
            </a:endParaRPr>
          </a:p>
        </p:txBody>
      </p:sp>
    </p:spTree>
    <p:extLst>
      <p:ext uri="{BB962C8B-B14F-4D97-AF65-F5344CB8AC3E}">
        <p14:creationId xmlns:p14="http://schemas.microsoft.com/office/powerpoint/2010/main" val="426644612"/>
      </p:ext>
    </p:extLst>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表 1"/>
          <p:cNvGraphicFramePr>
            <a:graphicFrameLocks noGrp="1"/>
          </p:cNvGraphicFramePr>
          <p:nvPr>
            <p:extLst>
              <p:ext uri="{D42A27DB-BD31-4B8C-83A1-F6EECF244321}">
                <p14:modId xmlns:p14="http://schemas.microsoft.com/office/powerpoint/2010/main" val="3246672510"/>
              </p:ext>
            </p:extLst>
          </p:nvPr>
        </p:nvGraphicFramePr>
        <p:xfrm>
          <a:off x="334647" y="434574"/>
          <a:ext cx="8532440" cy="10727622"/>
        </p:xfrm>
        <a:graphic>
          <a:graphicData uri="http://schemas.openxmlformats.org/drawingml/2006/table">
            <a:tbl>
              <a:tblPr/>
              <a:tblGrid>
                <a:gridCol w="1842120"/>
                <a:gridCol w="1338064"/>
                <a:gridCol w="1338064"/>
                <a:gridCol w="1338064"/>
                <a:gridCol w="1338064"/>
                <a:gridCol w="1338064"/>
              </a:tblGrid>
              <a:tr h="0">
                <a:tc gridSpan="6">
                  <a:txBody>
                    <a:bodyPr/>
                    <a:lstStyle/>
                    <a:p>
                      <a:r>
                        <a:rPr lang="ja-JP" altLang="en-US" sz="500" dirty="0"/>
                        <a:t>表</a:t>
                      </a:r>
                      <a:r>
                        <a:rPr lang="en-US" altLang="ja-JP" sz="500" dirty="0"/>
                        <a:t>A1</a:t>
                      </a:r>
                      <a:r>
                        <a:rPr lang="ja-JP" altLang="en-US" sz="500" dirty="0"/>
                        <a:t>：いろいろな放射性同位体の線量係数。食べたり吸い込んだりした場合の低線量の内部被曝量の計算用。 </a:t>
                      </a:r>
                    </a:p>
                  </a:txBody>
                  <a:tcPr marL="23375" marR="23375" marT="11687" marB="11687" anchor="ct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r>
              <a:tr h="112795">
                <a:tc rowSpan="2">
                  <a:txBody>
                    <a:bodyPr/>
                    <a:lstStyle/>
                    <a:p>
                      <a:r>
                        <a:rPr lang="zh-TW" altLang="en-US" sz="2000"/>
                        <a:t>同位体（形態）</a:t>
                      </a:r>
                    </a:p>
                  </a:txBody>
                  <a:tcPr marL="23375" marR="23375" marT="11687" marB="11687" anchor="ctr">
                    <a:lnL>
                      <a:noFill/>
                    </a:lnL>
                    <a:lnR>
                      <a:noFill/>
                    </a:lnR>
                    <a:lnB>
                      <a:noFill/>
                    </a:lnB>
                  </a:tcPr>
                </a:tc>
                <a:tc rowSpan="2">
                  <a:txBody>
                    <a:bodyPr/>
                    <a:lstStyle/>
                    <a:p>
                      <a:r>
                        <a:rPr lang="ja-JP" altLang="en-US" sz="2000" dirty="0"/>
                        <a:t>半減期</a:t>
                      </a:r>
                    </a:p>
                  </a:txBody>
                  <a:tcPr marL="23375" marR="23375" marT="11687" marB="11687" anchor="ctr">
                    <a:lnL>
                      <a:noFill/>
                    </a:lnL>
                    <a:lnR>
                      <a:noFill/>
                    </a:lnR>
                    <a:lnT>
                      <a:noFill/>
                    </a:lnT>
                    <a:lnB>
                      <a:noFill/>
                    </a:lnB>
                  </a:tcPr>
                </a:tc>
                <a:tc gridSpan="4">
                  <a:txBody>
                    <a:bodyPr/>
                    <a:lstStyle/>
                    <a:p>
                      <a:r>
                        <a:rPr lang="en-US" altLang="ja-JP" sz="500" i="1"/>
                        <a:t>h</a:t>
                      </a:r>
                      <a:r>
                        <a:rPr lang="ja-JP" altLang="en-US" sz="500" i="1" baseline="-25000"/>
                        <a:t>食</a:t>
                      </a:r>
                      <a:r>
                        <a:rPr lang="ja-JP" altLang="en-US" sz="500"/>
                        <a:t>または</a:t>
                      </a:r>
                      <a:r>
                        <a:rPr lang="en-US" altLang="ja-JP" sz="500" i="1"/>
                        <a:t>h</a:t>
                      </a:r>
                      <a:r>
                        <a:rPr lang="ja-JP" altLang="en-US" sz="500" i="1" baseline="-25000"/>
                        <a:t>吸</a:t>
                      </a:r>
                      <a:r>
                        <a:rPr lang="ja-JP" altLang="en-US" sz="500"/>
                        <a:t> </a:t>
                      </a:r>
                      <a:r>
                        <a:rPr lang="en-US" altLang="ja-JP" sz="500"/>
                        <a:t>(Sv/Bq)</a:t>
                      </a:r>
                    </a:p>
                  </a:txBody>
                  <a:tcPr marL="23375" marR="23375" marT="11687" marB="11687" anchor="ctr">
                    <a:lnL>
                      <a:noFill/>
                    </a:lnL>
                    <a:lnR>
                      <a:noFill/>
                    </a:lnR>
                    <a:lnT>
                      <a:noFill/>
                    </a:lnT>
                    <a:lnB>
                      <a:noFill/>
                    </a:lnB>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r>
              <a:tr h="112795">
                <a:tc vMerge="1">
                  <a:txBody>
                    <a:bodyPr/>
                    <a:lstStyle/>
                    <a:p>
                      <a:endParaRPr kumimoji="1" lang="ja-JP" altLang="en-US"/>
                    </a:p>
                  </a:txBody>
                  <a:tcPr/>
                </a:tc>
                <a:tc vMerge="1">
                  <a:txBody>
                    <a:bodyPr/>
                    <a:lstStyle/>
                    <a:p>
                      <a:endParaRPr kumimoji="1" lang="ja-JP" altLang="en-US"/>
                    </a:p>
                  </a:txBody>
                  <a:tcPr/>
                </a:tc>
                <a:tc>
                  <a:txBody>
                    <a:bodyPr/>
                    <a:lstStyle/>
                    <a:p>
                      <a:r>
                        <a:rPr lang="ja-JP" altLang="en-US" sz="2000"/>
                        <a:t>胎児</a:t>
                      </a:r>
                    </a:p>
                  </a:txBody>
                  <a:tcPr marL="23375" marR="23375" marT="11687" marB="11687" anchor="ctr">
                    <a:lnL>
                      <a:noFill/>
                    </a:lnL>
                    <a:lnR>
                      <a:noFill/>
                    </a:lnR>
                    <a:lnT>
                      <a:noFill/>
                    </a:lnT>
                    <a:lnB>
                      <a:noFill/>
                    </a:lnB>
                  </a:tcPr>
                </a:tc>
                <a:tc>
                  <a:txBody>
                    <a:bodyPr/>
                    <a:lstStyle/>
                    <a:p>
                      <a:r>
                        <a:rPr lang="en-US" altLang="ja-JP" sz="2000"/>
                        <a:t>0</a:t>
                      </a:r>
                      <a:r>
                        <a:rPr lang="ja-JP" altLang="en-US" sz="2000"/>
                        <a:t>から</a:t>
                      </a:r>
                      <a:r>
                        <a:rPr lang="en-US" altLang="ja-JP" sz="2000"/>
                        <a:t>1</a:t>
                      </a:r>
                      <a:r>
                        <a:rPr lang="ja-JP" altLang="en-US" sz="2000"/>
                        <a:t>歳</a:t>
                      </a:r>
                    </a:p>
                  </a:txBody>
                  <a:tcPr marL="23375" marR="23375" marT="11687" marB="11687" anchor="ctr">
                    <a:lnL>
                      <a:noFill/>
                    </a:lnL>
                    <a:lnR>
                      <a:noFill/>
                    </a:lnR>
                    <a:lnT>
                      <a:noFill/>
                    </a:lnT>
                    <a:lnB>
                      <a:noFill/>
                    </a:lnB>
                  </a:tcPr>
                </a:tc>
                <a:tc>
                  <a:txBody>
                    <a:bodyPr/>
                    <a:lstStyle/>
                    <a:p>
                      <a:r>
                        <a:rPr lang="en-US" altLang="ja-JP" sz="2000"/>
                        <a:t>1</a:t>
                      </a:r>
                      <a:r>
                        <a:rPr lang="ja-JP" altLang="en-US" sz="2000"/>
                        <a:t>から</a:t>
                      </a:r>
                      <a:r>
                        <a:rPr lang="en-US" altLang="ja-JP" sz="2000"/>
                        <a:t>14</a:t>
                      </a:r>
                      <a:r>
                        <a:rPr lang="ja-JP" altLang="en-US" sz="2000"/>
                        <a:t>歳</a:t>
                      </a:r>
                    </a:p>
                  </a:txBody>
                  <a:tcPr marL="23375" marR="23375" marT="11687" marB="11687" anchor="ctr">
                    <a:lnL>
                      <a:noFill/>
                    </a:lnL>
                    <a:lnR>
                      <a:noFill/>
                    </a:lnR>
                    <a:lnT>
                      <a:noFill/>
                    </a:lnT>
                    <a:lnB>
                      <a:noFill/>
                    </a:lnB>
                  </a:tcPr>
                </a:tc>
                <a:tc>
                  <a:txBody>
                    <a:bodyPr/>
                    <a:lstStyle/>
                    <a:p>
                      <a:r>
                        <a:rPr lang="ja-JP" altLang="en-US" sz="2000" dirty="0"/>
                        <a:t>おとな</a:t>
                      </a:r>
                    </a:p>
                  </a:txBody>
                  <a:tcPr marL="23375" marR="23375" marT="11687" marB="11687" anchor="ctr">
                    <a:lnL>
                      <a:noFill/>
                    </a:lnL>
                    <a:lnR>
                      <a:noFill/>
                    </a:lnR>
                    <a:lnT>
                      <a:noFill/>
                    </a:lnT>
                    <a:lnB>
                      <a:noFill/>
                    </a:lnB>
                  </a:tcPr>
                </a:tc>
              </a:tr>
              <a:tr h="112795">
                <a:tc>
                  <a:txBody>
                    <a:bodyPr/>
                    <a:lstStyle/>
                    <a:p>
                      <a:r>
                        <a:rPr lang="en-US" sz="2000" dirty="0"/>
                        <a:t>H-3 （</a:t>
                      </a:r>
                      <a:r>
                        <a:rPr lang="ja-JP" altLang="en-US" sz="2000" dirty="0"/>
                        <a:t>水）</a:t>
                      </a:r>
                    </a:p>
                  </a:txBody>
                  <a:tcPr marL="23375" marR="23375" marT="11687" marB="11687" anchor="ctr">
                    <a:lnL>
                      <a:noFill/>
                    </a:lnL>
                    <a:lnR>
                      <a:noFill/>
                    </a:lnR>
                    <a:lnT>
                      <a:noFill/>
                    </a:lnT>
                    <a:lnB>
                      <a:noFill/>
                    </a:lnB>
                  </a:tcPr>
                </a:tc>
                <a:tc>
                  <a:txBody>
                    <a:bodyPr/>
                    <a:lstStyle/>
                    <a:p>
                      <a:r>
                        <a:rPr lang="en-US" altLang="ja-JP" sz="2000"/>
                        <a:t>12.3</a:t>
                      </a:r>
                      <a:r>
                        <a:rPr lang="ja-JP" altLang="en-US" sz="2000"/>
                        <a:t>年</a:t>
                      </a:r>
                    </a:p>
                  </a:txBody>
                  <a:tcPr marL="23375" marR="23375" marT="11687" marB="11687" anchor="ctr">
                    <a:lnL>
                      <a:noFill/>
                    </a:lnL>
                    <a:lnR>
                      <a:noFill/>
                    </a:lnR>
                    <a:lnT>
                      <a:noFill/>
                    </a:lnT>
                    <a:lnB>
                      <a:noFill/>
                    </a:lnB>
                  </a:tcPr>
                </a:tc>
                <a:tc>
                  <a:txBody>
                    <a:bodyPr/>
                    <a:lstStyle/>
                    <a:p>
                      <a:r>
                        <a:rPr lang="en-US" altLang="ja-JP" sz="2000"/>
                        <a:t>1.0×10</a:t>
                      </a:r>
                      <a:r>
                        <a:rPr lang="en-US" altLang="ja-JP" sz="2000" baseline="30000"/>
                        <a:t>-8</a:t>
                      </a:r>
                      <a:endParaRPr lang="ja-JP" altLang="en-US" sz="2000"/>
                    </a:p>
                  </a:txBody>
                  <a:tcPr marL="23375" marR="23375" marT="11687" marB="11687" anchor="ctr">
                    <a:lnL>
                      <a:noFill/>
                    </a:lnL>
                    <a:lnR>
                      <a:noFill/>
                    </a:lnR>
                    <a:lnT>
                      <a:noFill/>
                    </a:lnT>
                    <a:lnB>
                      <a:noFill/>
                    </a:lnB>
                  </a:tcPr>
                </a:tc>
                <a:tc>
                  <a:txBody>
                    <a:bodyPr/>
                    <a:lstStyle/>
                    <a:p>
                      <a:r>
                        <a:rPr lang="en-US" altLang="ja-JP" sz="2000"/>
                        <a:t>1.0×10</a:t>
                      </a:r>
                      <a:r>
                        <a:rPr lang="en-US" altLang="ja-JP" sz="2000" baseline="30000"/>
                        <a:t>-9</a:t>
                      </a:r>
                      <a:endParaRPr lang="ja-JP" altLang="en-US" sz="2000"/>
                    </a:p>
                  </a:txBody>
                  <a:tcPr marL="23375" marR="23375" marT="11687" marB="11687" anchor="ctr">
                    <a:lnL>
                      <a:noFill/>
                    </a:lnL>
                    <a:lnR>
                      <a:noFill/>
                    </a:lnR>
                    <a:lnT>
                      <a:noFill/>
                    </a:lnT>
                    <a:lnB>
                      <a:noFill/>
                    </a:lnB>
                  </a:tcPr>
                </a:tc>
                <a:tc>
                  <a:txBody>
                    <a:bodyPr/>
                    <a:lstStyle/>
                    <a:p>
                      <a:r>
                        <a:rPr lang="en-US" altLang="ja-JP" sz="2000"/>
                        <a:t>4.0×10</a:t>
                      </a:r>
                      <a:r>
                        <a:rPr lang="en-US" altLang="ja-JP" sz="2000" baseline="30000"/>
                        <a:t>-10</a:t>
                      </a:r>
                      <a:endParaRPr lang="ja-JP" altLang="en-US" sz="2000"/>
                    </a:p>
                  </a:txBody>
                  <a:tcPr marL="23375" marR="23375" marT="11687" marB="11687" anchor="ctr">
                    <a:lnL>
                      <a:noFill/>
                    </a:lnL>
                    <a:lnR>
                      <a:noFill/>
                    </a:lnR>
                    <a:lnT>
                      <a:noFill/>
                    </a:lnT>
                    <a:lnB>
                      <a:noFill/>
                    </a:lnB>
                  </a:tcPr>
                </a:tc>
                <a:tc>
                  <a:txBody>
                    <a:bodyPr/>
                    <a:lstStyle/>
                    <a:p>
                      <a:r>
                        <a:rPr lang="en-US" altLang="ja-JP" sz="2000" dirty="0"/>
                        <a:t>2.0×10</a:t>
                      </a:r>
                      <a:r>
                        <a:rPr lang="en-US" altLang="ja-JP" sz="2000" baseline="30000" dirty="0"/>
                        <a:t>-10</a:t>
                      </a:r>
                      <a:endParaRPr lang="ja-JP" altLang="en-US" sz="2000" dirty="0"/>
                    </a:p>
                  </a:txBody>
                  <a:tcPr marL="23375" marR="23375" marT="11687" marB="11687" anchor="ctr">
                    <a:lnL>
                      <a:noFill/>
                    </a:lnL>
                    <a:lnR>
                      <a:noFill/>
                    </a:lnR>
                    <a:lnT>
                      <a:noFill/>
                    </a:lnT>
                    <a:lnB>
                      <a:noFill/>
                    </a:lnB>
                  </a:tcPr>
                </a:tc>
              </a:tr>
              <a:tr h="165115">
                <a:tc>
                  <a:txBody>
                    <a:bodyPr/>
                    <a:lstStyle/>
                    <a:p>
                      <a:r>
                        <a:rPr lang="pt-BR" sz="2000"/>
                        <a:t>H-3 （炭水化物）</a:t>
                      </a:r>
                    </a:p>
                  </a:txBody>
                  <a:tcPr marL="23375" marR="23375" marT="11687" marB="11687" anchor="ctr">
                    <a:lnL>
                      <a:noFill/>
                    </a:lnL>
                    <a:lnR>
                      <a:noFill/>
                    </a:lnR>
                    <a:lnT>
                      <a:noFill/>
                    </a:lnT>
                    <a:lnB>
                      <a:noFill/>
                    </a:lnB>
                  </a:tcPr>
                </a:tc>
                <a:tc>
                  <a:txBody>
                    <a:bodyPr/>
                    <a:lstStyle/>
                    <a:p>
                      <a:r>
                        <a:rPr lang="en-US" altLang="ja-JP" sz="2000"/>
                        <a:t>12.3</a:t>
                      </a:r>
                      <a:r>
                        <a:rPr lang="ja-JP" altLang="en-US" sz="2000"/>
                        <a:t>年</a:t>
                      </a:r>
                    </a:p>
                  </a:txBody>
                  <a:tcPr marL="23375" marR="23375" marT="11687" marB="11687" anchor="ctr">
                    <a:lnL>
                      <a:noFill/>
                    </a:lnL>
                    <a:lnR>
                      <a:noFill/>
                    </a:lnR>
                    <a:lnT>
                      <a:noFill/>
                    </a:lnT>
                    <a:lnB>
                      <a:noFill/>
                    </a:lnB>
                  </a:tcPr>
                </a:tc>
                <a:tc>
                  <a:txBody>
                    <a:bodyPr/>
                    <a:lstStyle/>
                    <a:p>
                      <a:r>
                        <a:rPr lang="en-US" altLang="ja-JP" sz="2000"/>
                        <a:t>5.0×10</a:t>
                      </a:r>
                      <a:r>
                        <a:rPr lang="en-US" altLang="ja-JP" sz="2000" baseline="30000"/>
                        <a:t>-8</a:t>
                      </a:r>
                      <a:endParaRPr lang="ja-JP" altLang="en-US" sz="2000"/>
                    </a:p>
                  </a:txBody>
                  <a:tcPr marL="23375" marR="23375" marT="11687" marB="11687" anchor="ctr">
                    <a:lnL>
                      <a:noFill/>
                    </a:lnL>
                    <a:lnR>
                      <a:noFill/>
                    </a:lnR>
                    <a:lnT>
                      <a:noFill/>
                    </a:lnT>
                    <a:lnB>
                      <a:noFill/>
                    </a:lnB>
                  </a:tcPr>
                </a:tc>
                <a:tc>
                  <a:txBody>
                    <a:bodyPr/>
                    <a:lstStyle/>
                    <a:p>
                      <a:r>
                        <a:rPr lang="en-US" altLang="ja-JP" sz="2000"/>
                        <a:t>5.0×10</a:t>
                      </a:r>
                      <a:r>
                        <a:rPr lang="en-US" altLang="ja-JP" sz="2000" baseline="30000"/>
                        <a:t>-9</a:t>
                      </a:r>
                      <a:endParaRPr lang="ja-JP" altLang="en-US" sz="2000"/>
                    </a:p>
                  </a:txBody>
                  <a:tcPr marL="23375" marR="23375" marT="11687" marB="11687" anchor="ctr">
                    <a:lnL>
                      <a:noFill/>
                    </a:lnL>
                    <a:lnR>
                      <a:noFill/>
                    </a:lnR>
                    <a:lnT>
                      <a:noFill/>
                    </a:lnT>
                    <a:lnB>
                      <a:noFill/>
                    </a:lnB>
                  </a:tcPr>
                </a:tc>
                <a:tc>
                  <a:txBody>
                    <a:bodyPr/>
                    <a:lstStyle/>
                    <a:p>
                      <a:r>
                        <a:rPr lang="en-US" altLang="ja-JP" sz="2000"/>
                        <a:t>2.0×10</a:t>
                      </a:r>
                      <a:r>
                        <a:rPr lang="en-US" altLang="ja-JP" sz="2000" baseline="30000"/>
                        <a:t>-9</a:t>
                      </a:r>
                      <a:endParaRPr lang="ja-JP" altLang="en-US" sz="2000"/>
                    </a:p>
                  </a:txBody>
                  <a:tcPr marL="23375" marR="23375" marT="11687" marB="11687" anchor="ctr">
                    <a:lnL>
                      <a:noFill/>
                    </a:lnL>
                    <a:lnR>
                      <a:noFill/>
                    </a:lnR>
                    <a:lnT>
                      <a:noFill/>
                    </a:lnT>
                    <a:lnB>
                      <a:noFill/>
                    </a:lnB>
                  </a:tcPr>
                </a:tc>
                <a:tc>
                  <a:txBody>
                    <a:bodyPr/>
                    <a:lstStyle/>
                    <a:p>
                      <a:r>
                        <a:rPr lang="en-US" altLang="ja-JP" sz="2000"/>
                        <a:t>1.0×10</a:t>
                      </a:r>
                      <a:r>
                        <a:rPr lang="en-US" altLang="ja-JP" sz="2000" baseline="30000"/>
                        <a:t>-9</a:t>
                      </a:r>
                      <a:endParaRPr lang="ja-JP" altLang="en-US" sz="2000"/>
                    </a:p>
                  </a:txBody>
                  <a:tcPr marL="23375" marR="23375" marT="11687" marB="11687" anchor="ctr">
                    <a:lnL>
                      <a:noFill/>
                    </a:lnL>
                    <a:lnR>
                      <a:noFill/>
                    </a:lnR>
                    <a:lnT>
                      <a:noFill/>
                    </a:lnT>
                    <a:lnB>
                      <a:noFill/>
                    </a:lnB>
                  </a:tcPr>
                </a:tc>
              </a:tr>
              <a:tr h="165115">
                <a:tc>
                  <a:txBody>
                    <a:bodyPr/>
                    <a:lstStyle/>
                    <a:p>
                      <a:r>
                        <a:rPr lang="en-US" sz="2000" dirty="0"/>
                        <a:t>C-14</a:t>
                      </a:r>
                    </a:p>
                  </a:txBody>
                  <a:tcPr marL="23375" marR="23375" marT="11687" marB="11687" anchor="ctr">
                    <a:lnL>
                      <a:noFill/>
                    </a:lnL>
                    <a:lnR>
                      <a:noFill/>
                    </a:lnR>
                    <a:lnT>
                      <a:noFill/>
                    </a:lnT>
                    <a:lnB>
                      <a:noFill/>
                    </a:lnB>
                  </a:tcPr>
                </a:tc>
                <a:tc>
                  <a:txBody>
                    <a:bodyPr/>
                    <a:lstStyle/>
                    <a:p>
                      <a:r>
                        <a:rPr lang="en-US" altLang="ja-JP" sz="2000"/>
                        <a:t>5.7×10</a:t>
                      </a:r>
                      <a:r>
                        <a:rPr lang="en-US" altLang="ja-JP" sz="2000" baseline="30000"/>
                        <a:t>+3</a:t>
                      </a:r>
                      <a:r>
                        <a:rPr lang="ja-JP" altLang="en-US" sz="2000"/>
                        <a:t>年</a:t>
                      </a:r>
                    </a:p>
                  </a:txBody>
                  <a:tcPr marL="23375" marR="23375" marT="11687" marB="11687" anchor="ctr">
                    <a:lnL>
                      <a:noFill/>
                    </a:lnL>
                    <a:lnR>
                      <a:noFill/>
                    </a:lnR>
                    <a:lnT>
                      <a:noFill/>
                    </a:lnT>
                    <a:lnB>
                      <a:noFill/>
                    </a:lnB>
                  </a:tcPr>
                </a:tc>
                <a:tc>
                  <a:txBody>
                    <a:bodyPr/>
                    <a:lstStyle/>
                    <a:p>
                      <a:r>
                        <a:rPr lang="en-US" altLang="ja-JP" sz="2000"/>
                        <a:t>1.5×10</a:t>
                      </a:r>
                      <a:r>
                        <a:rPr lang="en-US" altLang="ja-JP" sz="2000" baseline="30000"/>
                        <a:t>-7</a:t>
                      </a:r>
                      <a:endParaRPr lang="ja-JP" altLang="en-US" sz="2000"/>
                    </a:p>
                  </a:txBody>
                  <a:tcPr marL="23375" marR="23375" marT="11687" marB="11687" anchor="ctr">
                    <a:lnL>
                      <a:noFill/>
                    </a:lnL>
                    <a:lnR>
                      <a:noFill/>
                    </a:lnR>
                    <a:lnT>
                      <a:noFill/>
                    </a:lnT>
                    <a:lnB>
                      <a:noFill/>
                    </a:lnB>
                  </a:tcPr>
                </a:tc>
                <a:tc>
                  <a:txBody>
                    <a:bodyPr/>
                    <a:lstStyle/>
                    <a:p>
                      <a:r>
                        <a:rPr lang="en-US" altLang="ja-JP" sz="2000"/>
                        <a:t>1.5×10</a:t>
                      </a:r>
                      <a:r>
                        <a:rPr lang="en-US" altLang="ja-JP" sz="2000" baseline="30000"/>
                        <a:t>-8</a:t>
                      </a:r>
                      <a:endParaRPr lang="ja-JP" altLang="en-US" sz="2000"/>
                    </a:p>
                  </a:txBody>
                  <a:tcPr marL="23375" marR="23375" marT="11687" marB="11687" anchor="ctr">
                    <a:lnL>
                      <a:noFill/>
                    </a:lnL>
                    <a:lnR>
                      <a:noFill/>
                    </a:lnR>
                    <a:lnT>
                      <a:noFill/>
                    </a:lnT>
                    <a:lnB>
                      <a:noFill/>
                    </a:lnB>
                  </a:tcPr>
                </a:tc>
                <a:tc>
                  <a:txBody>
                    <a:bodyPr/>
                    <a:lstStyle/>
                    <a:p>
                      <a:r>
                        <a:rPr lang="en-US" altLang="ja-JP" sz="2000"/>
                        <a:t>5.8×10</a:t>
                      </a:r>
                      <a:r>
                        <a:rPr lang="en-US" altLang="ja-JP" sz="2000" baseline="30000"/>
                        <a:t>-9</a:t>
                      </a:r>
                      <a:endParaRPr lang="ja-JP" altLang="en-US" sz="2000"/>
                    </a:p>
                  </a:txBody>
                  <a:tcPr marL="23375" marR="23375" marT="11687" marB="11687" anchor="ctr">
                    <a:lnL>
                      <a:noFill/>
                    </a:lnL>
                    <a:lnR>
                      <a:noFill/>
                    </a:lnR>
                    <a:lnT>
                      <a:noFill/>
                    </a:lnT>
                    <a:lnB>
                      <a:noFill/>
                    </a:lnB>
                  </a:tcPr>
                </a:tc>
                <a:tc>
                  <a:txBody>
                    <a:bodyPr/>
                    <a:lstStyle/>
                    <a:p>
                      <a:r>
                        <a:rPr lang="en-US" altLang="ja-JP" sz="2000" dirty="0"/>
                        <a:t>2.9×10</a:t>
                      </a:r>
                      <a:r>
                        <a:rPr lang="en-US" altLang="ja-JP" sz="2000" baseline="30000" dirty="0"/>
                        <a:t>-9</a:t>
                      </a:r>
                      <a:endParaRPr lang="ja-JP" altLang="en-US" sz="2000" dirty="0"/>
                    </a:p>
                  </a:txBody>
                  <a:tcPr marL="23375" marR="23375" marT="11687" marB="11687" anchor="ctr">
                    <a:lnL>
                      <a:noFill/>
                    </a:lnL>
                    <a:lnR>
                      <a:noFill/>
                    </a:lnR>
                    <a:lnT>
                      <a:noFill/>
                    </a:lnT>
                    <a:lnB>
                      <a:noFill/>
                    </a:lnB>
                  </a:tcPr>
                </a:tc>
              </a:tr>
              <a:tr h="165115">
                <a:tc>
                  <a:txBody>
                    <a:bodyPr/>
                    <a:lstStyle/>
                    <a:p>
                      <a:r>
                        <a:rPr lang="en-US" sz="2000"/>
                        <a:t>S-35 （</a:t>
                      </a:r>
                      <a:r>
                        <a:rPr lang="ja-JP" altLang="en-US" sz="2000"/>
                        <a:t>無機物）</a:t>
                      </a:r>
                    </a:p>
                  </a:txBody>
                  <a:tcPr marL="23375" marR="23375" marT="11687" marB="11687" anchor="ctr">
                    <a:lnL>
                      <a:noFill/>
                    </a:lnL>
                    <a:lnR>
                      <a:noFill/>
                    </a:lnR>
                    <a:lnT>
                      <a:noFill/>
                    </a:lnT>
                    <a:lnB>
                      <a:noFill/>
                    </a:lnB>
                  </a:tcPr>
                </a:tc>
                <a:tc>
                  <a:txBody>
                    <a:bodyPr/>
                    <a:lstStyle/>
                    <a:p>
                      <a:r>
                        <a:rPr lang="en-US" altLang="ja-JP" sz="2000"/>
                        <a:t>87.4</a:t>
                      </a:r>
                      <a:r>
                        <a:rPr lang="ja-JP" altLang="en-US" sz="2000"/>
                        <a:t>日</a:t>
                      </a:r>
                    </a:p>
                  </a:txBody>
                  <a:tcPr marL="23375" marR="23375" marT="11687" marB="11687" anchor="ctr">
                    <a:lnL>
                      <a:noFill/>
                    </a:lnL>
                    <a:lnR>
                      <a:noFill/>
                    </a:lnR>
                    <a:lnT>
                      <a:noFill/>
                    </a:lnT>
                    <a:lnB>
                      <a:noFill/>
                    </a:lnB>
                  </a:tcPr>
                </a:tc>
                <a:tc>
                  <a:txBody>
                    <a:bodyPr/>
                    <a:lstStyle/>
                    <a:p>
                      <a:r>
                        <a:rPr lang="en-US" altLang="ja-JP" sz="2000"/>
                        <a:t>5.0×10</a:t>
                      </a:r>
                      <a:r>
                        <a:rPr lang="en-US" altLang="ja-JP" sz="2000" baseline="30000"/>
                        <a:t>-9</a:t>
                      </a:r>
                      <a:endParaRPr lang="ja-JP" altLang="en-US" sz="2000"/>
                    </a:p>
                  </a:txBody>
                  <a:tcPr marL="23375" marR="23375" marT="11687" marB="11687" anchor="ctr">
                    <a:lnL>
                      <a:noFill/>
                    </a:lnL>
                    <a:lnR>
                      <a:noFill/>
                    </a:lnR>
                    <a:lnT>
                      <a:noFill/>
                    </a:lnT>
                    <a:lnB>
                      <a:noFill/>
                    </a:lnB>
                  </a:tcPr>
                </a:tc>
                <a:tc>
                  <a:txBody>
                    <a:bodyPr/>
                    <a:lstStyle/>
                    <a:p>
                      <a:r>
                        <a:rPr lang="en-US" altLang="ja-JP" sz="2000"/>
                        <a:t>5.0×10</a:t>
                      </a:r>
                      <a:r>
                        <a:rPr lang="en-US" altLang="ja-JP" sz="2000" baseline="30000"/>
                        <a:t>-10</a:t>
                      </a:r>
                      <a:endParaRPr lang="ja-JP" altLang="en-US" sz="2000"/>
                    </a:p>
                  </a:txBody>
                  <a:tcPr marL="23375" marR="23375" marT="11687" marB="11687" anchor="ctr">
                    <a:lnL>
                      <a:noFill/>
                    </a:lnL>
                    <a:lnR>
                      <a:noFill/>
                    </a:lnR>
                    <a:lnT>
                      <a:noFill/>
                    </a:lnT>
                    <a:lnB>
                      <a:noFill/>
                    </a:lnB>
                  </a:tcPr>
                </a:tc>
                <a:tc>
                  <a:txBody>
                    <a:bodyPr/>
                    <a:lstStyle/>
                    <a:p>
                      <a:r>
                        <a:rPr lang="en-US" altLang="ja-JP" sz="2000"/>
                        <a:t>2.0×10</a:t>
                      </a:r>
                      <a:r>
                        <a:rPr lang="en-US" altLang="ja-JP" sz="2000" baseline="30000"/>
                        <a:t>-10</a:t>
                      </a:r>
                      <a:endParaRPr lang="ja-JP" altLang="en-US" sz="2000"/>
                    </a:p>
                  </a:txBody>
                  <a:tcPr marL="23375" marR="23375" marT="11687" marB="11687" anchor="ctr">
                    <a:lnL>
                      <a:noFill/>
                    </a:lnL>
                    <a:lnR>
                      <a:noFill/>
                    </a:lnR>
                    <a:lnT>
                      <a:noFill/>
                    </a:lnT>
                    <a:lnB>
                      <a:noFill/>
                    </a:lnB>
                  </a:tcPr>
                </a:tc>
                <a:tc>
                  <a:txBody>
                    <a:bodyPr/>
                    <a:lstStyle/>
                    <a:p>
                      <a:r>
                        <a:rPr lang="en-US" altLang="ja-JP" sz="2000" dirty="0"/>
                        <a:t>1.0×10</a:t>
                      </a:r>
                      <a:r>
                        <a:rPr lang="en-US" altLang="ja-JP" sz="2000" baseline="30000" dirty="0"/>
                        <a:t>-10</a:t>
                      </a:r>
                      <a:endParaRPr lang="ja-JP" altLang="en-US" sz="2000" dirty="0"/>
                    </a:p>
                  </a:txBody>
                  <a:tcPr marL="23375" marR="23375" marT="11687" marB="11687" anchor="ctr">
                    <a:lnL>
                      <a:noFill/>
                    </a:lnL>
                    <a:lnR>
                      <a:noFill/>
                    </a:lnR>
                    <a:lnT>
                      <a:noFill/>
                    </a:lnT>
                    <a:lnB>
                      <a:noFill/>
                    </a:lnB>
                  </a:tcPr>
                </a:tc>
              </a:tr>
              <a:tr h="308274">
                <a:tc>
                  <a:txBody>
                    <a:bodyPr/>
                    <a:lstStyle/>
                    <a:p>
                      <a:r>
                        <a:rPr lang="en-US" sz="2000"/>
                        <a:t>S-35 （</a:t>
                      </a:r>
                      <a:r>
                        <a:rPr lang="ja-JP" altLang="en-US" sz="2000"/>
                        <a:t>硫化窒素、硫化炭素など）</a:t>
                      </a:r>
                    </a:p>
                  </a:txBody>
                  <a:tcPr marL="23375" marR="23375" marT="11687" marB="11687" anchor="ctr">
                    <a:lnL>
                      <a:noFill/>
                    </a:lnL>
                    <a:lnR>
                      <a:noFill/>
                    </a:lnR>
                    <a:lnT>
                      <a:noFill/>
                    </a:lnT>
                    <a:lnB>
                      <a:noFill/>
                    </a:lnB>
                  </a:tcPr>
                </a:tc>
                <a:tc>
                  <a:txBody>
                    <a:bodyPr/>
                    <a:lstStyle/>
                    <a:p>
                      <a:r>
                        <a:rPr lang="en-US" altLang="ja-JP" sz="2000"/>
                        <a:t>87.4</a:t>
                      </a:r>
                      <a:r>
                        <a:rPr lang="ja-JP" altLang="en-US" sz="2000"/>
                        <a:t>日</a:t>
                      </a:r>
                    </a:p>
                  </a:txBody>
                  <a:tcPr marL="23375" marR="23375" marT="11687" marB="11687" anchor="ctr">
                    <a:lnL>
                      <a:noFill/>
                    </a:lnL>
                    <a:lnR>
                      <a:noFill/>
                    </a:lnR>
                    <a:lnT>
                      <a:noFill/>
                    </a:lnT>
                    <a:lnB>
                      <a:noFill/>
                    </a:lnB>
                  </a:tcPr>
                </a:tc>
                <a:tc>
                  <a:txBody>
                    <a:bodyPr/>
                    <a:lstStyle/>
                    <a:p>
                      <a:r>
                        <a:rPr lang="en-US" altLang="ja-JP" sz="2000"/>
                        <a:t>5.0×10</a:t>
                      </a:r>
                      <a:r>
                        <a:rPr lang="en-US" altLang="ja-JP" sz="2000" baseline="30000"/>
                        <a:t>-8</a:t>
                      </a:r>
                      <a:endParaRPr lang="ja-JP" altLang="en-US" sz="2000"/>
                    </a:p>
                  </a:txBody>
                  <a:tcPr marL="23375" marR="23375" marT="11687" marB="11687" anchor="ctr">
                    <a:lnL>
                      <a:noFill/>
                    </a:lnL>
                    <a:lnR>
                      <a:noFill/>
                    </a:lnR>
                    <a:lnT>
                      <a:noFill/>
                    </a:lnT>
                    <a:lnB>
                      <a:noFill/>
                    </a:lnB>
                  </a:tcPr>
                </a:tc>
                <a:tc>
                  <a:txBody>
                    <a:bodyPr/>
                    <a:lstStyle/>
                    <a:p>
                      <a:r>
                        <a:rPr lang="en-US" altLang="ja-JP" sz="2000"/>
                        <a:t>5.0×10</a:t>
                      </a:r>
                      <a:r>
                        <a:rPr lang="en-US" altLang="ja-JP" sz="2000" baseline="30000"/>
                        <a:t>-9</a:t>
                      </a:r>
                      <a:endParaRPr lang="ja-JP" altLang="en-US" sz="2000"/>
                    </a:p>
                  </a:txBody>
                  <a:tcPr marL="23375" marR="23375" marT="11687" marB="11687" anchor="ctr">
                    <a:lnL>
                      <a:noFill/>
                    </a:lnL>
                    <a:lnR>
                      <a:noFill/>
                    </a:lnR>
                    <a:lnT>
                      <a:noFill/>
                    </a:lnT>
                    <a:lnB>
                      <a:noFill/>
                    </a:lnB>
                  </a:tcPr>
                </a:tc>
                <a:tc>
                  <a:txBody>
                    <a:bodyPr/>
                    <a:lstStyle/>
                    <a:p>
                      <a:r>
                        <a:rPr lang="en-US" altLang="ja-JP" sz="2000"/>
                        <a:t>2.0×10</a:t>
                      </a:r>
                      <a:r>
                        <a:rPr lang="en-US" altLang="ja-JP" sz="2000" baseline="30000"/>
                        <a:t>-9</a:t>
                      </a:r>
                      <a:endParaRPr lang="ja-JP" altLang="en-US" sz="2000"/>
                    </a:p>
                  </a:txBody>
                  <a:tcPr marL="23375" marR="23375" marT="11687" marB="11687" anchor="ctr">
                    <a:lnL>
                      <a:noFill/>
                    </a:lnL>
                    <a:lnR>
                      <a:noFill/>
                    </a:lnR>
                    <a:lnT>
                      <a:noFill/>
                    </a:lnT>
                    <a:lnB>
                      <a:noFill/>
                    </a:lnB>
                  </a:tcPr>
                </a:tc>
                <a:tc>
                  <a:txBody>
                    <a:bodyPr/>
                    <a:lstStyle/>
                    <a:p>
                      <a:r>
                        <a:rPr lang="en-US" altLang="ja-JP" sz="2000" dirty="0"/>
                        <a:t>1.0×10</a:t>
                      </a:r>
                      <a:r>
                        <a:rPr lang="en-US" altLang="ja-JP" sz="2000" baseline="30000" dirty="0"/>
                        <a:t>-9</a:t>
                      </a:r>
                      <a:endParaRPr lang="ja-JP" altLang="en-US" sz="2000" dirty="0"/>
                    </a:p>
                  </a:txBody>
                  <a:tcPr marL="23375" marR="23375" marT="11687" marB="11687" anchor="ctr">
                    <a:lnL>
                      <a:noFill/>
                    </a:lnL>
                    <a:lnR>
                      <a:noFill/>
                    </a:lnR>
                    <a:lnT>
                      <a:noFill/>
                    </a:lnT>
                    <a:lnB>
                      <a:noFill/>
                    </a:lnB>
                  </a:tcPr>
                </a:tc>
              </a:tr>
              <a:tr h="112795">
                <a:tc>
                  <a:txBody>
                    <a:bodyPr/>
                    <a:lstStyle/>
                    <a:p>
                      <a:r>
                        <a:rPr lang="en-US" sz="2000"/>
                        <a:t>Co-60</a:t>
                      </a:r>
                    </a:p>
                  </a:txBody>
                  <a:tcPr marL="23375" marR="23375" marT="11687" marB="11687" anchor="ctr">
                    <a:lnL>
                      <a:noFill/>
                    </a:lnL>
                    <a:lnR>
                      <a:noFill/>
                    </a:lnR>
                    <a:lnT>
                      <a:noFill/>
                    </a:lnT>
                    <a:lnB>
                      <a:noFill/>
                    </a:lnB>
                  </a:tcPr>
                </a:tc>
                <a:tc>
                  <a:txBody>
                    <a:bodyPr/>
                    <a:lstStyle/>
                    <a:p>
                      <a:r>
                        <a:rPr lang="en-US" altLang="ja-JP" sz="2000"/>
                        <a:t>5.27</a:t>
                      </a:r>
                      <a:r>
                        <a:rPr lang="ja-JP" altLang="en-US" sz="2000"/>
                        <a:t>年</a:t>
                      </a:r>
                    </a:p>
                  </a:txBody>
                  <a:tcPr marL="23375" marR="23375" marT="11687" marB="11687" anchor="ctr">
                    <a:lnL>
                      <a:noFill/>
                    </a:lnL>
                    <a:lnR>
                      <a:noFill/>
                    </a:lnR>
                    <a:lnT>
                      <a:noFill/>
                    </a:lnT>
                    <a:lnB>
                      <a:noFill/>
                    </a:lnB>
                  </a:tcPr>
                </a:tc>
                <a:tc>
                  <a:txBody>
                    <a:bodyPr/>
                    <a:lstStyle/>
                    <a:p>
                      <a:r>
                        <a:rPr lang="en-US" altLang="ja-JP" sz="2000"/>
                        <a:t>1.75×10</a:t>
                      </a:r>
                      <a:r>
                        <a:rPr lang="en-US" altLang="ja-JP" sz="2000" baseline="30000"/>
                        <a:t>-6</a:t>
                      </a:r>
                      <a:endParaRPr lang="ja-JP" altLang="en-US" sz="2000"/>
                    </a:p>
                  </a:txBody>
                  <a:tcPr marL="23375" marR="23375" marT="11687" marB="11687" anchor="ctr">
                    <a:lnL>
                      <a:noFill/>
                    </a:lnL>
                    <a:lnR>
                      <a:noFill/>
                    </a:lnR>
                    <a:lnT>
                      <a:noFill/>
                    </a:lnT>
                    <a:lnB>
                      <a:noFill/>
                    </a:lnB>
                  </a:tcPr>
                </a:tc>
                <a:tc>
                  <a:txBody>
                    <a:bodyPr/>
                    <a:lstStyle/>
                    <a:p>
                      <a:r>
                        <a:rPr lang="en-US" altLang="ja-JP" sz="2000"/>
                        <a:t>1.75×10</a:t>
                      </a:r>
                      <a:r>
                        <a:rPr lang="en-US" altLang="ja-JP" sz="2000" baseline="30000"/>
                        <a:t>-7</a:t>
                      </a:r>
                      <a:endParaRPr lang="ja-JP" altLang="en-US" sz="2000"/>
                    </a:p>
                  </a:txBody>
                  <a:tcPr marL="23375" marR="23375" marT="11687" marB="11687" anchor="ctr">
                    <a:lnL>
                      <a:noFill/>
                    </a:lnL>
                    <a:lnR>
                      <a:noFill/>
                    </a:lnR>
                    <a:lnT>
                      <a:noFill/>
                    </a:lnT>
                    <a:lnB>
                      <a:noFill/>
                    </a:lnB>
                  </a:tcPr>
                </a:tc>
                <a:tc>
                  <a:txBody>
                    <a:bodyPr/>
                    <a:lstStyle/>
                    <a:p>
                      <a:r>
                        <a:rPr lang="en-US" altLang="ja-JP" sz="2000"/>
                        <a:t>7.0×10</a:t>
                      </a:r>
                      <a:r>
                        <a:rPr lang="en-US" altLang="ja-JP" sz="2000" baseline="30000"/>
                        <a:t>-8</a:t>
                      </a:r>
                      <a:endParaRPr lang="ja-JP" altLang="en-US" sz="2000"/>
                    </a:p>
                  </a:txBody>
                  <a:tcPr marL="23375" marR="23375" marT="11687" marB="11687" anchor="ctr">
                    <a:lnL>
                      <a:noFill/>
                    </a:lnL>
                    <a:lnR>
                      <a:noFill/>
                    </a:lnR>
                    <a:lnT>
                      <a:noFill/>
                    </a:lnT>
                    <a:lnB>
                      <a:noFill/>
                    </a:lnB>
                  </a:tcPr>
                </a:tc>
                <a:tc>
                  <a:txBody>
                    <a:bodyPr/>
                    <a:lstStyle/>
                    <a:p>
                      <a:r>
                        <a:rPr lang="en-US" altLang="ja-JP" sz="2000"/>
                        <a:t>3.5×10</a:t>
                      </a:r>
                      <a:r>
                        <a:rPr lang="en-US" altLang="ja-JP" sz="2000" baseline="30000"/>
                        <a:t>-8</a:t>
                      </a:r>
                      <a:endParaRPr lang="ja-JP" altLang="en-US" sz="2000"/>
                    </a:p>
                  </a:txBody>
                  <a:tcPr marL="23375" marR="23375" marT="11687" marB="11687" anchor="ctr">
                    <a:lnL>
                      <a:noFill/>
                    </a:lnL>
                    <a:lnR>
                      <a:noFill/>
                    </a:lnR>
                    <a:lnT>
                      <a:noFill/>
                    </a:lnT>
                    <a:lnB>
                      <a:noFill/>
                    </a:lnB>
                  </a:tcPr>
                </a:tc>
              </a:tr>
              <a:tr h="112795">
                <a:tc>
                  <a:txBody>
                    <a:bodyPr/>
                    <a:lstStyle/>
                    <a:p>
                      <a:r>
                        <a:rPr lang="en-US" sz="2000"/>
                        <a:t>Sr-89</a:t>
                      </a:r>
                    </a:p>
                  </a:txBody>
                  <a:tcPr marL="23375" marR="23375" marT="11687" marB="11687" anchor="ctr">
                    <a:lnL>
                      <a:noFill/>
                    </a:lnL>
                    <a:lnR>
                      <a:noFill/>
                    </a:lnR>
                    <a:lnT>
                      <a:noFill/>
                    </a:lnT>
                    <a:lnB>
                      <a:noFill/>
                    </a:lnB>
                  </a:tcPr>
                </a:tc>
                <a:tc>
                  <a:txBody>
                    <a:bodyPr/>
                    <a:lstStyle/>
                    <a:p>
                      <a:r>
                        <a:rPr lang="en-US" altLang="ja-JP" sz="2000"/>
                        <a:t>50.5</a:t>
                      </a:r>
                      <a:r>
                        <a:rPr lang="ja-JP" altLang="en-US" sz="2000"/>
                        <a:t>日</a:t>
                      </a:r>
                    </a:p>
                  </a:txBody>
                  <a:tcPr marL="23375" marR="23375" marT="11687" marB="11687" anchor="ctr">
                    <a:lnL>
                      <a:noFill/>
                    </a:lnL>
                    <a:lnR>
                      <a:noFill/>
                    </a:lnR>
                    <a:lnT>
                      <a:noFill/>
                    </a:lnT>
                    <a:lnB>
                      <a:noFill/>
                    </a:lnB>
                  </a:tcPr>
                </a:tc>
                <a:tc>
                  <a:txBody>
                    <a:bodyPr/>
                    <a:lstStyle/>
                    <a:p>
                      <a:r>
                        <a:rPr lang="en-US" altLang="ja-JP" sz="2000"/>
                        <a:t>1.3×10</a:t>
                      </a:r>
                      <a:r>
                        <a:rPr lang="en-US" altLang="ja-JP" sz="2000" baseline="30000"/>
                        <a:t>-6</a:t>
                      </a:r>
                      <a:endParaRPr lang="ja-JP" altLang="en-US" sz="2000"/>
                    </a:p>
                  </a:txBody>
                  <a:tcPr marL="23375" marR="23375" marT="11687" marB="11687" anchor="ctr">
                    <a:lnL>
                      <a:noFill/>
                    </a:lnL>
                    <a:lnR>
                      <a:noFill/>
                    </a:lnR>
                    <a:lnT>
                      <a:noFill/>
                    </a:lnT>
                    <a:lnB>
                      <a:noFill/>
                    </a:lnB>
                  </a:tcPr>
                </a:tc>
                <a:tc>
                  <a:txBody>
                    <a:bodyPr/>
                    <a:lstStyle/>
                    <a:p>
                      <a:r>
                        <a:rPr lang="en-US" altLang="ja-JP" sz="2000"/>
                        <a:t>1.3×10</a:t>
                      </a:r>
                      <a:r>
                        <a:rPr lang="en-US" altLang="ja-JP" sz="2000" baseline="30000"/>
                        <a:t>-7</a:t>
                      </a:r>
                      <a:endParaRPr lang="ja-JP" altLang="en-US" sz="2000"/>
                    </a:p>
                  </a:txBody>
                  <a:tcPr marL="23375" marR="23375" marT="11687" marB="11687" anchor="ctr">
                    <a:lnL>
                      <a:noFill/>
                    </a:lnL>
                    <a:lnR>
                      <a:noFill/>
                    </a:lnR>
                    <a:lnT>
                      <a:noFill/>
                    </a:lnT>
                    <a:lnB>
                      <a:noFill/>
                    </a:lnB>
                  </a:tcPr>
                </a:tc>
                <a:tc>
                  <a:txBody>
                    <a:bodyPr/>
                    <a:lstStyle/>
                    <a:p>
                      <a:r>
                        <a:rPr lang="en-US" altLang="ja-JP" sz="2000"/>
                        <a:t>5.2×10</a:t>
                      </a:r>
                      <a:r>
                        <a:rPr lang="en-US" altLang="ja-JP" sz="2000" baseline="30000"/>
                        <a:t>-8</a:t>
                      </a:r>
                      <a:endParaRPr lang="ja-JP" altLang="en-US" sz="2000"/>
                    </a:p>
                  </a:txBody>
                  <a:tcPr marL="23375" marR="23375" marT="11687" marB="11687" anchor="ctr">
                    <a:lnL>
                      <a:noFill/>
                    </a:lnL>
                    <a:lnR>
                      <a:noFill/>
                    </a:lnR>
                    <a:lnT>
                      <a:noFill/>
                    </a:lnT>
                    <a:lnB>
                      <a:noFill/>
                    </a:lnB>
                  </a:tcPr>
                </a:tc>
                <a:tc>
                  <a:txBody>
                    <a:bodyPr/>
                    <a:lstStyle/>
                    <a:p>
                      <a:r>
                        <a:rPr lang="en-US" altLang="ja-JP" sz="2000"/>
                        <a:t>2.6×10</a:t>
                      </a:r>
                      <a:r>
                        <a:rPr lang="en-US" altLang="ja-JP" sz="2000" baseline="30000"/>
                        <a:t>-8</a:t>
                      </a:r>
                      <a:endParaRPr lang="ja-JP" altLang="en-US" sz="2000"/>
                    </a:p>
                  </a:txBody>
                  <a:tcPr marL="23375" marR="23375" marT="11687" marB="11687" anchor="ctr">
                    <a:lnL>
                      <a:noFill/>
                    </a:lnL>
                    <a:lnR>
                      <a:noFill/>
                    </a:lnR>
                    <a:lnT>
                      <a:noFill/>
                    </a:lnT>
                    <a:lnB>
                      <a:noFill/>
                    </a:lnB>
                  </a:tcPr>
                </a:tc>
              </a:tr>
              <a:tr h="165115">
                <a:tc>
                  <a:txBody>
                    <a:bodyPr/>
                    <a:lstStyle/>
                    <a:p>
                      <a:r>
                        <a:rPr lang="en-US" sz="2000"/>
                        <a:t>Sr-90/Y-90</a:t>
                      </a:r>
                    </a:p>
                  </a:txBody>
                  <a:tcPr marL="23375" marR="23375" marT="11687" marB="11687" anchor="ctr">
                    <a:lnL>
                      <a:noFill/>
                    </a:lnL>
                    <a:lnR>
                      <a:noFill/>
                    </a:lnR>
                    <a:lnT>
                      <a:noFill/>
                    </a:lnT>
                    <a:lnB>
                      <a:noFill/>
                    </a:lnB>
                  </a:tcPr>
                </a:tc>
                <a:tc>
                  <a:txBody>
                    <a:bodyPr/>
                    <a:lstStyle/>
                    <a:p>
                      <a:r>
                        <a:rPr lang="en-US" altLang="ja-JP" sz="2000"/>
                        <a:t>29.1</a:t>
                      </a:r>
                      <a:r>
                        <a:rPr lang="ja-JP" altLang="en-US" sz="2000"/>
                        <a:t>年</a:t>
                      </a:r>
                      <a:r>
                        <a:rPr lang="en-US" altLang="ja-JP" sz="2000"/>
                        <a:t>/2.67</a:t>
                      </a:r>
                      <a:r>
                        <a:rPr lang="ja-JP" altLang="en-US" sz="2000"/>
                        <a:t>日</a:t>
                      </a:r>
                    </a:p>
                  </a:txBody>
                  <a:tcPr marL="23375" marR="23375" marT="11687" marB="11687" anchor="ctr">
                    <a:lnL>
                      <a:noFill/>
                    </a:lnL>
                    <a:lnR>
                      <a:noFill/>
                    </a:lnR>
                    <a:lnT>
                      <a:noFill/>
                    </a:lnT>
                    <a:lnB>
                      <a:noFill/>
                    </a:lnB>
                  </a:tcPr>
                </a:tc>
                <a:tc>
                  <a:txBody>
                    <a:bodyPr/>
                    <a:lstStyle/>
                    <a:p>
                      <a:r>
                        <a:rPr lang="en-US" altLang="ja-JP" sz="2000"/>
                        <a:t>4.5×10</a:t>
                      </a:r>
                      <a:r>
                        <a:rPr lang="en-US" altLang="ja-JP" sz="2000" baseline="30000"/>
                        <a:t>-4</a:t>
                      </a:r>
                      <a:endParaRPr lang="ja-JP" altLang="en-US" sz="2000"/>
                    </a:p>
                  </a:txBody>
                  <a:tcPr marL="23375" marR="23375" marT="11687" marB="11687" anchor="ctr">
                    <a:lnL>
                      <a:noFill/>
                    </a:lnL>
                    <a:lnR>
                      <a:noFill/>
                    </a:lnR>
                    <a:lnT>
                      <a:noFill/>
                    </a:lnT>
                    <a:lnB>
                      <a:noFill/>
                    </a:lnB>
                  </a:tcPr>
                </a:tc>
                <a:tc>
                  <a:txBody>
                    <a:bodyPr/>
                    <a:lstStyle/>
                    <a:p>
                      <a:r>
                        <a:rPr lang="en-US" altLang="ja-JP" sz="2000"/>
                        <a:t>4.5×10</a:t>
                      </a:r>
                      <a:r>
                        <a:rPr lang="en-US" altLang="ja-JP" sz="2000" baseline="30000"/>
                        <a:t>-5</a:t>
                      </a:r>
                      <a:endParaRPr lang="ja-JP" altLang="en-US" sz="2000"/>
                    </a:p>
                  </a:txBody>
                  <a:tcPr marL="23375" marR="23375" marT="11687" marB="11687" anchor="ctr">
                    <a:lnL>
                      <a:noFill/>
                    </a:lnL>
                    <a:lnR>
                      <a:noFill/>
                    </a:lnR>
                    <a:lnT>
                      <a:noFill/>
                    </a:lnT>
                    <a:lnB>
                      <a:noFill/>
                    </a:lnB>
                  </a:tcPr>
                </a:tc>
                <a:tc>
                  <a:txBody>
                    <a:bodyPr/>
                    <a:lstStyle/>
                    <a:p>
                      <a:r>
                        <a:rPr lang="en-US" altLang="ja-JP" sz="2000"/>
                        <a:t>1.8×10</a:t>
                      </a:r>
                      <a:r>
                        <a:rPr lang="en-US" altLang="ja-JP" sz="2000" baseline="30000"/>
                        <a:t>-5</a:t>
                      </a:r>
                      <a:endParaRPr lang="ja-JP" altLang="en-US" sz="2000"/>
                    </a:p>
                  </a:txBody>
                  <a:tcPr marL="23375" marR="23375" marT="11687" marB="11687" anchor="ctr">
                    <a:lnL>
                      <a:noFill/>
                    </a:lnL>
                    <a:lnR>
                      <a:noFill/>
                    </a:lnR>
                    <a:lnT>
                      <a:noFill/>
                    </a:lnT>
                    <a:lnB>
                      <a:noFill/>
                    </a:lnB>
                  </a:tcPr>
                </a:tc>
                <a:tc>
                  <a:txBody>
                    <a:bodyPr/>
                    <a:lstStyle/>
                    <a:p>
                      <a:r>
                        <a:rPr lang="en-US" altLang="ja-JP" sz="2000"/>
                        <a:t>9.0×10</a:t>
                      </a:r>
                      <a:r>
                        <a:rPr lang="en-US" altLang="ja-JP" sz="2000" baseline="30000"/>
                        <a:t>-6</a:t>
                      </a:r>
                      <a:endParaRPr lang="ja-JP" altLang="en-US" sz="2000"/>
                    </a:p>
                  </a:txBody>
                  <a:tcPr marL="23375" marR="23375" marT="11687" marB="11687" anchor="ctr">
                    <a:lnL>
                      <a:noFill/>
                    </a:lnL>
                    <a:lnR>
                      <a:noFill/>
                    </a:lnR>
                    <a:lnT>
                      <a:noFill/>
                    </a:lnT>
                    <a:lnB>
                      <a:noFill/>
                    </a:lnB>
                  </a:tcPr>
                </a:tc>
              </a:tr>
              <a:tr h="165115">
                <a:tc>
                  <a:txBody>
                    <a:bodyPr/>
                    <a:lstStyle/>
                    <a:p>
                      <a:r>
                        <a:rPr lang="en-US" sz="2000"/>
                        <a:t>Zr-95/Nb-95</a:t>
                      </a:r>
                    </a:p>
                  </a:txBody>
                  <a:tcPr marL="23375" marR="23375" marT="11687" marB="11687" anchor="ctr">
                    <a:lnL>
                      <a:noFill/>
                    </a:lnL>
                    <a:lnR>
                      <a:noFill/>
                    </a:lnR>
                    <a:lnT>
                      <a:noFill/>
                    </a:lnT>
                    <a:lnB>
                      <a:noFill/>
                    </a:lnB>
                  </a:tcPr>
                </a:tc>
                <a:tc>
                  <a:txBody>
                    <a:bodyPr/>
                    <a:lstStyle/>
                    <a:p>
                      <a:r>
                        <a:rPr lang="en-US" altLang="ja-JP" sz="2000"/>
                        <a:t>64.0</a:t>
                      </a:r>
                      <a:r>
                        <a:rPr lang="ja-JP" altLang="en-US" sz="2000"/>
                        <a:t>日</a:t>
                      </a:r>
                      <a:r>
                        <a:rPr lang="en-US" altLang="ja-JP" sz="2000"/>
                        <a:t>/35.0</a:t>
                      </a:r>
                      <a:r>
                        <a:rPr lang="ja-JP" altLang="en-US" sz="2000"/>
                        <a:t>日</a:t>
                      </a:r>
                    </a:p>
                  </a:txBody>
                  <a:tcPr marL="23375" marR="23375" marT="11687" marB="11687" anchor="ctr">
                    <a:lnL>
                      <a:noFill/>
                    </a:lnL>
                    <a:lnR>
                      <a:noFill/>
                    </a:lnR>
                    <a:lnT>
                      <a:noFill/>
                    </a:lnT>
                    <a:lnB>
                      <a:noFill/>
                    </a:lnB>
                  </a:tcPr>
                </a:tc>
                <a:tc>
                  <a:txBody>
                    <a:bodyPr/>
                    <a:lstStyle/>
                    <a:p>
                      <a:r>
                        <a:rPr lang="en-US" altLang="ja-JP" sz="2000"/>
                        <a:t>2.4×10</a:t>
                      </a:r>
                      <a:r>
                        <a:rPr lang="en-US" altLang="ja-JP" sz="2000" baseline="30000"/>
                        <a:t>-6</a:t>
                      </a:r>
                      <a:endParaRPr lang="ja-JP" altLang="en-US" sz="2000"/>
                    </a:p>
                  </a:txBody>
                  <a:tcPr marL="23375" marR="23375" marT="11687" marB="11687" anchor="ctr">
                    <a:lnL>
                      <a:noFill/>
                    </a:lnL>
                    <a:lnR>
                      <a:noFill/>
                    </a:lnR>
                    <a:lnT>
                      <a:noFill/>
                    </a:lnT>
                    <a:lnB>
                      <a:noFill/>
                    </a:lnB>
                  </a:tcPr>
                </a:tc>
                <a:tc>
                  <a:txBody>
                    <a:bodyPr/>
                    <a:lstStyle/>
                    <a:p>
                      <a:r>
                        <a:rPr lang="en-US" altLang="ja-JP" sz="2000"/>
                        <a:t>2.4×10</a:t>
                      </a:r>
                      <a:r>
                        <a:rPr lang="en-US" altLang="ja-JP" sz="2000" baseline="30000"/>
                        <a:t>-7</a:t>
                      </a:r>
                      <a:endParaRPr lang="ja-JP" altLang="en-US" sz="2000"/>
                    </a:p>
                  </a:txBody>
                  <a:tcPr marL="23375" marR="23375" marT="11687" marB="11687" anchor="ctr">
                    <a:lnL>
                      <a:noFill/>
                    </a:lnL>
                    <a:lnR>
                      <a:noFill/>
                    </a:lnR>
                    <a:lnT>
                      <a:noFill/>
                    </a:lnT>
                    <a:lnB>
                      <a:noFill/>
                    </a:lnB>
                  </a:tcPr>
                </a:tc>
                <a:tc>
                  <a:txBody>
                    <a:bodyPr/>
                    <a:lstStyle/>
                    <a:p>
                      <a:r>
                        <a:rPr lang="en-US" altLang="ja-JP" sz="2000"/>
                        <a:t>9.5×10</a:t>
                      </a:r>
                      <a:r>
                        <a:rPr lang="en-US" altLang="ja-JP" sz="2000" baseline="30000"/>
                        <a:t>-8</a:t>
                      </a:r>
                      <a:endParaRPr lang="ja-JP" altLang="en-US" sz="2000"/>
                    </a:p>
                  </a:txBody>
                  <a:tcPr marL="23375" marR="23375" marT="11687" marB="11687" anchor="ctr">
                    <a:lnL>
                      <a:noFill/>
                    </a:lnL>
                    <a:lnR>
                      <a:noFill/>
                    </a:lnR>
                    <a:lnT>
                      <a:noFill/>
                    </a:lnT>
                    <a:lnB>
                      <a:noFill/>
                    </a:lnB>
                  </a:tcPr>
                </a:tc>
                <a:tc>
                  <a:txBody>
                    <a:bodyPr/>
                    <a:lstStyle/>
                    <a:p>
                      <a:r>
                        <a:rPr lang="en-US" altLang="ja-JP" sz="2000"/>
                        <a:t>4.7×10</a:t>
                      </a:r>
                      <a:r>
                        <a:rPr lang="en-US" altLang="ja-JP" sz="2000" baseline="30000"/>
                        <a:t>-8</a:t>
                      </a:r>
                      <a:endParaRPr lang="ja-JP" altLang="en-US" sz="2000"/>
                    </a:p>
                  </a:txBody>
                  <a:tcPr marL="23375" marR="23375" marT="11687" marB="11687" anchor="ctr">
                    <a:lnL>
                      <a:noFill/>
                    </a:lnL>
                    <a:lnR>
                      <a:noFill/>
                    </a:lnR>
                    <a:lnT>
                      <a:noFill/>
                    </a:lnT>
                    <a:lnB>
                      <a:noFill/>
                    </a:lnB>
                  </a:tcPr>
                </a:tc>
              </a:tr>
              <a:tr h="112795">
                <a:tc>
                  <a:txBody>
                    <a:bodyPr/>
                    <a:lstStyle/>
                    <a:p>
                      <a:r>
                        <a:rPr lang="en-US" sz="2000"/>
                        <a:t>Mo-99</a:t>
                      </a:r>
                    </a:p>
                  </a:txBody>
                  <a:tcPr marL="23375" marR="23375" marT="11687" marB="11687" anchor="ctr">
                    <a:lnL>
                      <a:noFill/>
                    </a:lnL>
                    <a:lnR>
                      <a:noFill/>
                    </a:lnR>
                    <a:lnT>
                      <a:noFill/>
                    </a:lnT>
                    <a:lnB>
                      <a:noFill/>
                    </a:lnB>
                  </a:tcPr>
                </a:tc>
                <a:tc>
                  <a:txBody>
                    <a:bodyPr/>
                    <a:lstStyle/>
                    <a:p>
                      <a:r>
                        <a:rPr lang="en-US" altLang="ja-JP" sz="2000"/>
                        <a:t>2.75</a:t>
                      </a:r>
                      <a:r>
                        <a:rPr lang="ja-JP" altLang="en-US" sz="2000"/>
                        <a:t>日</a:t>
                      </a:r>
                    </a:p>
                  </a:txBody>
                  <a:tcPr marL="23375" marR="23375" marT="11687" marB="11687" anchor="ctr">
                    <a:lnL>
                      <a:noFill/>
                    </a:lnL>
                    <a:lnR>
                      <a:noFill/>
                    </a:lnR>
                    <a:lnT>
                      <a:noFill/>
                    </a:lnT>
                    <a:lnB>
                      <a:noFill/>
                    </a:lnB>
                  </a:tcPr>
                </a:tc>
                <a:tc>
                  <a:txBody>
                    <a:bodyPr/>
                    <a:lstStyle/>
                    <a:p>
                      <a:r>
                        <a:rPr lang="en-US" altLang="ja-JP" sz="2000" dirty="0"/>
                        <a:t>1.5×10</a:t>
                      </a:r>
                      <a:r>
                        <a:rPr lang="en-US" altLang="ja-JP" sz="2000" baseline="30000" dirty="0"/>
                        <a:t>-7</a:t>
                      </a:r>
                      <a:endParaRPr lang="ja-JP" altLang="en-US" sz="2000" dirty="0"/>
                    </a:p>
                  </a:txBody>
                  <a:tcPr marL="23375" marR="23375" marT="11687" marB="11687" anchor="ctr">
                    <a:lnL>
                      <a:noFill/>
                    </a:lnL>
                    <a:lnR>
                      <a:noFill/>
                    </a:lnR>
                    <a:lnT>
                      <a:noFill/>
                    </a:lnT>
                    <a:lnB>
                      <a:noFill/>
                    </a:lnB>
                  </a:tcPr>
                </a:tc>
                <a:tc>
                  <a:txBody>
                    <a:bodyPr/>
                    <a:lstStyle/>
                    <a:p>
                      <a:r>
                        <a:rPr lang="en-US" altLang="ja-JP" sz="2000"/>
                        <a:t>1.5×10</a:t>
                      </a:r>
                      <a:r>
                        <a:rPr lang="en-US" altLang="ja-JP" sz="2000" baseline="30000"/>
                        <a:t>-8</a:t>
                      </a:r>
                      <a:endParaRPr lang="ja-JP" altLang="en-US" sz="2000"/>
                    </a:p>
                  </a:txBody>
                  <a:tcPr marL="23375" marR="23375" marT="11687" marB="11687" anchor="ctr">
                    <a:lnL>
                      <a:noFill/>
                    </a:lnL>
                    <a:lnR>
                      <a:noFill/>
                    </a:lnR>
                    <a:lnT>
                      <a:noFill/>
                    </a:lnT>
                    <a:lnB>
                      <a:noFill/>
                    </a:lnB>
                  </a:tcPr>
                </a:tc>
                <a:tc>
                  <a:txBody>
                    <a:bodyPr/>
                    <a:lstStyle/>
                    <a:p>
                      <a:r>
                        <a:rPr lang="en-US" altLang="ja-JP" sz="2000"/>
                        <a:t>6.0×10</a:t>
                      </a:r>
                      <a:r>
                        <a:rPr lang="en-US" altLang="ja-JP" sz="2000" baseline="30000"/>
                        <a:t>-9</a:t>
                      </a:r>
                      <a:endParaRPr lang="ja-JP" altLang="en-US" sz="2000"/>
                    </a:p>
                  </a:txBody>
                  <a:tcPr marL="23375" marR="23375" marT="11687" marB="11687" anchor="ctr">
                    <a:lnL>
                      <a:noFill/>
                    </a:lnL>
                    <a:lnR>
                      <a:noFill/>
                    </a:lnR>
                    <a:lnT>
                      <a:noFill/>
                    </a:lnT>
                    <a:lnB>
                      <a:noFill/>
                    </a:lnB>
                  </a:tcPr>
                </a:tc>
                <a:tc>
                  <a:txBody>
                    <a:bodyPr/>
                    <a:lstStyle/>
                    <a:p>
                      <a:r>
                        <a:rPr lang="en-US" altLang="ja-JP" sz="2000" dirty="0"/>
                        <a:t>3.0×10</a:t>
                      </a:r>
                      <a:r>
                        <a:rPr lang="en-US" altLang="ja-JP" sz="2000" baseline="30000" dirty="0"/>
                        <a:t>-9</a:t>
                      </a:r>
                      <a:endParaRPr lang="ja-JP" altLang="en-US" sz="2000" dirty="0"/>
                    </a:p>
                  </a:txBody>
                  <a:tcPr marL="23375" marR="23375" marT="11687" marB="11687" anchor="ctr">
                    <a:lnL>
                      <a:noFill/>
                    </a:lnL>
                    <a:lnR>
                      <a:noFill/>
                    </a:lnR>
                    <a:lnT>
                      <a:noFill/>
                    </a:lnT>
                    <a:lnB>
                      <a:noFill/>
                    </a:lnB>
                  </a:tcPr>
                </a:tc>
              </a:tr>
              <a:tr h="112795">
                <a:tc>
                  <a:txBody>
                    <a:bodyPr/>
                    <a:lstStyle/>
                    <a:p>
                      <a:r>
                        <a:rPr lang="en-US" sz="2000"/>
                        <a:t>Tc-99m</a:t>
                      </a:r>
                    </a:p>
                  </a:txBody>
                  <a:tcPr marL="23375" marR="23375" marT="11687" marB="11687" anchor="ctr">
                    <a:lnL>
                      <a:noFill/>
                    </a:lnL>
                    <a:lnR>
                      <a:noFill/>
                    </a:lnR>
                    <a:lnT>
                      <a:noFill/>
                    </a:lnT>
                    <a:lnB>
                      <a:noFill/>
                    </a:lnB>
                  </a:tcPr>
                </a:tc>
                <a:tc>
                  <a:txBody>
                    <a:bodyPr/>
                    <a:lstStyle/>
                    <a:p>
                      <a:r>
                        <a:rPr lang="en-US" altLang="ja-JP" sz="2000" dirty="0"/>
                        <a:t>6.02</a:t>
                      </a:r>
                      <a:r>
                        <a:rPr lang="ja-JP" altLang="en-US" sz="2000" dirty="0"/>
                        <a:t>時</a:t>
                      </a:r>
                    </a:p>
                  </a:txBody>
                  <a:tcPr marL="23375" marR="23375" marT="11687" marB="11687" anchor="ctr">
                    <a:lnL>
                      <a:noFill/>
                    </a:lnL>
                    <a:lnR>
                      <a:noFill/>
                    </a:lnR>
                    <a:lnT>
                      <a:noFill/>
                    </a:lnT>
                    <a:lnB>
                      <a:noFill/>
                    </a:lnB>
                  </a:tcPr>
                </a:tc>
                <a:tc>
                  <a:txBody>
                    <a:bodyPr/>
                    <a:lstStyle/>
                    <a:p>
                      <a:r>
                        <a:rPr lang="en-US" altLang="ja-JP" sz="2000"/>
                        <a:t>5.5×10</a:t>
                      </a:r>
                      <a:r>
                        <a:rPr lang="en-US" altLang="ja-JP" sz="2000" baseline="30000"/>
                        <a:t>-9</a:t>
                      </a:r>
                      <a:endParaRPr lang="ja-JP" altLang="en-US" sz="2000"/>
                    </a:p>
                  </a:txBody>
                  <a:tcPr marL="23375" marR="23375" marT="11687" marB="11687" anchor="ctr">
                    <a:lnL>
                      <a:noFill/>
                    </a:lnL>
                    <a:lnR>
                      <a:noFill/>
                    </a:lnR>
                    <a:lnT>
                      <a:noFill/>
                    </a:lnT>
                    <a:lnB>
                      <a:noFill/>
                    </a:lnB>
                  </a:tcPr>
                </a:tc>
                <a:tc>
                  <a:txBody>
                    <a:bodyPr/>
                    <a:lstStyle/>
                    <a:p>
                      <a:r>
                        <a:rPr lang="en-US" altLang="ja-JP" sz="2000"/>
                        <a:t>5.5×10</a:t>
                      </a:r>
                      <a:r>
                        <a:rPr lang="en-US" altLang="ja-JP" sz="2000" baseline="30000"/>
                        <a:t>-10</a:t>
                      </a:r>
                      <a:endParaRPr lang="ja-JP" altLang="en-US" sz="2000"/>
                    </a:p>
                  </a:txBody>
                  <a:tcPr marL="23375" marR="23375" marT="11687" marB="11687" anchor="ctr">
                    <a:lnL>
                      <a:noFill/>
                    </a:lnL>
                    <a:lnR>
                      <a:noFill/>
                    </a:lnR>
                    <a:lnT>
                      <a:noFill/>
                    </a:lnT>
                    <a:lnB>
                      <a:noFill/>
                    </a:lnB>
                  </a:tcPr>
                </a:tc>
                <a:tc>
                  <a:txBody>
                    <a:bodyPr/>
                    <a:lstStyle/>
                    <a:p>
                      <a:r>
                        <a:rPr lang="en-US" altLang="ja-JP" sz="2000"/>
                        <a:t>2.2×10</a:t>
                      </a:r>
                      <a:r>
                        <a:rPr lang="en-US" altLang="ja-JP" sz="2000" baseline="30000"/>
                        <a:t>-10</a:t>
                      </a:r>
                      <a:endParaRPr lang="ja-JP" altLang="en-US" sz="2000"/>
                    </a:p>
                  </a:txBody>
                  <a:tcPr marL="23375" marR="23375" marT="11687" marB="11687" anchor="ctr">
                    <a:lnL>
                      <a:noFill/>
                    </a:lnL>
                    <a:lnR>
                      <a:noFill/>
                    </a:lnR>
                    <a:lnT>
                      <a:noFill/>
                    </a:lnT>
                    <a:lnB>
                      <a:noFill/>
                    </a:lnB>
                  </a:tcPr>
                </a:tc>
                <a:tc>
                  <a:txBody>
                    <a:bodyPr/>
                    <a:lstStyle/>
                    <a:p>
                      <a:r>
                        <a:rPr lang="en-US" altLang="ja-JP" sz="2000" dirty="0"/>
                        <a:t>1.1×10</a:t>
                      </a:r>
                      <a:r>
                        <a:rPr lang="en-US" altLang="ja-JP" sz="2000" baseline="30000" dirty="0"/>
                        <a:t>-10</a:t>
                      </a:r>
                      <a:endParaRPr lang="ja-JP" altLang="en-US" sz="2000" dirty="0"/>
                    </a:p>
                  </a:txBody>
                  <a:tcPr marL="23375" marR="23375" marT="11687" marB="11687" anchor="ctr">
                    <a:lnL>
                      <a:noFill/>
                    </a:lnL>
                    <a:lnR>
                      <a:noFill/>
                    </a:lnR>
                    <a:lnT>
                      <a:noFill/>
                    </a:lnT>
                    <a:lnB>
                      <a:noFill/>
                    </a:lnB>
                  </a:tcPr>
                </a:tc>
              </a:tr>
              <a:tr h="165115">
                <a:tc>
                  <a:txBody>
                    <a:bodyPr/>
                    <a:lstStyle/>
                    <a:p>
                      <a:r>
                        <a:rPr lang="en-US" sz="2000"/>
                        <a:t>Tc-99</a:t>
                      </a:r>
                    </a:p>
                  </a:txBody>
                  <a:tcPr marL="23375" marR="23375" marT="11687" marB="11687" anchor="ctr">
                    <a:lnL>
                      <a:noFill/>
                    </a:lnL>
                    <a:lnR>
                      <a:noFill/>
                    </a:lnR>
                    <a:lnT>
                      <a:noFill/>
                    </a:lnT>
                    <a:lnB>
                      <a:noFill/>
                    </a:lnB>
                  </a:tcPr>
                </a:tc>
                <a:tc>
                  <a:txBody>
                    <a:bodyPr/>
                    <a:lstStyle/>
                    <a:p>
                      <a:r>
                        <a:rPr lang="en-US" altLang="ja-JP" sz="2000"/>
                        <a:t>2.13×10</a:t>
                      </a:r>
                      <a:r>
                        <a:rPr lang="en-US" altLang="ja-JP" sz="2000" baseline="30000"/>
                        <a:t>+5</a:t>
                      </a:r>
                      <a:r>
                        <a:rPr lang="ja-JP" altLang="en-US" sz="2000"/>
                        <a:t>年</a:t>
                      </a:r>
                    </a:p>
                  </a:txBody>
                  <a:tcPr marL="23375" marR="23375" marT="11687" marB="11687" anchor="ctr">
                    <a:lnL>
                      <a:noFill/>
                    </a:lnL>
                    <a:lnR>
                      <a:noFill/>
                    </a:lnR>
                    <a:lnT>
                      <a:noFill/>
                    </a:lnT>
                    <a:lnB>
                      <a:noFill/>
                    </a:lnB>
                  </a:tcPr>
                </a:tc>
                <a:tc>
                  <a:txBody>
                    <a:bodyPr/>
                    <a:lstStyle/>
                    <a:p>
                      <a:r>
                        <a:rPr lang="en-US" altLang="ja-JP" sz="2000" dirty="0"/>
                        <a:t>1.6×10</a:t>
                      </a:r>
                      <a:r>
                        <a:rPr lang="en-US" altLang="ja-JP" sz="2000" baseline="30000" dirty="0"/>
                        <a:t>-7</a:t>
                      </a:r>
                      <a:endParaRPr lang="ja-JP" altLang="en-US" sz="2000" dirty="0"/>
                    </a:p>
                  </a:txBody>
                  <a:tcPr marL="23375" marR="23375" marT="11687" marB="11687" anchor="ctr">
                    <a:lnL>
                      <a:noFill/>
                    </a:lnL>
                    <a:lnR>
                      <a:noFill/>
                    </a:lnR>
                    <a:lnT>
                      <a:noFill/>
                    </a:lnT>
                    <a:lnB>
                      <a:noFill/>
                    </a:lnB>
                  </a:tcPr>
                </a:tc>
                <a:tc>
                  <a:txBody>
                    <a:bodyPr/>
                    <a:lstStyle/>
                    <a:p>
                      <a:r>
                        <a:rPr lang="en-US" altLang="ja-JP" sz="2000"/>
                        <a:t>1.6×10</a:t>
                      </a:r>
                      <a:r>
                        <a:rPr lang="en-US" altLang="ja-JP" sz="2000" baseline="30000"/>
                        <a:t>-8</a:t>
                      </a:r>
                      <a:endParaRPr lang="ja-JP" altLang="en-US" sz="2000"/>
                    </a:p>
                  </a:txBody>
                  <a:tcPr marL="23375" marR="23375" marT="11687" marB="11687" anchor="ctr">
                    <a:lnL>
                      <a:noFill/>
                    </a:lnL>
                    <a:lnR>
                      <a:noFill/>
                    </a:lnR>
                    <a:lnT>
                      <a:noFill/>
                    </a:lnT>
                    <a:lnB>
                      <a:noFill/>
                    </a:lnB>
                  </a:tcPr>
                </a:tc>
                <a:tc>
                  <a:txBody>
                    <a:bodyPr/>
                    <a:lstStyle/>
                    <a:p>
                      <a:r>
                        <a:rPr lang="en-US" altLang="ja-JP" sz="2000"/>
                        <a:t>6.4×10</a:t>
                      </a:r>
                      <a:r>
                        <a:rPr lang="en-US" altLang="ja-JP" sz="2000" baseline="30000"/>
                        <a:t>-9</a:t>
                      </a:r>
                      <a:endParaRPr lang="ja-JP" altLang="en-US" sz="2000"/>
                    </a:p>
                  </a:txBody>
                  <a:tcPr marL="23375" marR="23375" marT="11687" marB="11687" anchor="ctr">
                    <a:lnL>
                      <a:noFill/>
                    </a:lnL>
                    <a:lnR>
                      <a:noFill/>
                    </a:lnR>
                    <a:lnT>
                      <a:noFill/>
                    </a:lnT>
                    <a:lnB>
                      <a:noFill/>
                    </a:lnB>
                  </a:tcPr>
                </a:tc>
                <a:tc>
                  <a:txBody>
                    <a:bodyPr/>
                    <a:lstStyle/>
                    <a:p>
                      <a:r>
                        <a:rPr lang="en-US" altLang="ja-JP" sz="2000"/>
                        <a:t>3.2×10</a:t>
                      </a:r>
                      <a:r>
                        <a:rPr lang="en-US" altLang="ja-JP" sz="2000" baseline="30000"/>
                        <a:t>-9</a:t>
                      </a:r>
                      <a:endParaRPr lang="ja-JP" altLang="en-US" sz="2000"/>
                    </a:p>
                  </a:txBody>
                  <a:tcPr marL="23375" marR="23375" marT="11687" marB="11687" anchor="ctr">
                    <a:lnL>
                      <a:noFill/>
                    </a:lnL>
                    <a:lnR>
                      <a:noFill/>
                    </a:lnR>
                    <a:lnT>
                      <a:noFill/>
                    </a:lnT>
                    <a:lnB>
                      <a:noFill/>
                    </a:lnB>
                  </a:tcPr>
                </a:tc>
              </a:tr>
              <a:tr h="112795">
                <a:tc>
                  <a:txBody>
                    <a:bodyPr/>
                    <a:lstStyle/>
                    <a:p>
                      <a:r>
                        <a:rPr lang="en-US" sz="2000"/>
                        <a:t>Ru-106</a:t>
                      </a:r>
                    </a:p>
                  </a:txBody>
                  <a:tcPr marL="23375" marR="23375" marT="11687" marB="11687" anchor="ctr">
                    <a:lnL>
                      <a:noFill/>
                    </a:lnL>
                    <a:lnR>
                      <a:noFill/>
                    </a:lnR>
                    <a:lnT>
                      <a:noFill/>
                    </a:lnT>
                    <a:lnB>
                      <a:noFill/>
                    </a:lnB>
                  </a:tcPr>
                </a:tc>
                <a:tc>
                  <a:txBody>
                    <a:bodyPr/>
                    <a:lstStyle/>
                    <a:p>
                      <a:r>
                        <a:rPr lang="en-US" altLang="ja-JP" sz="2000"/>
                        <a:t>1.01</a:t>
                      </a:r>
                      <a:r>
                        <a:rPr lang="ja-JP" altLang="en-US" sz="2000"/>
                        <a:t>年</a:t>
                      </a:r>
                    </a:p>
                  </a:txBody>
                  <a:tcPr marL="23375" marR="23375" marT="11687" marB="11687" anchor="ctr">
                    <a:lnL>
                      <a:noFill/>
                    </a:lnL>
                    <a:lnR>
                      <a:noFill/>
                    </a:lnR>
                    <a:lnT>
                      <a:noFill/>
                    </a:lnT>
                    <a:lnB>
                      <a:noFill/>
                    </a:lnB>
                  </a:tcPr>
                </a:tc>
                <a:tc>
                  <a:txBody>
                    <a:bodyPr/>
                    <a:lstStyle/>
                    <a:p>
                      <a:r>
                        <a:rPr lang="en-US" altLang="ja-JP" sz="2000"/>
                        <a:t>3.5×10</a:t>
                      </a:r>
                      <a:r>
                        <a:rPr lang="en-US" altLang="ja-JP" sz="2000" baseline="30000"/>
                        <a:t>-8</a:t>
                      </a:r>
                      <a:endParaRPr lang="ja-JP" altLang="en-US" sz="2000"/>
                    </a:p>
                  </a:txBody>
                  <a:tcPr marL="23375" marR="23375" marT="11687" marB="11687" anchor="ctr">
                    <a:lnL>
                      <a:noFill/>
                    </a:lnL>
                    <a:lnR>
                      <a:noFill/>
                    </a:lnR>
                    <a:lnT>
                      <a:noFill/>
                    </a:lnT>
                    <a:lnB>
                      <a:noFill/>
                    </a:lnB>
                  </a:tcPr>
                </a:tc>
                <a:tc>
                  <a:txBody>
                    <a:bodyPr/>
                    <a:lstStyle/>
                    <a:p>
                      <a:r>
                        <a:rPr lang="en-US" altLang="ja-JP" sz="2000"/>
                        <a:t>3.5×10</a:t>
                      </a:r>
                      <a:r>
                        <a:rPr lang="en-US" altLang="ja-JP" sz="2000" baseline="30000"/>
                        <a:t>-9</a:t>
                      </a:r>
                      <a:endParaRPr lang="ja-JP" altLang="en-US" sz="2000"/>
                    </a:p>
                  </a:txBody>
                  <a:tcPr marL="23375" marR="23375" marT="11687" marB="11687" anchor="ctr">
                    <a:lnL>
                      <a:noFill/>
                    </a:lnL>
                    <a:lnR>
                      <a:noFill/>
                    </a:lnR>
                    <a:lnT>
                      <a:noFill/>
                    </a:lnT>
                    <a:lnB>
                      <a:noFill/>
                    </a:lnB>
                  </a:tcPr>
                </a:tc>
                <a:tc>
                  <a:txBody>
                    <a:bodyPr/>
                    <a:lstStyle/>
                    <a:p>
                      <a:r>
                        <a:rPr lang="en-US" altLang="ja-JP" sz="2000"/>
                        <a:t>1.4×10</a:t>
                      </a:r>
                      <a:r>
                        <a:rPr lang="en-US" altLang="ja-JP" sz="2000" baseline="30000"/>
                        <a:t>-8</a:t>
                      </a:r>
                      <a:endParaRPr lang="ja-JP" altLang="en-US" sz="2000"/>
                    </a:p>
                  </a:txBody>
                  <a:tcPr marL="23375" marR="23375" marT="11687" marB="11687" anchor="ctr">
                    <a:lnL>
                      <a:noFill/>
                    </a:lnL>
                    <a:lnR>
                      <a:noFill/>
                    </a:lnR>
                    <a:lnT>
                      <a:noFill/>
                    </a:lnT>
                    <a:lnB>
                      <a:noFill/>
                    </a:lnB>
                  </a:tcPr>
                </a:tc>
                <a:tc>
                  <a:txBody>
                    <a:bodyPr/>
                    <a:lstStyle/>
                    <a:p>
                      <a:r>
                        <a:rPr lang="en-US" altLang="ja-JP" sz="2000"/>
                        <a:t>7.0×10</a:t>
                      </a:r>
                      <a:r>
                        <a:rPr lang="en-US" altLang="ja-JP" sz="2000" baseline="30000"/>
                        <a:t>-9</a:t>
                      </a:r>
                      <a:endParaRPr lang="ja-JP" altLang="en-US" sz="2000"/>
                    </a:p>
                  </a:txBody>
                  <a:tcPr marL="23375" marR="23375" marT="11687" marB="11687" anchor="ctr">
                    <a:lnL>
                      <a:noFill/>
                    </a:lnL>
                    <a:lnR>
                      <a:noFill/>
                    </a:lnR>
                    <a:lnT>
                      <a:noFill/>
                    </a:lnT>
                    <a:lnB>
                      <a:noFill/>
                    </a:lnB>
                  </a:tcPr>
                </a:tc>
              </a:tr>
              <a:tr h="308274">
                <a:tc>
                  <a:txBody>
                    <a:bodyPr/>
                    <a:lstStyle/>
                    <a:p>
                      <a:r>
                        <a:rPr lang="en-US" altLang="ja-JP" sz="2000"/>
                        <a:t>Ru-106 </a:t>
                      </a:r>
                      <a:r>
                        <a:rPr lang="ja-JP" altLang="en-US" sz="2000"/>
                        <a:t>（ナノ粒子・マイクロ粒子の</a:t>
                      </a:r>
                      <a:r>
                        <a:rPr lang="en-US" altLang="ja-JP" sz="2000" i="1"/>
                        <a:t>h</a:t>
                      </a:r>
                      <a:r>
                        <a:rPr lang="ja-JP" altLang="en-US" sz="2000" i="1" baseline="-25000"/>
                        <a:t>吸</a:t>
                      </a:r>
                      <a:r>
                        <a:rPr lang="ja-JP" altLang="en-US" sz="2000"/>
                        <a:t>）</a:t>
                      </a:r>
                    </a:p>
                  </a:txBody>
                  <a:tcPr marL="23375" marR="23375" marT="11687" marB="11687" anchor="ctr">
                    <a:lnL>
                      <a:noFill/>
                    </a:lnL>
                    <a:lnR>
                      <a:noFill/>
                    </a:lnR>
                    <a:lnT>
                      <a:noFill/>
                    </a:lnT>
                    <a:lnB>
                      <a:noFill/>
                    </a:lnB>
                  </a:tcPr>
                </a:tc>
                <a:tc>
                  <a:txBody>
                    <a:bodyPr/>
                    <a:lstStyle/>
                    <a:p>
                      <a:r>
                        <a:rPr lang="en-US" altLang="ja-JP" sz="2000"/>
                        <a:t>1.01</a:t>
                      </a:r>
                      <a:r>
                        <a:rPr lang="ja-JP" altLang="en-US" sz="2000"/>
                        <a:t>年</a:t>
                      </a:r>
                    </a:p>
                  </a:txBody>
                  <a:tcPr marL="23375" marR="23375" marT="11687" marB="11687" anchor="ctr">
                    <a:lnL>
                      <a:noFill/>
                    </a:lnL>
                    <a:lnR>
                      <a:noFill/>
                    </a:lnR>
                    <a:lnT>
                      <a:noFill/>
                    </a:lnT>
                    <a:lnB>
                      <a:noFill/>
                    </a:lnB>
                  </a:tcPr>
                </a:tc>
                <a:tc>
                  <a:txBody>
                    <a:bodyPr/>
                    <a:lstStyle/>
                    <a:p>
                      <a:r>
                        <a:rPr lang="en-US" altLang="ja-JP" sz="2000"/>
                        <a:t>1.7×10</a:t>
                      </a:r>
                      <a:r>
                        <a:rPr lang="en-US" altLang="ja-JP" sz="2000" baseline="30000"/>
                        <a:t>-5</a:t>
                      </a:r>
                      <a:endParaRPr lang="ja-JP" altLang="en-US" sz="2000"/>
                    </a:p>
                  </a:txBody>
                  <a:tcPr marL="23375" marR="23375" marT="11687" marB="11687" anchor="ctr">
                    <a:lnL>
                      <a:noFill/>
                    </a:lnL>
                    <a:lnR>
                      <a:noFill/>
                    </a:lnR>
                    <a:lnT>
                      <a:noFill/>
                    </a:lnT>
                    <a:lnB>
                      <a:noFill/>
                    </a:lnB>
                  </a:tcPr>
                </a:tc>
                <a:tc>
                  <a:txBody>
                    <a:bodyPr/>
                    <a:lstStyle/>
                    <a:p>
                      <a:r>
                        <a:rPr lang="en-US" altLang="ja-JP" sz="2000"/>
                        <a:t>1.7×10</a:t>
                      </a:r>
                      <a:r>
                        <a:rPr lang="en-US" altLang="ja-JP" sz="2000" baseline="30000"/>
                        <a:t>-6</a:t>
                      </a:r>
                      <a:endParaRPr lang="ja-JP" altLang="en-US" sz="2000"/>
                    </a:p>
                  </a:txBody>
                  <a:tcPr marL="23375" marR="23375" marT="11687" marB="11687" anchor="ctr">
                    <a:lnL>
                      <a:noFill/>
                    </a:lnL>
                    <a:lnR>
                      <a:noFill/>
                    </a:lnR>
                    <a:lnT>
                      <a:noFill/>
                    </a:lnT>
                    <a:lnB>
                      <a:noFill/>
                    </a:lnB>
                  </a:tcPr>
                </a:tc>
                <a:tc>
                  <a:txBody>
                    <a:bodyPr/>
                    <a:lstStyle/>
                    <a:p>
                      <a:r>
                        <a:rPr lang="en-US" altLang="ja-JP" sz="2000"/>
                        <a:t>7.0×10</a:t>
                      </a:r>
                      <a:r>
                        <a:rPr lang="en-US" altLang="ja-JP" sz="2000" baseline="30000"/>
                        <a:t>-7</a:t>
                      </a:r>
                      <a:endParaRPr lang="ja-JP" altLang="en-US" sz="2000"/>
                    </a:p>
                  </a:txBody>
                  <a:tcPr marL="23375" marR="23375" marT="11687" marB="11687" anchor="ctr">
                    <a:lnL>
                      <a:noFill/>
                    </a:lnL>
                    <a:lnR>
                      <a:noFill/>
                    </a:lnR>
                    <a:lnT>
                      <a:noFill/>
                    </a:lnT>
                    <a:lnB>
                      <a:noFill/>
                    </a:lnB>
                  </a:tcPr>
                </a:tc>
                <a:tc>
                  <a:txBody>
                    <a:bodyPr/>
                    <a:lstStyle/>
                    <a:p>
                      <a:r>
                        <a:rPr lang="en-US" altLang="ja-JP" sz="2000" dirty="0"/>
                        <a:t>3.5×10</a:t>
                      </a:r>
                      <a:r>
                        <a:rPr lang="en-US" altLang="ja-JP" sz="2000" baseline="30000" dirty="0"/>
                        <a:t>-7</a:t>
                      </a:r>
                      <a:endParaRPr lang="ja-JP" altLang="en-US" sz="2000" dirty="0"/>
                    </a:p>
                  </a:txBody>
                  <a:tcPr marL="23375" marR="23375" marT="11687" marB="11687" anchor="ctr">
                    <a:lnL>
                      <a:noFill/>
                    </a:lnL>
                    <a:lnR>
                      <a:noFill/>
                    </a:lnR>
                    <a:lnT>
                      <a:noFill/>
                    </a:lnT>
                    <a:lnB>
                      <a:noFill/>
                    </a:lnB>
                  </a:tcPr>
                </a:tc>
              </a:tr>
              <a:tr h="165115">
                <a:tc>
                  <a:txBody>
                    <a:bodyPr/>
                    <a:lstStyle/>
                    <a:p>
                      <a:r>
                        <a:rPr lang="en-US" sz="500"/>
                        <a:t>Te-132/ I-132</a:t>
                      </a:r>
                    </a:p>
                  </a:txBody>
                  <a:tcPr marL="23375" marR="23375" marT="11687" marB="11687" anchor="ctr">
                    <a:lnL>
                      <a:noFill/>
                    </a:lnL>
                    <a:lnR>
                      <a:noFill/>
                    </a:lnR>
                    <a:lnT>
                      <a:noFill/>
                    </a:lnT>
                    <a:lnB>
                      <a:noFill/>
                    </a:lnB>
                  </a:tcPr>
                </a:tc>
                <a:tc>
                  <a:txBody>
                    <a:bodyPr/>
                    <a:lstStyle/>
                    <a:p>
                      <a:r>
                        <a:rPr lang="en-US" altLang="ja-JP" sz="500"/>
                        <a:t>3.26</a:t>
                      </a:r>
                      <a:r>
                        <a:rPr lang="ja-JP" altLang="en-US" sz="500"/>
                        <a:t>日</a:t>
                      </a:r>
                      <a:r>
                        <a:rPr lang="en-US" altLang="ja-JP" sz="500"/>
                        <a:t>/2.3</a:t>
                      </a:r>
                      <a:r>
                        <a:rPr lang="ja-JP" altLang="en-US" sz="500"/>
                        <a:t>時</a:t>
                      </a:r>
                    </a:p>
                  </a:txBody>
                  <a:tcPr marL="23375" marR="23375" marT="11687" marB="11687" anchor="ctr">
                    <a:lnL>
                      <a:noFill/>
                    </a:lnL>
                    <a:lnR>
                      <a:noFill/>
                    </a:lnR>
                    <a:lnT>
                      <a:noFill/>
                    </a:lnT>
                    <a:lnB>
                      <a:noFill/>
                    </a:lnB>
                  </a:tcPr>
                </a:tc>
                <a:tc>
                  <a:txBody>
                    <a:bodyPr/>
                    <a:lstStyle/>
                    <a:p>
                      <a:r>
                        <a:rPr lang="en-US" altLang="ja-JP" sz="500"/>
                        <a:t>5.5×10</a:t>
                      </a:r>
                      <a:r>
                        <a:rPr lang="en-US" altLang="ja-JP" sz="500" baseline="30000"/>
                        <a:t>-5</a:t>
                      </a:r>
                      <a:endParaRPr lang="ja-JP" altLang="en-US" sz="500"/>
                    </a:p>
                  </a:txBody>
                  <a:tcPr marL="23375" marR="23375" marT="11687" marB="11687" anchor="ctr">
                    <a:lnL>
                      <a:noFill/>
                    </a:lnL>
                    <a:lnR>
                      <a:noFill/>
                    </a:lnR>
                    <a:lnT>
                      <a:noFill/>
                    </a:lnT>
                    <a:lnB>
                      <a:noFill/>
                    </a:lnB>
                  </a:tcPr>
                </a:tc>
                <a:tc>
                  <a:txBody>
                    <a:bodyPr/>
                    <a:lstStyle/>
                    <a:p>
                      <a:r>
                        <a:rPr lang="en-US" altLang="ja-JP" sz="500"/>
                        <a:t>5.5×10</a:t>
                      </a:r>
                      <a:r>
                        <a:rPr lang="en-US" altLang="ja-JP" sz="500" baseline="30000"/>
                        <a:t>-6</a:t>
                      </a:r>
                      <a:endParaRPr lang="ja-JP" altLang="en-US" sz="500"/>
                    </a:p>
                  </a:txBody>
                  <a:tcPr marL="23375" marR="23375" marT="11687" marB="11687" anchor="ctr">
                    <a:lnL>
                      <a:noFill/>
                    </a:lnL>
                    <a:lnR>
                      <a:noFill/>
                    </a:lnR>
                    <a:lnT>
                      <a:noFill/>
                    </a:lnT>
                    <a:lnB>
                      <a:noFill/>
                    </a:lnB>
                  </a:tcPr>
                </a:tc>
                <a:tc>
                  <a:txBody>
                    <a:bodyPr/>
                    <a:lstStyle/>
                    <a:p>
                      <a:r>
                        <a:rPr lang="en-US" altLang="ja-JP" sz="500"/>
                        <a:t>2.2×10</a:t>
                      </a:r>
                      <a:r>
                        <a:rPr lang="en-US" altLang="ja-JP" sz="500" baseline="30000"/>
                        <a:t>-6</a:t>
                      </a:r>
                      <a:endParaRPr lang="ja-JP" altLang="en-US" sz="500"/>
                    </a:p>
                  </a:txBody>
                  <a:tcPr marL="23375" marR="23375" marT="11687" marB="11687" anchor="ctr">
                    <a:lnL>
                      <a:noFill/>
                    </a:lnL>
                    <a:lnR>
                      <a:noFill/>
                    </a:lnR>
                    <a:lnT>
                      <a:noFill/>
                    </a:lnT>
                    <a:lnB>
                      <a:noFill/>
                    </a:lnB>
                  </a:tcPr>
                </a:tc>
                <a:tc>
                  <a:txBody>
                    <a:bodyPr/>
                    <a:lstStyle/>
                    <a:p>
                      <a:r>
                        <a:rPr lang="en-US" altLang="ja-JP" sz="500" dirty="0"/>
                        <a:t>1.1×10</a:t>
                      </a:r>
                      <a:r>
                        <a:rPr lang="en-US" altLang="ja-JP" sz="500" baseline="30000" dirty="0"/>
                        <a:t>-6</a:t>
                      </a:r>
                      <a:endParaRPr lang="ja-JP" altLang="en-US" sz="500" dirty="0"/>
                    </a:p>
                  </a:txBody>
                  <a:tcPr marL="23375" marR="23375" marT="11687" marB="11687" anchor="ctr">
                    <a:lnL>
                      <a:noFill/>
                    </a:lnL>
                    <a:lnR>
                      <a:noFill/>
                    </a:lnR>
                    <a:lnT>
                      <a:noFill/>
                    </a:lnT>
                    <a:lnB>
                      <a:noFill/>
                    </a:lnB>
                  </a:tcPr>
                </a:tc>
              </a:tr>
              <a:tr h="112795">
                <a:tc>
                  <a:txBody>
                    <a:bodyPr/>
                    <a:lstStyle/>
                    <a:p>
                      <a:r>
                        <a:rPr lang="en-US" sz="500"/>
                        <a:t>I-131</a:t>
                      </a:r>
                    </a:p>
                  </a:txBody>
                  <a:tcPr marL="23375" marR="23375" marT="11687" marB="11687" anchor="ctr">
                    <a:lnL>
                      <a:noFill/>
                    </a:lnL>
                    <a:lnR>
                      <a:noFill/>
                    </a:lnR>
                    <a:lnT>
                      <a:noFill/>
                    </a:lnT>
                    <a:lnB>
                      <a:noFill/>
                    </a:lnB>
                  </a:tcPr>
                </a:tc>
                <a:tc>
                  <a:txBody>
                    <a:bodyPr/>
                    <a:lstStyle/>
                    <a:p>
                      <a:r>
                        <a:rPr lang="en-US" altLang="ja-JP" sz="500"/>
                        <a:t>8.04</a:t>
                      </a:r>
                      <a:r>
                        <a:rPr lang="ja-JP" altLang="en-US" sz="500"/>
                        <a:t>日</a:t>
                      </a:r>
                    </a:p>
                  </a:txBody>
                  <a:tcPr marL="23375" marR="23375" marT="11687" marB="11687" anchor="ctr">
                    <a:lnL>
                      <a:noFill/>
                    </a:lnL>
                    <a:lnR>
                      <a:noFill/>
                    </a:lnR>
                    <a:lnT>
                      <a:noFill/>
                    </a:lnT>
                    <a:lnB>
                      <a:noFill/>
                    </a:lnB>
                  </a:tcPr>
                </a:tc>
                <a:tc>
                  <a:txBody>
                    <a:bodyPr/>
                    <a:lstStyle/>
                    <a:p>
                      <a:r>
                        <a:rPr lang="en-US" altLang="ja-JP" sz="500"/>
                        <a:t>5.5×10</a:t>
                      </a:r>
                      <a:r>
                        <a:rPr lang="en-US" altLang="ja-JP" sz="500" baseline="30000"/>
                        <a:t>-6</a:t>
                      </a:r>
                      <a:endParaRPr lang="ja-JP" altLang="en-US" sz="500"/>
                    </a:p>
                  </a:txBody>
                  <a:tcPr marL="23375" marR="23375" marT="11687" marB="11687" anchor="ctr">
                    <a:lnL>
                      <a:noFill/>
                    </a:lnL>
                    <a:lnR>
                      <a:noFill/>
                    </a:lnR>
                    <a:lnT>
                      <a:noFill/>
                    </a:lnT>
                    <a:lnB>
                      <a:noFill/>
                    </a:lnB>
                  </a:tcPr>
                </a:tc>
                <a:tc>
                  <a:txBody>
                    <a:bodyPr/>
                    <a:lstStyle/>
                    <a:p>
                      <a:r>
                        <a:rPr lang="en-US" altLang="ja-JP" sz="500"/>
                        <a:t>5.5×10</a:t>
                      </a:r>
                      <a:r>
                        <a:rPr lang="en-US" altLang="ja-JP" sz="500" baseline="30000"/>
                        <a:t>-7</a:t>
                      </a:r>
                      <a:endParaRPr lang="ja-JP" altLang="en-US" sz="500"/>
                    </a:p>
                  </a:txBody>
                  <a:tcPr marL="23375" marR="23375" marT="11687" marB="11687" anchor="ctr">
                    <a:lnL>
                      <a:noFill/>
                    </a:lnL>
                    <a:lnR>
                      <a:noFill/>
                    </a:lnR>
                    <a:lnT>
                      <a:noFill/>
                    </a:lnT>
                    <a:lnB>
                      <a:noFill/>
                    </a:lnB>
                  </a:tcPr>
                </a:tc>
                <a:tc>
                  <a:txBody>
                    <a:bodyPr/>
                    <a:lstStyle/>
                    <a:p>
                      <a:r>
                        <a:rPr lang="en-US" altLang="ja-JP" sz="500"/>
                        <a:t>2.2×10</a:t>
                      </a:r>
                      <a:r>
                        <a:rPr lang="en-US" altLang="ja-JP" sz="500" baseline="30000"/>
                        <a:t>-7</a:t>
                      </a:r>
                      <a:endParaRPr lang="ja-JP" altLang="en-US" sz="500"/>
                    </a:p>
                  </a:txBody>
                  <a:tcPr marL="23375" marR="23375" marT="11687" marB="11687" anchor="ctr">
                    <a:lnL>
                      <a:noFill/>
                    </a:lnL>
                    <a:lnR>
                      <a:noFill/>
                    </a:lnR>
                    <a:lnT>
                      <a:noFill/>
                    </a:lnT>
                    <a:lnB>
                      <a:noFill/>
                    </a:lnB>
                  </a:tcPr>
                </a:tc>
                <a:tc>
                  <a:txBody>
                    <a:bodyPr/>
                    <a:lstStyle/>
                    <a:p>
                      <a:r>
                        <a:rPr lang="en-US" altLang="ja-JP" sz="500"/>
                        <a:t>1.1×10</a:t>
                      </a:r>
                      <a:r>
                        <a:rPr lang="en-US" altLang="ja-JP" sz="500" baseline="30000"/>
                        <a:t>-7</a:t>
                      </a:r>
                      <a:endParaRPr lang="ja-JP" altLang="en-US" sz="500"/>
                    </a:p>
                  </a:txBody>
                  <a:tcPr marL="23375" marR="23375" marT="11687" marB="11687" anchor="ctr">
                    <a:lnL>
                      <a:noFill/>
                    </a:lnL>
                    <a:lnR>
                      <a:noFill/>
                    </a:lnR>
                    <a:lnT>
                      <a:noFill/>
                    </a:lnT>
                    <a:lnB>
                      <a:noFill/>
                    </a:lnB>
                  </a:tcPr>
                </a:tc>
              </a:tr>
              <a:tr h="112795">
                <a:tc>
                  <a:txBody>
                    <a:bodyPr/>
                    <a:lstStyle/>
                    <a:p>
                      <a:r>
                        <a:rPr lang="en-US" sz="500"/>
                        <a:t>Cs-134</a:t>
                      </a:r>
                    </a:p>
                  </a:txBody>
                  <a:tcPr marL="23375" marR="23375" marT="11687" marB="11687" anchor="ctr">
                    <a:lnL>
                      <a:noFill/>
                    </a:lnL>
                    <a:lnR>
                      <a:noFill/>
                    </a:lnR>
                    <a:lnT>
                      <a:noFill/>
                    </a:lnT>
                    <a:lnB>
                      <a:noFill/>
                    </a:lnB>
                  </a:tcPr>
                </a:tc>
                <a:tc>
                  <a:txBody>
                    <a:bodyPr/>
                    <a:lstStyle/>
                    <a:p>
                      <a:r>
                        <a:rPr lang="en-US" altLang="ja-JP" sz="500"/>
                        <a:t>2.06</a:t>
                      </a:r>
                      <a:r>
                        <a:rPr lang="ja-JP" altLang="en-US" sz="500"/>
                        <a:t>年</a:t>
                      </a:r>
                    </a:p>
                  </a:txBody>
                  <a:tcPr marL="23375" marR="23375" marT="11687" marB="11687" anchor="ctr">
                    <a:lnL>
                      <a:noFill/>
                    </a:lnL>
                    <a:lnR>
                      <a:noFill/>
                    </a:lnR>
                    <a:lnT>
                      <a:noFill/>
                    </a:lnT>
                    <a:lnB>
                      <a:noFill/>
                    </a:lnB>
                  </a:tcPr>
                </a:tc>
                <a:tc>
                  <a:txBody>
                    <a:bodyPr/>
                    <a:lstStyle/>
                    <a:p>
                      <a:r>
                        <a:rPr lang="en-US" altLang="ja-JP" sz="500"/>
                        <a:t>1.0×10</a:t>
                      </a:r>
                      <a:r>
                        <a:rPr lang="en-US" altLang="ja-JP" sz="500" baseline="30000"/>
                        <a:t>-6</a:t>
                      </a:r>
                      <a:endParaRPr lang="ja-JP" altLang="en-US" sz="500"/>
                    </a:p>
                  </a:txBody>
                  <a:tcPr marL="23375" marR="23375" marT="11687" marB="11687" anchor="ctr">
                    <a:lnL>
                      <a:noFill/>
                    </a:lnL>
                    <a:lnR>
                      <a:noFill/>
                    </a:lnR>
                    <a:lnT>
                      <a:noFill/>
                    </a:lnT>
                    <a:lnB>
                      <a:noFill/>
                    </a:lnB>
                  </a:tcPr>
                </a:tc>
                <a:tc>
                  <a:txBody>
                    <a:bodyPr/>
                    <a:lstStyle/>
                    <a:p>
                      <a:r>
                        <a:rPr lang="en-US" altLang="ja-JP" sz="500"/>
                        <a:t>1.0×10</a:t>
                      </a:r>
                      <a:r>
                        <a:rPr lang="en-US" altLang="ja-JP" sz="500" baseline="30000"/>
                        <a:t>-7</a:t>
                      </a:r>
                      <a:endParaRPr lang="ja-JP" altLang="en-US" sz="500"/>
                    </a:p>
                  </a:txBody>
                  <a:tcPr marL="23375" marR="23375" marT="11687" marB="11687" anchor="ctr">
                    <a:lnL>
                      <a:noFill/>
                    </a:lnL>
                    <a:lnR>
                      <a:noFill/>
                    </a:lnR>
                    <a:lnT>
                      <a:noFill/>
                    </a:lnT>
                    <a:lnB>
                      <a:noFill/>
                    </a:lnB>
                  </a:tcPr>
                </a:tc>
                <a:tc>
                  <a:txBody>
                    <a:bodyPr/>
                    <a:lstStyle/>
                    <a:p>
                      <a:r>
                        <a:rPr lang="en-US" altLang="ja-JP" sz="500"/>
                        <a:t>4.0×10</a:t>
                      </a:r>
                      <a:r>
                        <a:rPr lang="en-US" altLang="ja-JP" sz="500" baseline="30000"/>
                        <a:t>-8</a:t>
                      </a:r>
                      <a:endParaRPr lang="ja-JP" altLang="en-US" sz="500"/>
                    </a:p>
                  </a:txBody>
                  <a:tcPr marL="23375" marR="23375" marT="11687" marB="11687" anchor="ctr">
                    <a:lnL>
                      <a:noFill/>
                    </a:lnL>
                    <a:lnR>
                      <a:noFill/>
                    </a:lnR>
                    <a:lnT>
                      <a:noFill/>
                    </a:lnT>
                    <a:lnB>
                      <a:noFill/>
                    </a:lnB>
                  </a:tcPr>
                </a:tc>
                <a:tc>
                  <a:txBody>
                    <a:bodyPr/>
                    <a:lstStyle/>
                    <a:p>
                      <a:r>
                        <a:rPr lang="en-US" altLang="ja-JP" sz="500"/>
                        <a:t>2.0×10</a:t>
                      </a:r>
                      <a:r>
                        <a:rPr lang="en-US" altLang="ja-JP" sz="500" baseline="30000"/>
                        <a:t>-8</a:t>
                      </a:r>
                      <a:endParaRPr lang="ja-JP" altLang="en-US" sz="500"/>
                    </a:p>
                  </a:txBody>
                  <a:tcPr marL="23375" marR="23375" marT="11687" marB="11687" anchor="ctr">
                    <a:lnL>
                      <a:noFill/>
                    </a:lnL>
                    <a:lnR>
                      <a:noFill/>
                    </a:lnR>
                    <a:lnT>
                      <a:noFill/>
                    </a:lnT>
                    <a:lnB>
                      <a:noFill/>
                    </a:lnB>
                  </a:tcPr>
                </a:tc>
              </a:tr>
              <a:tr h="112795">
                <a:tc>
                  <a:txBody>
                    <a:bodyPr/>
                    <a:lstStyle/>
                    <a:p>
                      <a:r>
                        <a:rPr lang="en-US" sz="500"/>
                        <a:t>Cs-137</a:t>
                      </a:r>
                    </a:p>
                  </a:txBody>
                  <a:tcPr marL="23375" marR="23375" marT="11687" marB="11687" anchor="ctr">
                    <a:lnL>
                      <a:noFill/>
                    </a:lnL>
                    <a:lnR>
                      <a:noFill/>
                    </a:lnR>
                    <a:lnT>
                      <a:noFill/>
                    </a:lnT>
                    <a:lnB>
                      <a:noFill/>
                    </a:lnB>
                  </a:tcPr>
                </a:tc>
                <a:tc>
                  <a:txBody>
                    <a:bodyPr/>
                    <a:lstStyle/>
                    <a:p>
                      <a:r>
                        <a:rPr lang="en-US" altLang="ja-JP" sz="500"/>
                        <a:t>30.0</a:t>
                      </a:r>
                      <a:r>
                        <a:rPr lang="ja-JP" altLang="en-US" sz="500"/>
                        <a:t>年</a:t>
                      </a:r>
                    </a:p>
                  </a:txBody>
                  <a:tcPr marL="23375" marR="23375" marT="11687" marB="11687" anchor="ctr">
                    <a:lnL>
                      <a:noFill/>
                    </a:lnL>
                    <a:lnR>
                      <a:noFill/>
                    </a:lnR>
                    <a:lnT>
                      <a:noFill/>
                    </a:lnT>
                    <a:lnB>
                      <a:noFill/>
                    </a:lnB>
                  </a:tcPr>
                </a:tc>
                <a:tc>
                  <a:txBody>
                    <a:bodyPr/>
                    <a:lstStyle/>
                    <a:p>
                      <a:r>
                        <a:rPr lang="en-US" altLang="ja-JP" sz="500"/>
                        <a:t>3.2×10</a:t>
                      </a:r>
                      <a:r>
                        <a:rPr lang="en-US" altLang="ja-JP" sz="500" baseline="30000"/>
                        <a:t>-6</a:t>
                      </a:r>
                      <a:endParaRPr lang="ja-JP" altLang="en-US" sz="500"/>
                    </a:p>
                  </a:txBody>
                  <a:tcPr marL="23375" marR="23375" marT="11687" marB="11687" anchor="ctr">
                    <a:lnL>
                      <a:noFill/>
                    </a:lnL>
                    <a:lnR>
                      <a:noFill/>
                    </a:lnR>
                    <a:lnT>
                      <a:noFill/>
                    </a:lnT>
                    <a:lnB>
                      <a:noFill/>
                    </a:lnB>
                  </a:tcPr>
                </a:tc>
                <a:tc>
                  <a:txBody>
                    <a:bodyPr/>
                    <a:lstStyle/>
                    <a:p>
                      <a:r>
                        <a:rPr lang="en-US" altLang="ja-JP" sz="500"/>
                        <a:t>3.2×10</a:t>
                      </a:r>
                      <a:r>
                        <a:rPr lang="en-US" altLang="ja-JP" sz="500" baseline="30000"/>
                        <a:t>-7</a:t>
                      </a:r>
                      <a:endParaRPr lang="ja-JP" altLang="en-US" sz="500"/>
                    </a:p>
                  </a:txBody>
                  <a:tcPr marL="23375" marR="23375" marT="11687" marB="11687" anchor="ctr">
                    <a:lnL>
                      <a:noFill/>
                    </a:lnL>
                    <a:lnR>
                      <a:noFill/>
                    </a:lnR>
                    <a:lnT>
                      <a:noFill/>
                    </a:lnT>
                    <a:lnB>
                      <a:noFill/>
                    </a:lnB>
                  </a:tcPr>
                </a:tc>
                <a:tc>
                  <a:txBody>
                    <a:bodyPr/>
                    <a:lstStyle/>
                    <a:p>
                      <a:r>
                        <a:rPr lang="en-US" altLang="ja-JP" sz="500"/>
                        <a:t>1.3×10</a:t>
                      </a:r>
                      <a:r>
                        <a:rPr lang="en-US" altLang="ja-JP" sz="500" baseline="30000"/>
                        <a:t>-7</a:t>
                      </a:r>
                      <a:endParaRPr lang="ja-JP" altLang="en-US" sz="500"/>
                    </a:p>
                  </a:txBody>
                  <a:tcPr marL="23375" marR="23375" marT="11687" marB="11687" anchor="ctr">
                    <a:lnL>
                      <a:noFill/>
                    </a:lnL>
                    <a:lnR>
                      <a:noFill/>
                    </a:lnR>
                    <a:lnT>
                      <a:noFill/>
                    </a:lnT>
                    <a:lnB>
                      <a:noFill/>
                    </a:lnB>
                  </a:tcPr>
                </a:tc>
                <a:tc>
                  <a:txBody>
                    <a:bodyPr/>
                    <a:lstStyle/>
                    <a:p>
                      <a:r>
                        <a:rPr lang="en-US" altLang="ja-JP" sz="500"/>
                        <a:t>6.5×10</a:t>
                      </a:r>
                      <a:r>
                        <a:rPr lang="en-US" altLang="ja-JP" sz="500" baseline="30000"/>
                        <a:t>-8</a:t>
                      </a:r>
                      <a:endParaRPr lang="ja-JP" altLang="en-US" sz="500"/>
                    </a:p>
                  </a:txBody>
                  <a:tcPr marL="23375" marR="23375" marT="11687" marB="11687" anchor="ctr">
                    <a:lnL>
                      <a:noFill/>
                    </a:lnL>
                    <a:lnR>
                      <a:noFill/>
                    </a:lnR>
                    <a:lnT>
                      <a:noFill/>
                    </a:lnT>
                    <a:lnB>
                      <a:noFill/>
                    </a:lnB>
                  </a:tcPr>
                </a:tc>
              </a:tr>
              <a:tr h="165115">
                <a:tc>
                  <a:txBody>
                    <a:bodyPr/>
                    <a:lstStyle/>
                    <a:p>
                      <a:r>
                        <a:rPr lang="en-US" sz="500"/>
                        <a:t>Ba-140/La-140</a:t>
                      </a:r>
                    </a:p>
                  </a:txBody>
                  <a:tcPr marL="23375" marR="23375" marT="11687" marB="11687" anchor="ctr">
                    <a:lnL>
                      <a:noFill/>
                    </a:lnL>
                    <a:lnR>
                      <a:noFill/>
                    </a:lnR>
                    <a:lnT>
                      <a:noFill/>
                    </a:lnT>
                    <a:lnB>
                      <a:noFill/>
                    </a:lnB>
                  </a:tcPr>
                </a:tc>
                <a:tc>
                  <a:txBody>
                    <a:bodyPr/>
                    <a:lstStyle/>
                    <a:p>
                      <a:r>
                        <a:rPr lang="en-US" altLang="ja-JP" sz="500"/>
                        <a:t>12.7</a:t>
                      </a:r>
                      <a:r>
                        <a:rPr lang="ja-JP" altLang="en-US" sz="500"/>
                        <a:t>日</a:t>
                      </a:r>
                      <a:r>
                        <a:rPr lang="en-US" altLang="ja-JP" sz="500"/>
                        <a:t>/40</a:t>
                      </a:r>
                      <a:r>
                        <a:rPr lang="ja-JP" altLang="en-US" sz="500"/>
                        <a:t>時</a:t>
                      </a:r>
                    </a:p>
                  </a:txBody>
                  <a:tcPr marL="23375" marR="23375" marT="11687" marB="11687" anchor="ctr">
                    <a:lnL>
                      <a:noFill/>
                    </a:lnL>
                    <a:lnR>
                      <a:noFill/>
                    </a:lnR>
                    <a:lnT>
                      <a:noFill/>
                    </a:lnT>
                    <a:lnB>
                      <a:noFill/>
                    </a:lnB>
                  </a:tcPr>
                </a:tc>
                <a:tc>
                  <a:txBody>
                    <a:bodyPr/>
                    <a:lstStyle/>
                    <a:p>
                      <a:r>
                        <a:rPr lang="en-US" altLang="ja-JP" sz="500"/>
                        <a:t>3.9×10</a:t>
                      </a:r>
                      <a:r>
                        <a:rPr lang="en-US" altLang="ja-JP" sz="500" baseline="30000"/>
                        <a:t>-5</a:t>
                      </a:r>
                      <a:endParaRPr lang="ja-JP" altLang="en-US" sz="500"/>
                    </a:p>
                  </a:txBody>
                  <a:tcPr marL="23375" marR="23375" marT="11687" marB="11687" anchor="ctr">
                    <a:lnL>
                      <a:noFill/>
                    </a:lnL>
                    <a:lnR>
                      <a:noFill/>
                    </a:lnR>
                    <a:lnT>
                      <a:noFill/>
                    </a:lnT>
                    <a:lnB>
                      <a:noFill/>
                    </a:lnB>
                  </a:tcPr>
                </a:tc>
                <a:tc>
                  <a:txBody>
                    <a:bodyPr/>
                    <a:lstStyle/>
                    <a:p>
                      <a:r>
                        <a:rPr lang="en-US" altLang="ja-JP" sz="500" dirty="0"/>
                        <a:t>3.9×10</a:t>
                      </a:r>
                      <a:r>
                        <a:rPr lang="en-US" altLang="ja-JP" sz="500" baseline="30000" dirty="0"/>
                        <a:t>-6</a:t>
                      </a:r>
                      <a:endParaRPr lang="ja-JP" altLang="en-US" sz="500" dirty="0"/>
                    </a:p>
                  </a:txBody>
                  <a:tcPr marL="23375" marR="23375" marT="11687" marB="11687" anchor="ctr">
                    <a:lnL>
                      <a:noFill/>
                    </a:lnL>
                    <a:lnR>
                      <a:noFill/>
                    </a:lnR>
                    <a:lnT>
                      <a:noFill/>
                    </a:lnT>
                    <a:lnB>
                      <a:noFill/>
                    </a:lnB>
                  </a:tcPr>
                </a:tc>
                <a:tc>
                  <a:txBody>
                    <a:bodyPr/>
                    <a:lstStyle/>
                    <a:p>
                      <a:r>
                        <a:rPr lang="en-US" altLang="ja-JP" sz="500"/>
                        <a:t>1.6×10</a:t>
                      </a:r>
                      <a:r>
                        <a:rPr lang="en-US" altLang="ja-JP" sz="500" baseline="30000"/>
                        <a:t>-6</a:t>
                      </a:r>
                      <a:endParaRPr lang="ja-JP" altLang="en-US" sz="500"/>
                    </a:p>
                  </a:txBody>
                  <a:tcPr marL="23375" marR="23375" marT="11687" marB="11687" anchor="ctr">
                    <a:lnL>
                      <a:noFill/>
                    </a:lnL>
                    <a:lnR>
                      <a:noFill/>
                    </a:lnR>
                    <a:lnT>
                      <a:noFill/>
                    </a:lnT>
                    <a:lnB>
                      <a:noFill/>
                    </a:lnB>
                  </a:tcPr>
                </a:tc>
                <a:tc>
                  <a:txBody>
                    <a:bodyPr/>
                    <a:lstStyle/>
                    <a:p>
                      <a:r>
                        <a:rPr lang="en-US" altLang="ja-JP" sz="500"/>
                        <a:t>7.8×10</a:t>
                      </a:r>
                      <a:r>
                        <a:rPr lang="en-US" altLang="ja-JP" sz="500" baseline="30000"/>
                        <a:t>-7</a:t>
                      </a:r>
                      <a:endParaRPr lang="ja-JP" altLang="en-US" sz="500"/>
                    </a:p>
                  </a:txBody>
                  <a:tcPr marL="23375" marR="23375" marT="11687" marB="11687" anchor="ctr">
                    <a:lnL>
                      <a:noFill/>
                    </a:lnL>
                    <a:lnR>
                      <a:noFill/>
                    </a:lnR>
                    <a:lnT>
                      <a:noFill/>
                    </a:lnT>
                    <a:lnB>
                      <a:noFill/>
                    </a:lnB>
                  </a:tcPr>
                </a:tc>
              </a:tr>
              <a:tr h="112795">
                <a:tc>
                  <a:txBody>
                    <a:bodyPr/>
                    <a:lstStyle/>
                    <a:p>
                      <a:r>
                        <a:rPr lang="en-US" sz="500"/>
                        <a:t>Pb-210</a:t>
                      </a:r>
                    </a:p>
                  </a:txBody>
                  <a:tcPr marL="23375" marR="23375" marT="11687" marB="11687" anchor="ctr">
                    <a:lnL>
                      <a:noFill/>
                    </a:lnL>
                    <a:lnR>
                      <a:noFill/>
                    </a:lnR>
                    <a:lnT>
                      <a:noFill/>
                    </a:lnT>
                    <a:lnB>
                      <a:noFill/>
                    </a:lnB>
                  </a:tcPr>
                </a:tc>
                <a:tc>
                  <a:txBody>
                    <a:bodyPr/>
                    <a:lstStyle/>
                    <a:p>
                      <a:r>
                        <a:rPr lang="en-US" altLang="ja-JP" sz="500"/>
                        <a:t>22.3</a:t>
                      </a:r>
                      <a:r>
                        <a:rPr lang="ja-JP" altLang="en-US" sz="500"/>
                        <a:t>年</a:t>
                      </a:r>
                    </a:p>
                  </a:txBody>
                  <a:tcPr marL="23375" marR="23375" marT="11687" marB="11687" anchor="ctr">
                    <a:lnL>
                      <a:noFill/>
                    </a:lnL>
                    <a:lnR>
                      <a:noFill/>
                    </a:lnR>
                    <a:lnT>
                      <a:noFill/>
                    </a:lnT>
                    <a:lnB>
                      <a:noFill/>
                    </a:lnB>
                  </a:tcPr>
                </a:tc>
                <a:tc>
                  <a:txBody>
                    <a:bodyPr/>
                    <a:lstStyle/>
                    <a:p>
                      <a:r>
                        <a:rPr lang="en-US" altLang="ja-JP" sz="500"/>
                        <a:t>3.5×10</a:t>
                      </a:r>
                      <a:r>
                        <a:rPr lang="en-US" altLang="ja-JP" sz="500" baseline="30000"/>
                        <a:t>-5</a:t>
                      </a:r>
                      <a:endParaRPr lang="ja-JP" altLang="en-US" sz="500"/>
                    </a:p>
                  </a:txBody>
                  <a:tcPr marL="23375" marR="23375" marT="11687" marB="11687" anchor="ctr">
                    <a:lnL>
                      <a:noFill/>
                    </a:lnL>
                    <a:lnR>
                      <a:noFill/>
                    </a:lnR>
                    <a:lnT>
                      <a:noFill/>
                    </a:lnT>
                    <a:lnB>
                      <a:noFill/>
                    </a:lnB>
                  </a:tcPr>
                </a:tc>
                <a:tc>
                  <a:txBody>
                    <a:bodyPr/>
                    <a:lstStyle/>
                    <a:p>
                      <a:r>
                        <a:rPr lang="en-US" altLang="ja-JP" sz="500"/>
                        <a:t>3.5×10</a:t>
                      </a:r>
                      <a:r>
                        <a:rPr lang="en-US" altLang="ja-JP" sz="500" baseline="30000"/>
                        <a:t>-6</a:t>
                      </a:r>
                      <a:endParaRPr lang="ja-JP" altLang="en-US" sz="500"/>
                    </a:p>
                  </a:txBody>
                  <a:tcPr marL="23375" marR="23375" marT="11687" marB="11687" anchor="ctr">
                    <a:lnL>
                      <a:noFill/>
                    </a:lnL>
                    <a:lnR>
                      <a:noFill/>
                    </a:lnR>
                    <a:lnT>
                      <a:noFill/>
                    </a:lnT>
                    <a:lnB>
                      <a:noFill/>
                    </a:lnB>
                  </a:tcPr>
                </a:tc>
                <a:tc>
                  <a:txBody>
                    <a:bodyPr/>
                    <a:lstStyle/>
                    <a:p>
                      <a:r>
                        <a:rPr lang="en-US" altLang="ja-JP" sz="500"/>
                        <a:t>1.4×10</a:t>
                      </a:r>
                      <a:r>
                        <a:rPr lang="en-US" altLang="ja-JP" sz="500" baseline="30000"/>
                        <a:t>-6</a:t>
                      </a:r>
                      <a:endParaRPr lang="ja-JP" altLang="en-US" sz="500"/>
                    </a:p>
                  </a:txBody>
                  <a:tcPr marL="23375" marR="23375" marT="11687" marB="11687" anchor="ctr">
                    <a:lnL>
                      <a:noFill/>
                    </a:lnL>
                    <a:lnR>
                      <a:noFill/>
                    </a:lnR>
                    <a:lnT>
                      <a:noFill/>
                    </a:lnT>
                    <a:lnB>
                      <a:noFill/>
                    </a:lnB>
                  </a:tcPr>
                </a:tc>
                <a:tc>
                  <a:txBody>
                    <a:bodyPr/>
                    <a:lstStyle/>
                    <a:p>
                      <a:r>
                        <a:rPr lang="en-US" altLang="ja-JP" sz="500"/>
                        <a:t>7.0×10</a:t>
                      </a:r>
                      <a:r>
                        <a:rPr lang="en-US" altLang="ja-JP" sz="500" baseline="30000"/>
                        <a:t>-7</a:t>
                      </a:r>
                      <a:endParaRPr lang="ja-JP" altLang="en-US" sz="500"/>
                    </a:p>
                  </a:txBody>
                  <a:tcPr marL="23375" marR="23375" marT="11687" marB="11687" anchor="ctr">
                    <a:lnL>
                      <a:noFill/>
                    </a:lnL>
                    <a:lnR>
                      <a:noFill/>
                    </a:lnR>
                    <a:lnT>
                      <a:noFill/>
                    </a:lnT>
                    <a:lnB>
                      <a:noFill/>
                    </a:lnB>
                  </a:tcPr>
                </a:tc>
              </a:tr>
              <a:tr h="112795">
                <a:tc>
                  <a:txBody>
                    <a:bodyPr/>
                    <a:lstStyle/>
                    <a:p>
                      <a:r>
                        <a:rPr lang="en-US" sz="500"/>
                        <a:t>Bi-210</a:t>
                      </a:r>
                    </a:p>
                  </a:txBody>
                  <a:tcPr marL="23375" marR="23375" marT="11687" marB="11687" anchor="ctr">
                    <a:lnL>
                      <a:noFill/>
                    </a:lnL>
                    <a:lnR>
                      <a:noFill/>
                    </a:lnR>
                    <a:lnT>
                      <a:noFill/>
                    </a:lnT>
                    <a:lnB>
                      <a:noFill/>
                    </a:lnB>
                  </a:tcPr>
                </a:tc>
                <a:tc>
                  <a:txBody>
                    <a:bodyPr/>
                    <a:lstStyle/>
                    <a:p>
                      <a:r>
                        <a:rPr lang="en-US" altLang="ja-JP" sz="500"/>
                        <a:t>5.01</a:t>
                      </a:r>
                      <a:r>
                        <a:rPr lang="ja-JP" altLang="en-US" sz="500"/>
                        <a:t>日</a:t>
                      </a:r>
                    </a:p>
                  </a:txBody>
                  <a:tcPr marL="23375" marR="23375" marT="11687" marB="11687" anchor="ctr">
                    <a:lnL>
                      <a:noFill/>
                    </a:lnL>
                    <a:lnR>
                      <a:noFill/>
                    </a:lnR>
                    <a:lnT>
                      <a:noFill/>
                    </a:lnT>
                    <a:lnB>
                      <a:noFill/>
                    </a:lnB>
                  </a:tcPr>
                </a:tc>
                <a:tc>
                  <a:txBody>
                    <a:bodyPr/>
                    <a:lstStyle/>
                    <a:p>
                      <a:r>
                        <a:rPr lang="en-US" altLang="ja-JP" sz="500"/>
                        <a:t>6.5×10</a:t>
                      </a:r>
                      <a:r>
                        <a:rPr lang="en-US" altLang="ja-JP" sz="500" baseline="30000"/>
                        <a:t>-8</a:t>
                      </a:r>
                      <a:endParaRPr lang="ja-JP" altLang="en-US" sz="500"/>
                    </a:p>
                  </a:txBody>
                  <a:tcPr marL="23375" marR="23375" marT="11687" marB="11687" anchor="ctr">
                    <a:lnL>
                      <a:noFill/>
                    </a:lnL>
                    <a:lnR>
                      <a:noFill/>
                    </a:lnR>
                    <a:lnT>
                      <a:noFill/>
                    </a:lnT>
                    <a:lnB>
                      <a:noFill/>
                    </a:lnB>
                  </a:tcPr>
                </a:tc>
                <a:tc>
                  <a:txBody>
                    <a:bodyPr/>
                    <a:lstStyle/>
                    <a:p>
                      <a:r>
                        <a:rPr lang="en-US" altLang="ja-JP" sz="500"/>
                        <a:t>6.5×10</a:t>
                      </a:r>
                      <a:r>
                        <a:rPr lang="en-US" altLang="ja-JP" sz="500" baseline="30000"/>
                        <a:t>-9</a:t>
                      </a:r>
                      <a:endParaRPr lang="ja-JP" altLang="en-US" sz="500"/>
                    </a:p>
                  </a:txBody>
                  <a:tcPr marL="23375" marR="23375" marT="11687" marB="11687" anchor="ctr">
                    <a:lnL>
                      <a:noFill/>
                    </a:lnL>
                    <a:lnR>
                      <a:noFill/>
                    </a:lnR>
                    <a:lnT>
                      <a:noFill/>
                    </a:lnT>
                    <a:lnB>
                      <a:noFill/>
                    </a:lnB>
                  </a:tcPr>
                </a:tc>
                <a:tc>
                  <a:txBody>
                    <a:bodyPr/>
                    <a:lstStyle/>
                    <a:p>
                      <a:r>
                        <a:rPr lang="en-US" altLang="ja-JP" sz="500"/>
                        <a:t>2.6×10</a:t>
                      </a:r>
                      <a:r>
                        <a:rPr lang="en-US" altLang="ja-JP" sz="500" baseline="30000"/>
                        <a:t>-9</a:t>
                      </a:r>
                      <a:endParaRPr lang="ja-JP" altLang="en-US" sz="500"/>
                    </a:p>
                  </a:txBody>
                  <a:tcPr marL="23375" marR="23375" marT="11687" marB="11687" anchor="ctr">
                    <a:lnL>
                      <a:noFill/>
                    </a:lnL>
                    <a:lnR>
                      <a:noFill/>
                    </a:lnR>
                    <a:lnT>
                      <a:noFill/>
                    </a:lnT>
                    <a:lnB>
                      <a:noFill/>
                    </a:lnB>
                  </a:tcPr>
                </a:tc>
                <a:tc>
                  <a:txBody>
                    <a:bodyPr/>
                    <a:lstStyle/>
                    <a:p>
                      <a:r>
                        <a:rPr lang="en-US" altLang="ja-JP" sz="500"/>
                        <a:t>1.3×10</a:t>
                      </a:r>
                      <a:r>
                        <a:rPr lang="en-US" altLang="ja-JP" sz="500" baseline="30000"/>
                        <a:t>-9</a:t>
                      </a:r>
                      <a:endParaRPr lang="ja-JP" altLang="en-US" sz="500"/>
                    </a:p>
                  </a:txBody>
                  <a:tcPr marL="23375" marR="23375" marT="11687" marB="11687" anchor="ctr">
                    <a:lnL>
                      <a:noFill/>
                    </a:lnL>
                    <a:lnR>
                      <a:noFill/>
                    </a:lnR>
                    <a:lnT>
                      <a:noFill/>
                    </a:lnT>
                    <a:lnB>
                      <a:noFill/>
                    </a:lnB>
                  </a:tcPr>
                </a:tc>
              </a:tr>
              <a:tr h="112795">
                <a:tc>
                  <a:txBody>
                    <a:bodyPr/>
                    <a:lstStyle/>
                    <a:p>
                      <a:r>
                        <a:rPr lang="en-US" sz="500"/>
                        <a:t>Po-210</a:t>
                      </a:r>
                    </a:p>
                  </a:txBody>
                  <a:tcPr marL="23375" marR="23375" marT="11687" marB="11687" anchor="ctr">
                    <a:lnL>
                      <a:noFill/>
                    </a:lnL>
                    <a:lnR>
                      <a:noFill/>
                    </a:lnR>
                    <a:lnT>
                      <a:noFill/>
                    </a:lnT>
                    <a:lnB>
                      <a:noFill/>
                    </a:lnB>
                  </a:tcPr>
                </a:tc>
                <a:tc>
                  <a:txBody>
                    <a:bodyPr/>
                    <a:lstStyle/>
                    <a:p>
                      <a:r>
                        <a:rPr lang="en-US" altLang="ja-JP" sz="500"/>
                        <a:t>138</a:t>
                      </a:r>
                      <a:r>
                        <a:rPr lang="ja-JP" altLang="en-US" sz="500"/>
                        <a:t>日</a:t>
                      </a:r>
                    </a:p>
                  </a:txBody>
                  <a:tcPr marL="23375" marR="23375" marT="11687" marB="11687" anchor="ctr">
                    <a:lnL>
                      <a:noFill/>
                    </a:lnL>
                    <a:lnR>
                      <a:noFill/>
                    </a:lnR>
                    <a:lnT>
                      <a:noFill/>
                    </a:lnT>
                    <a:lnB>
                      <a:noFill/>
                    </a:lnB>
                  </a:tcPr>
                </a:tc>
                <a:tc>
                  <a:txBody>
                    <a:bodyPr/>
                    <a:lstStyle/>
                    <a:p>
                      <a:r>
                        <a:rPr lang="en-US" altLang="ja-JP" sz="500"/>
                        <a:t>6.0×10</a:t>
                      </a:r>
                      <a:r>
                        <a:rPr lang="en-US" altLang="ja-JP" sz="500" baseline="30000"/>
                        <a:t>-5</a:t>
                      </a:r>
                      <a:endParaRPr lang="ja-JP" altLang="en-US" sz="500"/>
                    </a:p>
                  </a:txBody>
                  <a:tcPr marL="23375" marR="23375" marT="11687" marB="11687" anchor="ctr">
                    <a:lnL>
                      <a:noFill/>
                    </a:lnL>
                    <a:lnR>
                      <a:noFill/>
                    </a:lnR>
                    <a:lnT>
                      <a:noFill/>
                    </a:lnT>
                    <a:lnB>
                      <a:noFill/>
                    </a:lnB>
                  </a:tcPr>
                </a:tc>
                <a:tc>
                  <a:txBody>
                    <a:bodyPr/>
                    <a:lstStyle/>
                    <a:p>
                      <a:r>
                        <a:rPr lang="en-US" altLang="ja-JP" sz="500"/>
                        <a:t>6.0×10</a:t>
                      </a:r>
                      <a:r>
                        <a:rPr lang="en-US" altLang="ja-JP" sz="500" baseline="30000"/>
                        <a:t>-6</a:t>
                      </a:r>
                      <a:endParaRPr lang="ja-JP" altLang="en-US" sz="500"/>
                    </a:p>
                  </a:txBody>
                  <a:tcPr marL="23375" marR="23375" marT="11687" marB="11687" anchor="ctr">
                    <a:lnL>
                      <a:noFill/>
                    </a:lnL>
                    <a:lnR>
                      <a:noFill/>
                    </a:lnR>
                    <a:lnT>
                      <a:noFill/>
                    </a:lnT>
                    <a:lnB>
                      <a:noFill/>
                    </a:lnB>
                  </a:tcPr>
                </a:tc>
                <a:tc>
                  <a:txBody>
                    <a:bodyPr/>
                    <a:lstStyle/>
                    <a:p>
                      <a:r>
                        <a:rPr lang="en-US" altLang="ja-JP" sz="500"/>
                        <a:t>2.4×10</a:t>
                      </a:r>
                      <a:r>
                        <a:rPr lang="en-US" altLang="ja-JP" sz="500" baseline="30000"/>
                        <a:t>-6</a:t>
                      </a:r>
                      <a:endParaRPr lang="ja-JP" altLang="en-US" sz="500"/>
                    </a:p>
                  </a:txBody>
                  <a:tcPr marL="23375" marR="23375" marT="11687" marB="11687" anchor="ctr">
                    <a:lnL>
                      <a:noFill/>
                    </a:lnL>
                    <a:lnR>
                      <a:noFill/>
                    </a:lnR>
                    <a:lnT>
                      <a:noFill/>
                    </a:lnT>
                    <a:lnB>
                      <a:noFill/>
                    </a:lnB>
                  </a:tcPr>
                </a:tc>
                <a:tc>
                  <a:txBody>
                    <a:bodyPr/>
                    <a:lstStyle/>
                    <a:p>
                      <a:r>
                        <a:rPr lang="en-US" altLang="ja-JP" sz="500"/>
                        <a:t>1.2×10</a:t>
                      </a:r>
                      <a:r>
                        <a:rPr lang="en-US" altLang="ja-JP" sz="500" baseline="30000"/>
                        <a:t>-6</a:t>
                      </a:r>
                      <a:endParaRPr lang="ja-JP" altLang="en-US" sz="500"/>
                    </a:p>
                  </a:txBody>
                  <a:tcPr marL="23375" marR="23375" marT="11687" marB="11687" anchor="ctr">
                    <a:lnL>
                      <a:noFill/>
                    </a:lnL>
                    <a:lnR>
                      <a:noFill/>
                    </a:lnR>
                    <a:lnT>
                      <a:noFill/>
                    </a:lnT>
                    <a:lnB>
                      <a:noFill/>
                    </a:lnB>
                  </a:tcPr>
                </a:tc>
              </a:tr>
              <a:tr h="165115">
                <a:tc>
                  <a:txBody>
                    <a:bodyPr/>
                    <a:lstStyle/>
                    <a:p>
                      <a:r>
                        <a:rPr lang="en-US" sz="500"/>
                        <a:t>Ra-226 </a:t>
                      </a:r>
                      <a:r>
                        <a:rPr lang="en-US" sz="500" i="1"/>
                        <a:t>h</a:t>
                      </a:r>
                      <a:r>
                        <a:rPr lang="ja-JP" altLang="en-US" sz="500" i="1" baseline="-25000"/>
                        <a:t>食</a:t>
                      </a:r>
                      <a:endParaRPr lang="ja-JP" altLang="en-US" sz="500"/>
                    </a:p>
                  </a:txBody>
                  <a:tcPr marL="23375" marR="23375" marT="11687" marB="11687" anchor="ctr">
                    <a:lnL>
                      <a:noFill/>
                    </a:lnL>
                    <a:lnR>
                      <a:noFill/>
                    </a:lnR>
                    <a:lnT>
                      <a:noFill/>
                    </a:lnT>
                    <a:lnB>
                      <a:noFill/>
                    </a:lnB>
                  </a:tcPr>
                </a:tc>
                <a:tc>
                  <a:txBody>
                    <a:bodyPr/>
                    <a:lstStyle/>
                    <a:p>
                      <a:r>
                        <a:rPr lang="en-US" altLang="ja-JP" sz="500"/>
                        <a:t>1.6×10</a:t>
                      </a:r>
                      <a:r>
                        <a:rPr lang="en-US" altLang="ja-JP" sz="500" baseline="30000"/>
                        <a:t>+3</a:t>
                      </a:r>
                      <a:r>
                        <a:rPr lang="ja-JP" altLang="en-US" sz="500"/>
                        <a:t>年</a:t>
                      </a:r>
                    </a:p>
                  </a:txBody>
                  <a:tcPr marL="23375" marR="23375" marT="11687" marB="11687" anchor="ctr">
                    <a:lnL>
                      <a:noFill/>
                    </a:lnL>
                    <a:lnR>
                      <a:noFill/>
                    </a:lnR>
                    <a:lnT>
                      <a:noFill/>
                    </a:lnT>
                    <a:lnB>
                      <a:noFill/>
                    </a:lnB>
                  </a:tcPr>
                </a:tc>
                <a:tc>
                  <a:txBody>
                    <a:bodyPr/>
                    <a:lstStyle/>
                    <a:p>
                      <a:r>
                        <a:rPr lang="en-US" altLang="ja-JP" sz="500"/>
                        <a:t>1.4×10</a:t>
                      </a:r>
                      <a:r>
                        <a:rPr lang="en-US" altLang="ja-JP" sz="500" baseline="30000"/>
                        <a:t>-4</a:t>
                      </a:r>
                      <a:endParaRPr lang="ja-JP" altLang="en-US" sz="500"/>
                    </a:p>
                  </a:txBody>
                  <a:tcPr marL="23375" marR="23375" marT="11687" marB="11687" anchor="ctr">
                    <a:lnL>
                      <a:noFill/>
                    </a:lnL>
                    <a:lnR>
                      <a:noFill/>
                    </a:lnR>
                    <a:lnT>
                      <a:noFill/>
                    </a:lnT>
                    <a:lnB>
                      <a:noFill/>
                    </a:lnB>
                  </a:tcPr>
                </a:tc>
                <a:tc>
                  <a:txBody>
                    <a:bodyPr/>
                    <a:lstStyle/>
                    <a:p>
                      <a:r>
                        <a:rPr lang="en-US" altLang="ja-JP" sz="500"/>
                        <a:t>1.4×10</a:t>
                      </a:r>
                      <a:r>
                        <a:rPr lang="en-US" altLang="ja-JP" sz="500" baseline="30000"/>
                        <a:t>-5</a:t>
                      </a:r>
                      <a:endParaRPr lang="ja-JP" altLang="en-US" sz="500"/>
                    </a:p>
                  </a:txBody>
                  <a:tcPr marL="23375" marR="23375" marT="11687" marB="11687" anchor="ctr">
                    <a:lnL>
                      <a:noFill/>
                    </a:lnL>
                    <a:lnR>
                      <a:noFill/>
                    </a:lnR>
                    <a:lnT>
                      <a:noFill/>
                    </a:lnT>
                    <a:lnB>
                      <a:noFill/>
                    </a:lnB>
                  </a:tcPr>
                </a:tc>
                <a:tc>
                  <a:txBody>
                    <a:bodyPr/>
                    <a:lstStyle/>
                    <a:p>
                      <a:r>
                        <a:rPr lang="en-US" altLang="ja-JP" sz="500"/>
                        <a:t>5.6×10</a:t>
                      </a:r>
                      <a:r>
                        <a:rPr lang="en-US" altLang="ja-JP" sz="500" baseline="30000"/>
                        <a:t>-6</a:t>
                      </a:r>
                      <a:endParaRPr lang="ja-JP" altLang="en-US" sz="500"/>
                    </a:p>
                  </a:txBody>
                  <a:tcPr marL="23375" marR="23375" marT="11687" marB="11687" anchor="ctr">
                    <a:lnL>
                      <a:noFill/>
                    </a:lnL>
                    <a:lnR>
                      <a:noFill/>
                    </a:lnR>
                    <a:lnT>
                      <a:noFill/>
                    </a:lnT>
                    <a:lnB>
                      <a:noFill/>
                    </a:lnB>
                  </a:tcPr>
                </a:tc>
                <a:tc>
                  <a:txBody>
                    <a:bodyPr/>
                    <a:lstStyle/>
                    <a:p>
                      <a:r>
                        <a:rPr lang="en-US" altLang="ja-JP" sz="500" dirty="0"/>
                        <a:t>2.8×10</a:t>
                      </a:r>
                      <a:r>
                        <a:rPr lang="en-US" altLang="ja-JP" sz="500" baseline="30000" dirty="0"/>
                        <a:t>-6</a:t>
                      </a:r>
                      <a:endParaRPr lang="ja-JP" altLang="en-US" sz="500" dirty="0"/>
                    </a:p>
                  </a:txBody>
                  <a:tcPr marL="23375" marR="23375" marT="11687" marB="11687" anchor="ctr">
                    <a:lnL>
                      <a:noFill/>
                    </a:lnL>
                    <a:lnR>
                      <a:noFill/>
                    </a:lnR>
                    <a:lnT>
                      <a:noFill/>
                    </a:lnT>
                    <a:lnB>
                      <a:noFill/>
                    </a:lnB>
                  </a:tcPr>
                </a:tc>
              </a:tr>
              <a:tr h="112795">
                <a:tc>
                  <a:txBody>
                    <a:bodyPr/>
                    <a:lstStyle/>
                    <a:p>
                      <a:r>
                        <a:rPr lang="en-US" sz="500"/>
                        <a:t>U-238 </a:t>
                      </a:r>
                      <a:r>
                        <a:rPr lang="en-US" sz="500" i="1"/>
                        <a:t>h</a:t>
                      </a:r>
                      <a:r>
                        <a:rPr lang="ja-JP" altLang="en-US" sz="500" i="1" baseline="-25000"/>
                        <a:t>吸</a:t>
                      </a:r>
                      <a:endParaRPr lang="ja-JP" altLang="en-US" sz="500"/>
                    </a:p>
                  </a:txBody>
                  <a:tcPr marL="23375" marR="23375" marT="11687" marB="11687" anchor="ctr">
                    <a:lnL>
                      <a:noFill/>
                    </a:lnL>
                    <a:lnR>
                      <a:noFill/>
                    </a:lnR>
                    <a:lnT>
                      <a:noFill/>
                    </a:lnT>
                    <a:lnB>
                      <a:noFill/>
                    </a:lnB>
                  </a:tcPr>
                </a:tc>
                <a:tc>
                  <a:txBody>
                    <a:bodyPr/>
                    <a:lstStyle/>
                    <a:p>
                      <a:r>
                        <a:rPr lang="en-US" altLang="ja-JP" sz="500"/>
                        <a:t>4.5×10</a:t>
                      </a:r>
                      <a:r>
                        <a:rPr lang="en-US" altLang="ja-JP" sz="500" baseline="30000"/>
                        <a:t>+9</a:t>
                      </a:r>
                      <a:endParaRPr lang="ja-JP" altLang="en-US" sz="500"/>
                    </a:p>
                  </a:txBody>
                  <a:tcPr marL="23375" marR="23375" marT="11687" marB="11687" anchor="ctr">
                    <a:lnL>
                      <a:noFill/>
                    </a:lnL>
                    <a:lnR>
                      <a:noFill/>
                    </a:lnR>
                    <a:lnT>
                      <a:noFill/>
                    </a:lnT>
                    <a:lnB>
                      <a:noFill/>
                    </a:lnB>
                  </a:tcPr>
                </a:tc>
                <a:tc>
                  <a:txBody>
                    <a:bodyPr/>
                    <a:lstStyle/>
                    <a:p>
                      <a:r>
                        <a:rPr lang="en-US" altLang="ja-JP" sz="500"/>
                        <a:t>2.5×10</a:t>
                      </a:r>
                      <a:r>
                        <a:rPr lang="en-US" altLang="ja-JP" sz="500" baseline="30000"/>
                        <a:t>-2</a:t>
                      </a:r>
                      <a:endParaRPr lang="ja-JP" altLang="en-US" sz="500"/>
                    </a:p>
                  </a:txBody>
                  <a:tcPr marL="23375" marR="23375" marT="11687" marB="11687" anchor="ctr">
                    <a:lnL>
                      <a:noFill/>
                    </a:lnL>
                    <a:lnR>
                      <a:noFill/>
                    </a:lnR>
                    <a:lnT>
                      <a:noFill/>
                    </a:lnT>
                    <a:lnB>
                      <a:noFill/>
                    </a:lnB>
                  </a:tcPr>
                </a:tc>
                <a:tc>
                  <a:txBody>
                    <a:bodyPr/>
                    <a:lstStyle/>
                    <a:p>
                      <a:r>
                        <a:rPr lang="en-US" altLang="ja-JP" sz="500"/>
                        <a:t>2.5×10</a:t>
                      </a:r>
                      <a:r>
                        <a:rPr lang="en-US" altLang="ja-JP" sz="500" baseline="30000"/>
                        <a:t>-3</a:t>
                      </a:r>
                      <a:endParaRPr lang="ja-JP" altLang="en-US" sz="500"/>
                    </a:p>
                  </a:txBody>
                  <a:tcPr marL="23375" marR="23375" marT="11687" marB="11687" anchor="ctr">
                    <a:lnL>
                      <a:noFill/>
                    </a:lnL>
                    <a:lnR>
                      <a:noFill/>
                    </a:lnR>
                    <a:lnT>
                      <a:noFill/>
                    </a:lnT>
                    <a:lnB>
                      <a:noFill/>
                    </a:lnB>
                  </a:tcPr>
                </a:tc>
                <a:tc>
                  <a:txBody>
                    <a:bodyPr/>
                    <a:lstStyle/>
                    <a:p>
                      <a:r>
                        <a:rPr lang="en-US" altLang="ja-JP" sz="500"/>
                        <a:t>1.2×10</a:t>
                      </a:r>
                      <a:r>
                        <a:rPr lang="en-US" altLang="ja-JP" sz="500" baseline="30000"/>
                        <a:t>-3</a:t>
                      </a:r>
                      <a:endParaRPr lang="ja-JP" altLang="en-US" sz="500"/>
                    </a:p>
                  </a:txBody>
                  <a:tcPr marL="23375" marR="23375" marT="11687" marB="11687" anchor="ctr">
                    <a:lnL>
                      <a:noFill/>
                    </a:lnL>
                    <a:lnR>
                      <a:noFill/>
                    </a:lnR>
                    <a:lnT>
                      <a:noFill/>
                    </a:lnT>
                    <a:lnB>
                      <a:noFill/>
                    </a:lnB>
                  </a:tcPr>
                </a:tc>
                <a:tc>
                  <a:txBody>
                    <a:bodyPr/>
                    <a:lstStyle/>
                    <a:p>
                      <a:r>
                        <a:rPr lang="en-US" altLang="ja-JP" sz="500"/>
                        <a:t>8.4×10</a:t>
                      </a:r>
                      <a:r>
                        <a:rPr lang="en-US" altLang="ja-JP" sz="500" baseline="30000"/>
                        <a:t>-4</a:t>
                      </a:r>
                      <a:endParaRPr lang="ja-JP" altLang="en-US" sz="500"/>
                    </a:p>
                  </a:txBody>
                  <a:tcPr marL="23375" marR="23375" marT="11687" marB="11687" anchor="ctr">
                    <a:lnL>
                      <a:noFill/>
                    </a:lnL>
                    <a:lnR>
                      <a:noFill/>
                    </a:lnR>
                    <a:lnT>
                      <a:noFill/>
                    </a:lnT>
                    <a:lnB>
                      <a:noFill/>
                    </a:lnB>
                  </a:tcPr>
                </a:tc>
              </a:tr>
              <a:tr h="308274">
                <a:tc>
                  <a:txBody>
                    <a:bodyPr/>
                    <a:lstStyle/>
                    <a:p>
                      <a:r>
                        <a:rPr lang="en-US" altLang="ja-JP" sz="500"/>
                        <a:t>U-238 </a:t>
                      </a:r>
                      <a:r>
                        <a:rPr lang="ja-JP" altLang="en-US" sz="500"/>
                        <a:t>（ナノ粒子・マイクロ粒子の</a:t>
                      </a:r>
                      <a:r>
                        <a:rPr lang="en-US" altLang="ja-JP" sz="500" i="1"/>
                        <a:t>h</a:t>
                      </a:r>
                      <a:r>
                        <a:rPr lang="ja-JP" altLang="en-US" sz="500" i="1" baseline="-25000"/>
                        <a:t>吸</a:t>
                      </a:r>
                      <a:r>
                        <a:rPr lang="ja-JP" altLang="en-US" sz="500"/>
                        <a:t>）</a:t>
                      </a:r>
                    </a:p>
                  </a:txBody>
                  <a:tcPr marL="23375" marR="23375" marT="11687" marB="11687" anchor="ctr">
                    <a:lnL>
                      <a:noFill/>
                    </a:lnL>
                    <a:lnR>
                      <a:noFill/>
                    </a:lnR>
                    <a:lnT>
                      <a:noFill/>
                    </a:lnT>
                    <a:lnB>
                      <a:noFill/>
                    </a:lnB>
                  </a:tcPr>
                </a:tc>
                <a:tc>
                  <a:txBody>
                    <a:bodyPr/>
                    <a:lstStyle/>
                    <a:p>
                      <a:r>
                        <a:rPr lang="en-US" altLang="ja-JP" sz="500"/>
                        <a:t>4.5×10</a:t>
                      </a:r>
                      <a:r>
                        <a:rPr lang="en-US" altLang="ja-JP" sz="500" baseline="30000"/>
                        <a:t>+9</a:t>
                      </a:r>
                      <a:endParaRPr lang="ja-JP" altLang="en-US" sz="500"/>
                    </a:p>
                  </a:txBody>
                  <a:tcPr marL="23375" marR="23375" marT="11687" marB="11687" anchor="ctr">
                    <a:lnL>
                      <a:noFill/>
                    </a:lnL>
                    <a:lnR>
                      <a:noFill/>
                    </a:lnR>
                    <a:lnT>
                      <a:noFill/>
                    </a:lnT>
                    <a:lnB>
                      <a:noFill/>
                    </a:lnB>
                  </a:tcPr>
                </a:tc>
                <a:tc>
                  <a:txBody>
                    <a:bodyPr/>
                    <a:lstStyle/>
                    <a:p>
                      <a:r>
                        <a:rPr lang="en-US" altLang="ja-JP" sz="500"/>
                        <a:t>2.5×10</a:t>
                      </a:r>
                      <a:r>
                        <a:rPr lang="en-US" altLang="ja-JP" sz="500" baseline="30000"/>
                        <a:t>-1</a:t>
                      </a:r>
                      <a:endParaRPr lang="ja-JP" altLang="en-US" sz="500"/>
                    </a:p>
                  </a:txBody>
                  <a:tcPr marL="23375" marR="23375" marT="11687" marB="11687" anchor="ctr">
                    <a:lnL>
                      <a:noFill/>
                    </a:lnL>
                    <a:lnR>
                      <a:noFill/>
                    </a:lnR>
                    <a:lnT>
                      <a:noFill/>
                    </a:lnT>
                    <a:lnB>
                      <a:noFill/>
                    </a:lnB>
                  </a:tcPr>
                </a:tc>
                <a:tc>
                  <a:txBody>
                    <a:bodyPr/>
                    <a:lstStyle/>
                    <a:p>
                      <a:r>
                        <a:rPr lang="en-US" altLang="ja-JP" sz="500"/>
                        <a:t>2.5×10</a:t>
                      </a:r>
                      <a:r>
                        <a:rPr lang="en-US" altLang="ja-JP" sz="500" baseline="30000"/>
                        <a:t>-2</a:t>
                      </a:r>
                      <a:endParaRPr lang="ja-JP" altLang="en-US" sz="500"/>
                    </a:p>
                  </a:txBody>
                  <a:tcPr marL="23375" marR="23375" marT="11687" marB="11687" anchor="ctr">
                    <a:lnL>
                      <a:noFill/>
                    </a:lnL>
                    <a:lnR>
                      <a:noFill/>
                    </a:lnR>
                    <a:lnT>
                      <a:noFill/>
                    </a:lnT>
                    <a:lnB>
                      <a:noFill/>
                    </a:lnB>
                  </a:tcPr>
                </a:tc>
                <a:tc>
                  <a:txBody>
                    <a:bodyPr/>
                    <a:lstStyle/>
                    <a:p>
                      <a:r>
                        <a:rPr lang="en-US" altLang="ja-JP" sz="500"/>
                        <a:t>1.2×10</a:t>
                      </a:r>
                      <a:r>
                        <a:rPr lang="en-US" altLang="ja-JP" sz="500" baseline="30000"/>
                        <a:t>-2</a:t>
                      </a:r>
                      <a:endParaRPr lang="ja-JP" altLang="en-US" sz="500"/>
                    </a:p>
                  </a:txBody>
                  <a:tcPr marL="23375" marR="23375" marT="11687" marB="11687" anchor="ctr">
                    <a:lnL>
                      <a:noFill/>
                    </a:lnL>
                    <a:lnR>
                      <a:noFill/>
                    </a:lnR>
                    <a:lnT>
                      <a:noFill/>
                    </a:lnT>
                    <a:lnB>
                      <a:noFill/>
                    </a:lnB>
                  </a:tcPr>
                </a:tc>
                <a:tc>
                  <a:txBody>
                    <a:bodyPr/>
                    <a:lstStyle/>
                    <a:p>
                      <a:r>
                        <a:rPr lang="en-US" altLang="ja-JP" sz="500"/>
                        <a:t>8.4×10</a:t>
                      </a:r>
                      <a:r>
                        <a:rPr lang="en-US" altLang="ja-JP" sz="500" baseline="30000"/>
                        <a:t>-3</a:t>
                      </a:r>
                      <a:endParaRPr lang="ja-JP" altLang="en-US" sz="500"/>
                    </a:p>
                  </a:txBody>
                  <a:tcPr marL="23375" marR="23375" marT="11687" marB="11687" anchor="ctr">
                    <a:lnL>
                      <a:noFill/>
                    </a:lnL>
                    <a:lnR>
                      <a:noFill/>
                    </a:lnR>
                    <a:lnT>
                      <a:noFill/>
                    </a:lnT>
                    <a:lnB>
                      <a:noFill/>
                    </a:lnB>
                  </a:tcPr>
                </a:tc>
              </a:tr>
              <a:tr h="112795">
                <a:tc>
                  <a:txBody>
                    <a:bodyPr/>
                    <a:lstStyle/>
                    <a:p>
                      <a:r>
                        <a:rPr lang="en-US" sz="500"/>
                        <a:t>U-238 </a:t>
                      </a:r>
                      <a:r>
                        <a:rPr lang="en-US" sz="500" i="1"/>
                        <a:t>h</a:t>
                      </a:r>
                      <a:r>
                        <a:rPr lang="ja-JP" altLang="en-US" sz="500" i="1" baseline="-25000"/>
                        <a:t>食</a:t>
                      </a:r>
                      <a:endParaRPr lang="ja-JP" altLang="en-US" sz="500"/>
                    </a:p>
                  </a:txBody>
                  <a:tcPr marL="23375" marR="23375" marT="11687" marB="11687" anchor="ctr">
                    <a:lnL>
                      <a:noFill/>
                    </a:lnL>
                    <a:lnR>
                      <a:noFill/>
                    </a:lnR>
                    <a:lnT>
                      <a:noFill/>
                    </a:lnT>
                    <a:lnB>
                      <a:noFill/>
                    </a:lnB>
                  </a:tcPr>
                </a:tc>
                <a:tc>
                  <a:txBody>
                    <a:bodyPr/>
                    <a:lstStyle/>
                    <a:p>
                      <a:r>
                        <a:rPr lang="en-US" altLang="ja-JP" sz="500"/>
                        <a:t>4.5×10</a:t>
                      </a:r>
                      <a:r>
                        <a:rPr lang="en-US" altLang="ja-JP" sz="500" baseline="30000"/>
                        <a:t>+9</a:t>
                      </a:r>
                      <a:endParaRPr lang="ja-JP" altLang="en-US" sz="500"/>
                    </a:p>
                  </a:txBody>
                  <a:tcPr marL="23375" marR="23375" marT="11687" marB="11687" anchor="ctr">
                    <a:lnL>
                      <a:noFill/>
                    </a:lnL>
                    <a:lnR>
                      <a:noFill/>
                    </a:lnR>
                    <a:lnT>
                      <a:noFill/>
                    </a:lnT>
                    <a:lnB>
                      <a:noFill/>
                    </a:lnB>
                  </a:tcPr>
                </a:tc>
                <a:tc>
                  <a:txBody>
                    <a:bodyPr/>
                    <a:lstStyle/>
                    <a:p>
                      <a:r>
                        <a:rPr lang="en-US" altLang="ja-JP" sz="500"/>
                        <a:t>2.5×10</a:t>
                      </a:r>
                      <a:r>
                        <a:rPr lang="en-US" altLang="ja-JP" sz="500" baseline="30000"/>
                        <a:t>-3</a:t>
                      </a:r>
                      <a:endParaRPr lang="ja-JP" altLang="en-US" sz="500"/>
                    </a:p>
                  </a:txBody>
                  <a:tcPr marL="23375" marR="23375" marT="11687" marB="11687" anchor="ctr">
                    <a:lnL>
                      <a:noFill/>
                    </a:lnL>
                    <a:lnR>
                      <a:noFill/>
                    </a:lnR>
                    <a:lnT>
                      <a:noFill/>
                    </a:lnT>
                    <a:lnB>
                      <a:noFill/>
                    </a:lnB>
                  </a:tcPr>
                </a:tc>
                <a:tc>
                  <a:txBody>
                    <a:bodyPr/>
                    <a:lstStyle/>
                    <a:p>
                      <a:r>
                        <a:rPr lang="en-US" altLang="ja-JP" sz="500"/>
                        <a:t>2.5×10</a:t>
                      </a:r>
                      <a:r>
                        <a:rPr lang="en-US" altLang="ja-JP" sz="500" baseline="30000"/>
                        <a:t>-4</a:t>
                      </a:r>
                      <a:endParaRPr lang="ja-JP" altLang="en-US" sz="500"/>
                    </a:p>
                  </a:txBody>
                  <a:tcPr marL="23375" marR="23375" marT="11687" marB="11687" anchor="ctr">
                    <a:lnL>
                      <a:noFill/>
                    </a:lnL>
                    <a:lnR>
                      <a:noFill/>
                    </a:lnR>
                    <a:lnT>
                      <a:noFill/>
                    </a:lnT>
                    <a:lnB>
                      <a:noFill/>
                    </a:lnB>
                  </a:tcPr>
                </a:tc>
                <a:tc>
                  <a:txBody>
                    <a:bodyPr/>
                    <a:lstStyle/>
                    <a:p>
                      <a:r>
                        <a:rPr lang="en-US" altLang="ja-JP" sz="500"/>
                        <a:t>1.2×10</a:t>
                      </a:r>
                      <a:r>
                        <a:rPr lang="en-US" altLang="ja-JP" sz="500" baseline="30000"/>
                        <a:t>-4</a:t>
                      </a:r>
                      <a:endParaRPr lang="ja-JP" altLang="en-US" sz="500"/>
                    </a:p>
                  </a:txBody>
                  <a:tcPr marL="23375" marR="23375" marT="11687" marB="11687" anchor="ctr">
                    <a:lnL>
                      <a:noFill/>
                    </a:lnL>
                    <a:lnR>
                      <a:noFill/>
                    </a:lnR>
                    <a:lnT>
                      <a:noFill/>
                    </a:lnT>
                    <a:lnB>
                      <a:noFill/>
                    </a:lnB>
                  </a:tcPr>
                </a:tc>
                <a:tc>
                  <a:txBody>
                    <a:bodyPr/>
                    <a:lstStyle/>
                    <a:p>
                      <a:r>
                        <a:rPr lang="en-US" altLang="ja-JP" sz="500"/>
                        <a:t>8.4×10</a:t>
                      </a:r>
                      <a:r>
                        <a:rPr lang="en-US" altLang="ja-JP" sz="500" baseline="30000"/>
                        <a:t>-5</a:t>
                      </a:r>
                      <a:endParaRPr lang="ja-JP" altLang="en-US" sz="500"/>
                    </a:p>
                  </a:txBody>
                  <a:tcPr marL="23375" marR="23375" marT="11687" marB="11687" anchor="ctr">
                    <a:lnL>
                      <a:noFill/>
                    </a:lnL>
                    <a:lnR>
                      <a:noFill/>
                    </a:lnR>
                    <a:lnT>
                      <a:noFill/>
                    </a:lnT>
                    <a:lnB>
                      <a:noFill/>
                    </a:lnB>
                  </a:tcPr>
                </a:tc>
              </a:tr>
              <a:tr h="112795">
                <a:tc>
                  <a:txBody>
                    <a:bodyPr/>
                    <a:lstStyle/>
                    <a:p>
                      <a:r>
                        <a:rPr lang="en-US" sz="500"/>
                        <a:t>Pu-239</a:t>
                      </a:r>
                    </a:p>
                  </a:txBody>
                  <a:tcPr marL="23375" marR="23375" marT="11687" marB="11687" anchor="ctr">
                    <a:lnL>
                      <a:noFill/>
                    </a:lnL>
                    <a:lnR>
                      <a:noFill/>
                    </a:lnR>
                    <a:lnT>
                      <a:noFill/>
                    </a:lnT>
                    <a:lnB>
                      <a:noFill/>
                    </a:lnB>
                  </a:tcPr>
                </a:tc>
                <a:tc>
                  <a:txBody>
                    <a:bodyPr/>
                    <a:lstStyle/>
                    <a:p>
                      <a:r>
                        <a:rPr lang="en-US" altLang="ja-JP" sz="500"/>
                        <a:t>2.41×10</a:t>
                      </a:r>
                      <a:r>
                        <a:rPr lang="en-US" altLang="ja-JP" sz="500" baseline="30000"/>
                        <a:t>+4</a:t>
                      </a:r>
                      <a:endParaRPr lang="ja-JP" altLang="en-US" sz="500"/>
                    </a:p>
                  </a:txBody>
                  <a:tcPr marL="23375" marR="23375" marT="11687" marB="11687" anchor="ctr">
                    <a:lnL>
                      <a:noFill/>
                    </a:lnL>
                    <a:lnR>
                      <a:noFill/>
                    </a:lnR>
                    <a:lnT>
                      <a:noFill/>
                    </a:lnT>
                    <a:lnB>
                      <a:noFill/>
                    </a:lnB>
                  </a:tcPr>
                </a:tc>
                <a:tc>
                  <a:txBody>
                    <a:bodyPr/>
                    <a:lstStyle/>
                    <a:p>
                      <a:r>
                        <a:rPr lang="en-US" altLang="ja-JP" sz="500"/>
                        <a:t>1.0×10</a:t>
                      </a:r>
                      <a:r>
                        <a:rPr lang="en-US" altLang="ja-JP" sz="500" baseline="30000"/>
                        <a:t>-4</a:t>
                      </a:r>
                      <a:endParaRPr lang="ja-JP" altLang="en-US" sz="500"/>
                    </a:p>
                  </a:txBody>
                  <a:tcPr marL="23375" marR="23375" marT="11687" marB="11687" anchor="ctr">
                    <a:lnL>
                      <a:noFill/>
                    </a:lnL>
                    <a:lnR>
                      <a:noFill/>
                    </a:lnR>
                    <a:lnT>
                      <a:noFill/>
                    </a:lnT>
                    <a:lnB>
                      <a:noFill/>
                    </a:lnB>
                  </a:tcPr>
                </a:tc>
                <a:tc>
                  <a:txBody>
                    <a:bodyPr/>
                    <a:lstStyle/>
                    <a:p>
                      <a:r>
                        <a:rPr lang="en-US" altLang="ja-JP" sz="500"/>
                        <a:t>1.0×10</a:t>
                      </a:r>
                      <a:r>
                        <a:rPr lang="en-US" altLang="ja-JP" sz="500" baseline="30000"/>
                        <a:t>-5</a:t>
                      </a:r>
                      <a:endParaRPr lang="ja-JP" altLang="en-US" sz="500"/>
                    </a:p>
                  </a:txBody>
                  <a:tcPr marL="23375" marR="23375" marT="11687" marB="11687" anchor="ctr">
                    <a:lnL>
                      <a:noFill/>
                    </a:lnL>
                    <a:lnR>
                      <a:noFill/>
                    </a:lnR>
                    <a:lnT>
                      <a:noFill/>
                    </a:lnT>
                    <a:lnB>
                      <a:noFill/>
                    </a:lnB>
                  </a:tcPr>
                </a:tc>
                <a:tc>
                  <a:txBody>
                    <a:bodyPr/>
                    <a:lstStyle/>
                    <a:p>
                      <a:r>
                        <a:rPr lang="en-US" altLang="ja-JP" sz="500"/>
                        <a:t>5.0×10</a:t>
                      </a:r>
                      <a:r>
                        <a:rPr lang="en-US" altLang="ja-JP" sz="500" baseline="30000"/>
                        <a:t>-6</a:t>
                      </a:r>
                      <a:endParaRPr lang="ja-JP" altLang="en-US" sz="500"/>
                    </a:p>
                  </a:txBody>
                  <a:tcPr marL="23375" marR="23375" marT="11687" marB="11687" anchor="ctr">
                    <a:lnL>
                      <a:noFill/>
                    </a:lnL>
                    <a:lnR>
                      <a:noFill/>
                    </a:lnR>
                    <a:lnT>
                      <a:noFill/>
                    </a:lnT>
                    <a:lnB>
                      <a:noFill/>
                    </a:lnB>
                  </a:tcPr>
                </a:tc>
                <a:tc>
                  <a:txBody>
                    <a:bodyPr/>
                    <a:lstStyle/>
                    <a:p>
                      <a:r>
                        <a:rPr lang="en-US" altLang="ja-JP" sz="500"/>
                        <a:t>2.5×10</a:t>
                      </a:r>
                      <a:r>
                        <a:rPr lang="en-US" altLang="ja-JP" sz="500" baseline="30000"/>
                        <a:t>-6</a:t>
                      </a:r>
                      <a:endParaRPr lang="ja-JP" altLang="en-US" sz="500"/>
                    </a:p>
                  </a:txBody>
                  <a:tcPr marL="23375" marR="23375" marT="11687" marB="11687" anchor="ctr">
                    <a:lnL>
                      <a:noFill/>
                    </a:lnL>
                    <a:lnR>
                      <a:noFill/>
                    </a:lnR>
                    <a:lnT>
                      <a:noFill/>
                    </a:lnT>
                    <a:lnB>
                      <a:noFill/>
                    </a:lnB>
                  </a:tcPr>
                </a:tc>
              </a:tr>
              <a:tr h="308274">
                <a:tc>
                  <a:txBody>
                    <a:bodyPr/>
                    <a:lstStyle/>
                    <a:p>
                      <a:r>
                        <a:rPr lang="en-US" altLang="ja-JP" sz="500"/>
                        <a:t>Pu-239 </a:t>
                      </a:r>
                      <a:r>
                        <a:rPr lang="ja-JP" altLang="en-US" sz="500"/>
                        <a:t>（ナノ粒子・マイクロ粒子の</a:t>
                      </a:r>
                      <a:r>
                        <a:rPr lang="en-US" altLang="ja-JP" sz="500" i="1"/>
                        <a:t>h</a:t>
                      </a:r>
                      <a:r>
                        <a:rPr lang="ja-JP" altLang="en-US" sz="500" i="1" baseline="-25000"/>
                        <a:t>吸</a:t>
                      </a:r>
                      <a:r>
                        <a:rPr lang="ja-JP" altLang="en-US" sz="500"/>
                        <a:t>）</a:t>
                      </a:r>
                    </a:p>
                  </a:txBody>
                  <a:tcPr marL="23375" marR="23375" marT="11687" marB="11687" anchor="ctr">
                    <a:lnL>
                      <a:noFill/>
                    </a:lnL>
                    <a:lnR>
                      <a:noFill/>
                    </a:lnR>
                    <a:lnT>
                      <a:noFill/>
                    </a:lnT>
                    <a:lnB>
                      <a:noFill/>
                    </a:lnB>
                  </a:tcPr>
                </a:tc>
                <a:tc>
                  <a:txBody>
                    <a:bodyPr/>
                    <a:lstStyle/>
                    <a:p>
                      <a:r>
                        <a:rPr lang="en-US" altLang="ja-JP" sz="500"/>
                        <a:t>2.41×10</a:t>
                      </a:r>
                      <a:r>
                        <a:rPr lang="en-US" altLang="ja-JP" sz="500" baseline="30000"/>
                        <a:t>+4</a:t>
                      </a:r>
                      <a:endParaRPr lang="ja-JP" altLang="en-US" sz="500"/>
                    </a:p>
                  </a:txBody>
                  <a:tcPr marL="23375" marR="23375" marT="11687" marB="11687" anchor="ctr">
                    <a:lnL>
                      <a:noFill/>
                    </a:lnL>
                    <a:lnR>
                      <a:noFill/>
                    </a:lnR>
                    <a:lnT>
                      <a:noFill/>
                    </a:lnT>
                    <a:lnB>
                      <a:noFill/>
                    </a:lnB>
                  </a:tcPr>
                </a:tc>
                <a:tc>
                  <a:txBody>
                    <a:bodyPr/>
                    <a:lstStyle/>
                    <a:p>
                      <a:r>
                        <a:rPr lang="en-US" altLang="ja-JP" sz="500"/>
                        <a:t>3.0×10</a:t>
                      </a:r>
                      <a:r>
                        <a:rPr lang="en-US" altLang="ja-JP" sz="500" baseline="30000"/>
                        <a:t>-3</a:t>
                      </a:r>
                      <a:endParaRPr lang="ja-JP" altLang="en-US" sz="500"/>
                    </a:p>
                  </a:txBody>
                  <a:tcPr marL="23375" marR="23375" marT="11687" marB="11687" anchor="ctr">
                    <a:lnL>
                      <a:noFill/>
                    </a:lnL>
                    <a:lnR>
                      <a:noFill/>
                    </a:lnR>
                    <a:lnT>
                      <a:noFill/>
                    </a:lnT>
                    <a:lnB>
                      <a:noFill/>
                    </a:lnB>
                  </a:tcPr>
                </a:tc>
                <a:tc>
                  <a:txBody>
                    <a:bodyPr/>
                    <a:lstStyle/>
                    <a:p>
                      <a:r>
                        <a:rPr lang="en-US" altLang="ja-JP" sz="500"/>
                        <a:t>3.0×10</a:t>
                      </a:r>
                      <a:r>
                        <a:rPr lang="en-US" altLang="ja-JP" sz="500" baseline="30000"/>
                        <a:t>-4</a:t>
                      </a:r>
                      <a:endParaRPr lang="ja-JP" altLang="en-US" sz="500"/>
                    </a:p>
                  </a:txBody>
                  <a:tcPr marL="23375" marR="23375" marT="11687" marB="11687" anchor="ctr">
                    <a:lnL>
                      <a:noFill/>
                    </a:lnL>
                    <a:lnR>
                      <a:noFill/>
                    </a:lnR>
                    <a:lnT>
                      <a:noFill/>
                    </a:lnT>
                    <a:lnB>
                      <a:noFill/>
                    </a:lnB>
                  </a:tcPr>
                </a:tc>
                <a:tc>
                  <a:txBody>
                    <a:bodyPr/>
                    <a:lstStyle/>
                    <a:p>
                      <a:r>
                        <a:rPr lang="en-US" altLang="ja-JP" sz="500"/>
                        <a:t>1.5×10</a:t>
                      </a:r>
                      <a:r>
                        <a:rPr lang="en-US" altLang="ja-JP" sz="500" baseline="30000"/>
                        <a:t>-4</a:t>
                      </a:r>
                      <a:endParaRPr lang="ja-JP" altLang="en-US" sz="500"/>
                    </a:p>
                  </a:txBody>
                  <a:tcPr marL="23375" marR="23375" marT="11687" marB="11687" anchor="ctr">
                    <a:lnL>
                      <a:noFill/>
                    </a:lnL>
                    <a:lnR>
                      <a:noFill/>
                    </a:lnR>
                    <a:lnT>
                      <a:noFill/>
                    </a:lnT>
                    <a:lnB>
                      <a:noFill/>
                    </a:lnB>
                  </a:tcPr>
                </a:tc>
                <a:tc>
                  <a:txBody>
                    <a:bodyPr/>
                    <a:lstStyle/>
                    <a:p>
                      <a:r>
                        <a:rPr lang="en-US" altLang="ja-JP" sz="500"/>
                        <a:t>7.5×10</a:t>
                      </a:r>
                      <a:r>
                        <a:rPr lang="en-US" altLang="ja-JP" sz="500" baseline="30000"/>
                        <a:t>-5</a:t>
                      </a:r>
                      <a:endParaRPr lang="ja-JP" altLang="en-US" sz="500"/>
                    </a:p>
                  </a:txBody>
                  <a:tcPr marL="23375" marR="23375" marT="11687" marB="11687" anchor="ctr">
                    <a:lnL>
                      <a:noFill/>
                    </a:lnL>
                    <a:lnR>
                      <a:noFill/>
                    </a:lnR>
                    <a:lnT>
                      <a:noFill/>
                    </a:lnT>
                    <a:lnB>
                      <a:noFill/>
                    </a:lnB>
                  </a:tcPr>
                </a:tc>
              </a:tr>
              <a:tr h="112795">
                <a:tc>
                  <a:txBody>
                    <a:bodyPr/>
                    <a:lstStyle/>
                    <a:p>
                      <a:r>
                        <a:rPr lang="en-US" sz="500"/>
                        <a:t>Am-241</a:t>
                      </a:r>
                    </a:p>
                  </a:txBody>
                  <a:tcPr marL="23375" marR="23375" marT="11687" marB="11687" anchor="ctr">
                    <a:lnL>
                      <a:noFill/>
                    </a:lnL>
                    <a:lnR>
                      <a:noFill/>
                    </a:lnR>
                    <a:lnT>
                      <a:noFill/>
                    </a:lnT>
                    <a:lnB>
                      <a:noFill/>
                    </a:lnB>
                  </a:tcPr>
                </a:tc>
                <a:tc>
                  <a:txBody>
                    <a:bodyPr/>
                    <a:lstStyle/>
                    <a:p>
                      <a:r>
                        <a:rPr lang="en-US" altLang="ja-JP" sz="500"/>
                        <a:t>4.32×10</a:t>
                      </a:r>
                      <a:r>
                        <a:rPr lang="en-US" altLang="ja-JP" sz="500" baseline="30000"/>
                        <a:t>+2</a:t>
                      </a:r>
                      <a:endParaRPr lang="ja-JP" altLang="en-US" sz="500"/>
                    </a:p>
                  </a:txBody>
                  <a:tcPr marL="23375" marR="23375" marT="11687" marB="11687" anchor="ctr">
                    <a:lnL>
                      <a:noFill/>
                    </a:lnL>
                    <a:lnR>
                      <a:noFill/>
                    </a:lnR>
                    <a:lnT>
                      <a:noFill/>
                    </a:lnT>
                    <a:lnB>
                      <a:noFill/>
                    </a:lnB>
                  </a:tcPr>
                </a:tc>
                <a:tc>
                  <a:txBody>
                    <a:bodyPr/>
                    <a:lstStyle/>
                    <a:p>
                      <a:r>
                        <a:rPr lang="en-US" altLang="ja-JP" sz="500"/>
                        <a:t>1.0×10</a:t>
                      </a:r>
                      <a:r>
                        <a:rPr lang="en-US" altLang="ja-JP" sz="500" baseline="30000"/>
                        <a:t>-5</a:t>
                      </a:r>
                      <a:endParaRPr lang="ja-JP" altLang="en-US" sz="500"/>
                    </a:p>
                  </a:txBody>
                  <a:tcPr marL="23375" marR="23375" marT="11687" marB="11687" anchor="ctr">
                    <a:lnL>
                      <a:noFill/>
                    </a:lnL>
                    <a:lnR>
                      <a:noFill/>
                    </a:lnR>
                    <a:lnT>
                      <a:noFill/>
                    </a:lnT>
                    <a:lnB>
                      <a:noFill/>
                    </a:lnB>
                  </a:tcPr>
                </a:tc>
                <a:tc>
                  <a:txBody>
                    <a:bodyPr/>
                    <a:lstStyle/>
                    <a:p>
                      <a:r>
                        <a:rPr lang="en-US" altLang="ja-JP" sz="500"/>
                        <a:t>1.0×10</a:t>
                      </a:r>
                      <a:r>
                        <a:rPr lang="en-US" altLang="ja-JP" sz="500" baseline="30000"/>
                        <a:t>-6</a:t>
                      </a:r>
                      <a:endParaRPr lang="ja-JP" altLang="en-US" sz="500"/>
                    </a:p>
                  </a:txBody>
                  <a:tcPr marL="23375" marR="23375" marT="11687" marB="11687" anchor="ctr">
                    <a:lnL>
                      <a:noFill/>
                    </a:lnL>
                    <a:lnR>
                      <a:noFill/>
                    </a:lnR>
                    <a:lnT>
                      <a:noFill/>
                    </a:lnT>
                    <a:lnB>
                      <a:noFill/>
                    </a:lnB>
                  </a:tcPr>
                </a:tc>
                <a:tc>
                  <a:txBody>
                    <a:bodyPr/>
                    <a:lstStyle/>
                    <a:p>
                      <a:r>
                        <a:rPr lang="en-US" altLang="ja-JP" sz="500"/>
                        <a:t>4.0×10</a:t>
                      </a:r>
                      <a:r>
                        <a:rPr lang="en-US" altLang="ja-JP" sz="500" baseline="30000"/>
                        <a:t>-7</a:t>
                      </a:r>
                      <a:endParaRPr lang="ja-JP" altLang="en-US" sz="500"/>
                    </a:p>
                  </a:txBody>
                  <a:tcPr marL="23375" marR="23375" marT="11687" marB="11687" anchor="ctr">
                    <a:lnL>
                      <a:noFill/>
                    </a:lnL>
                    <a:lnR>
                      <a:noFill/>
                    </a:lnR>
                    <a:lnT>
                      <a:noFill/>
                    </a:lnT>
                    <a:lnB>
                      <a:noFill/>
                    </a:lnB>
                  </a:tcPr>
                </a:tc>
                <a:tc>
                  <a:txBody>
                    <a:bodyPr/>
                    <a:lstStyle/>
                    <a:p>
                      <a:r>
                        <a:rPr lang="en-US" altLang="ja-JP" sz="500" dirty="0"/>
                        <a:t>2.0×10</a:t>
                      </a:r>
                      <a:r>
                        <a:rPr lang="en-US" altLang="ja-JP" sz="500" baseline="30000" dirty="0"/>
                        <a:t>-7</a:t>
                      </a:r>
                      <a:endParaRPr lang="ja-JP" altLang="en-US" sz="500" dirty="0"/>
                    </a:p>
                  </a:txBody>
                  <a:tcPr marL="23375" marR="23375" marT="11687" marB="11687" anchor="ctr">
                    <a:lnL>
                      <a:noFill/>
                    </a:lnL>
                    <a:lnR>
                      <a:noFill/>
                    </a:lnR>
                    <a:lnT>
                      <a:noFill/>
                    </a:lnT>
                    <a:lnB>
                      <a:noFill/>
                    </a:lnB>
                  </a:tcPr>
                </a:tc>
              </a:tr>
            </a:tbl>
          </a:graphicData>
        </a:graphic>
      </p:graphicFrame>
      <p:sp>
        <p:nvSpPr>
          <p:cNvPr id="3" name="テキスト ボックス 2"/>
          <p:cNvSpPr txBox="1"/>
          <p:nvPr/>
        </p:nvSpPr>
        <p:spPr>
          <a:xfrm>
            <a:off x="1979712" y="3717032"/>
            <a:ext cx="6840760" cy="1754326"/>
          </a:xfrm>
          <a:prstGeom prst="rect">
            <a:avLst/>
          </a:prstGeom>
          <a:solidFill>
            <a:schemeClr val="accent3">
              <a:lumMod val="20000"/>
              <a:lumOff val="80000"/>
              <a:alpha val="80000"/>
            </a:schemeClr>
          </a:solidFill>
        </p:spPr>
        <p:txBody>
          <a:bodyPr wrap="square" rtlCol="0">
            <a:spAutoFit/>
          </a:bodyPr>
          <a:lstStyle/>
          <a:p>
            <a:r>
              <a:rPr lang="ja-JP" altLang="en-US" sz="5400" dirty="0" smtClean="0"/>
              <a:t>核種毎、年齢毎に</a:t>
            </a:r>
            <a:endParaRPr lang="en-US" altLang="ja-JP" sz="5400" dirty="0" smtClean="0"/>
          </a:p>
          <a:p>
            <a:r>
              <a:rPr lang="ja-JP" altLang="en-US" sz="5400" dirty="0" smtClean="0"/>
              <a:t>細かく決められている</a:t>
            </a:r>
            <a:endParaRPr kumimoji="1" lang="ja-JP" altLang="en-US" sz="5400" dirty="0"/>
          </a:p>
        </p:txBody>
      </p:sp>
    </p:spTree>
    <p:extLst>
      <p:ext uri="{BB962C8B-B14F-4D97-AF65-F5344CB8AC3E}">
        <p14:creationId xmlns:p14="http://schemas.microsoft.com/office/powerpoint/2010/main" val="39266986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正方形/長方形 1"/>
          <p:cNvSpPr/>
          <p:nvPr/>
        </p:nvSpPr>
        <p:spPr>
          <a:xfrm>
            <a:off x="467545" y="1196752"/>
            <a:ext cx="7920880" cy="3785652"/>
          </a:xfrm>
          <a:prstGeom prst="rect">
            <a:avLst/>
          </a:prstGeom>
        </p:spPr>
        <p:txBody>
          <a:bodyPr wrap="square">
            <a:spAutoFit/>
          </a:bodyPr>
          <a:lstStyle/>
          <a:p>
            <a:r>
              <a:rPr lang="ja-JP" altLang="en-US" sz="6000" dirty="0" smtClean="0"/>
              <a:t>この</a:t>
            </a:r>
            <a:r>
              <a:rPr lang="ja-JP" altLang="en-US" sz="6000" dirty="0"/>
              <a:t>荷重係数</a:t>
            </a:r>
            <a:r>
              <a:rPr lang="ja-JP" altLang="en-US" sz="6000" dirty="0" smtClean="0"/>
              <a:t>は、色々な放射性核種に被爆した人を疫学調査した結果編み出された。</a:t>
            </a:r>
            <a:endParaRPr lang="ja-JP" altLang="en-US" sz="6000" dirty="0"/>
          </a:p>
        </p:txBody>
      </p:sp>
      <p:sp>
        <p:nvSpPr>
          <p:cNvPr id="3" name="テキスト ボックス 2"/>
          <p:cNvSpPr txBox="1"/>
          <p:nvPr/>
        </p:nvSpPr>
        <p:spPr>
          <a:xfrm>
            <a:off x="3491880" y="5229200"/>
            <a:ext cx="5184576" cy="923330"/>
          </a:xfrm>
          <a:prstGeom prst="rect">
            <a:avLst/>
          </a:prstGeom>
          <a:solidFill>
            <a:srgbClr val="92D050"/>
          </a:solidFill>
        </p:spPr>
        <p:txBody>
          <a:bodyPr wrap="square" rtlCol="0">
            <a:spAutoFit/>
          </a:bodyPr>
          <a:lstStyle/>
          <a:p>
            <a:r>
              <a:rPr kumimoji="1" lang="ja-JP" altLang="en-US" sz="5400" dirty="0" smtClean="0">
                <a:solidFill>
                  <a:srgbClr val="C00000"/>
                </a:solidFill>
              </a:rPr>
              <a:t>一方、</a:t>
            </a:r>
            <a:r>
              <a:rPr kumimoji="1" lang="en-US" altLang="ja-JP" sz="5400" dirty="0" smtClean="0">
                <a:solidFill>
                  <a:srgbClr val="C00000"/>
                </a:solidFill>
              </a:rPr>
              <a:t>ICRP</a:t>
            </a:r>
            <a:r>
              <a:rPr kumimoji="1" lang="ja-JP" altLang="en-US" sz="5400" dirty="0" smtClean="0">
                <a:solidFill>
                  <a:srgbClr val="C00000"/>
                </a:solidFill>
              </a:rPr>
              <a:t>は</a:t>
            </a:r>
            <a:r>
              <a:rPr kumimoji="1" lang="en-US" altLang="ja-JP" sz="5400" dirty="0" smtClean="0">
                <a:solidFill>
                  <a:srgbClr val="C00000"/>
                </a:solidFill>
              </a:rPr>
              <a:t>…</a:t>
            </a:r>
            <a:endParaRPr kumimoji="1" lang="ja-JP" altLang="en-US" sz="5400" dirty="0">
              <a:solidFill>
                <a:srgbClr val="C00000"/>
              </a:solidFill>
            </a:endParaRPr>
          </a:p>
        </p:txBody>
      </p:sp>
    </p:spTree>
    <p:extLst>
      <p:ext uri="{BB962C8B-B14F-4D97-AF65-F5344CB8AC3E}">
        <p14:creationId xmlns:p14="http://schemas.microsoft.com/office/powerpoint/2010/main" val="29056390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blogimg.goo.ne.jp/user_image/2e/ae/ed32da555143e04fa66038bc1f56b411.jpg"/>
          <p:cNvPicPr>
            <a:picLocks noChangeAspect="1" noChangeArrowheads="1"/>
          </p:cNvPicPr>
          <p:nvPr/>
        </p:nvPicPr>
        <p:blipFill rotWithShape="1">
          <a:blip r:embed="rId2">
            <a:extLst>
              <a:ext uri="{28A0092B-C50C-407E-A947-70E740481C1C}">
                <a14:useLocalDpi xmlns:a14="http://schemas.microsoft.com/office/drawing/2010/main" val="0"/>
              </a:ext>
            </a:extLst>
          </a:blip>
          <a:srcRect l="-1723" t="-33200" r="1723" b="66800"/>
          <a:stretch/>
        </p:blipFill>
        <p:spPr bwMode="auto">
          <a:xfrm>
            <a:off x="323527" y="-2547664"/>
            <a:ext cx="5319585" cy="5904656"/>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descr="http://blogimg.goo.ne.jp/user_image/2e/ae/ed32da555143e04fa66038bc1f56b411.jpg"/>
          <p:cNvPicPr>
            <a:picLocks noChangeAspect="1" noChangeArrowheads="1"/>
          </p:cNvPicPr>
          <p:nvPr/>
        </p:nvPicPr>
        <p:blipFill rotWithShape="1">
          <a:blip r:embed="rId2">
            <a:extLst>
              <a:ext uri="{28A0092B-C50C-407E-A947-70E740481C1C}">
                <a14:useLocalDpi xmlns:a14="http://schemas.microsoft.com/office/drawing/2010/main" val="0"/>
              </a:ext>
            </a:extLst>
          </a:blip>
          <a:srcRect t="33431" b="33285"/>
          <a:stretch/>
        </p:blipFill>
        <p:spPr bwMode="auto">
          <a:xfrm>
            <a:off x="2947547" y="3285290"/>
            <a:ext cx="5830568" cy="3244173"/>
          </a:xfrm>
          <a:prstGeom prst="rect">
            <a:avLst/>
          </a:prstGeom>
          <a:noFill/>
          <a:extLst>
            <a:ext uri="{909E8E84-426E-40DD-AFC4-6F175D3DCCD1}">
              <a14:hiddenFill xmlns:a14="http://schemas.microsoft.com/office/drawing/2010/main">
                <a:solidFill>
                  <a:srgbClr val="FFFFFF"/>
                </a:solidFill>
              </a14:hiddenFill>
            </a:ext>
          </a:extLst>
        </p:spPr>
      </p:pic>
      <p:sp>
        <p:nvSpPr>
          <p:cNvPr id="2" name="正方形/長方形 1"/>
          <p:cNvSpPr/>
          <p:nvPr/>
        </p:nvSpPr>
        <p:spPr>
          <a:xfrm>
            <a:off x="5811408" y="404664"/>
            <a:ext cx="3153080" cy="707886"/>
          </a:xfrm>
          <a:prstGeom prst="rect">
            <a:avLst/>
          </a:prstGeom>
        </p:spPr>
        <p:txBody>
          <a:bodyPr wrap="square">
            <a:spAutoFit/>
          </a:bodyPr>
          <a:lstStyle/>
          <a:p>
            <a:r>
              <a:rPr lang="en-US" altLang="ja-JP" sz="2000" b="1" dirty="0">
                <a:hlinkClick r:id="rId3"/>
              </a:rPr>
              <a:t>2012-01-05</a:t>
            </a:r>
            <a:r>
              <a:rPr lang="ja-JP" altLang="en-US" sz="2000" b="1" dirty="0"/>
              <a:t> </a:t>
            </a:r>
            <a:endParaRPr lang="en-US" altLang="ja-JP" sz="2000" b="1" dirty="0" smtClean="0"/>
          </a:p>
          <a:p>
            <a:r>
              <a:rPr lang="en-US" altLang="ja-JP" sz="2000" b="1" dirty="0" smtClean="0"/>
              <a:t>NHK</a:t>
            </a:r>
            <a:r>
              <a:rPr lang="ja-JP" altLang="en-US" sz="2000" b="1" dirty="0"/>
              <a:t>追跡！真相ファイル</a:t>
            </a:r>
            <a:endParaRPr lang="ja-JP" altLang="en-US" sz="2000" dirty="0"/>
          </a:p>
        </p:txBody>
      </p:sp>
    </p:spTree>
    <p:extLst>
      <p:ext uri="{BB962C8B-B14F-4D97-AF65-F5344CB8AC3E}">
        <p14:creationId xmlns:p14="http://schemas.microsoft.com/office/powerpoint/2010/main" val="2819820398"/>
      </p:ext>
    </p:extLst>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4" descr="http://blogimg.goo.ne.jp/user_image/2e/ae/ed32da555143e04fa66038bc1f56b411.jpg"/>
          <p:cNvPicPr>
            <a:picLocks noChangeAspect="1" noChangeArrowheads="1"/>
          </p:cNvPicPr>
          <p:nvPr/>
        </p:nvPicPr>
        <p:blipFill rotWithShape="1">
          <a:blip r:embed="rId2">
            <a:extLst>
              <a:ext uri="{28A0092B-C50C-407E-A947-70E740481C1C}">
                <a14:useLocalDpi xmlns:a14="http://schemas.microsoft.com/office/drawing/2010/main" val="0"/>
              </a:ext>
            </a:extLst>
          </a:blip>
          <a:srcRect t="66656"/>
          <a:stretch/>
        </p:blipFill>
        <p:spPr bwMode="auto">
          <a:xfrm>
            <a:off x="467544" y="764704"/>
            <a:ext cx="8397179" cy="4680520"/>
          </a:xfrm>
          <a:prstGeom prst="rect">
            <a:avLst/>
          </a:prstGeom>
          <a:noFill/>
          <a:extLst>
            <a:ext uri="{909E8E84-426E-40DD-AFC4-6F175D3DCCD1}">
              <a14:hiddenFill xmlns:a14="http://schemas.microsoft.com/office/drawing/2010/main">
                <a:solidFill>
                  <a:srgbClr val="FFFFFF"/>
                </a:solidFill>
              </a14:hiddenFill>
            </a:ext>
          </a:extLst>
        </p:spPr>
      </p:pic>
      <p:sp>
        <p:nvSpPr>
          <p:cNvPr id="3" name="角丸四角形吹き出し 2"/>
          <p:cNvSpPr/>
          <p:nvPr/>
        </p:nvSpPr>
        <p:spPr>
          <a:xfrm>
            <a:off x="3779912" y="5301208"/>
            <a:ext cx="4873651" cy="1080120"/>
          </a:xfrm>
          <a:prstGeom prst="wedgeRoundRectCallout">
            <a:avLst>
              <a:gd name="adj1" fmla="val 42980"/>
              <a:gd name="adj2" fmla="val -12049"/>
              <a:gd name="adj3" fmla="val 16667"/>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4000" dirty="0" smtClean="0"/>
              <a:t>つまり、いい加減（？）</a:t>
            </a:r>
            <a:endParaRPr kumimoji="1" lang="ja-JP" altLang="en-US" sz="4000" dirty="0"/>
          </a:p>
        </p:txBody>
      </p:sp>
    </p:spTree>
    <p:extLst>
      <p:ext uri="{BB962C8B-B14F-4D97-AF65-F5344CB8AC3E}">
        <p14:creationId xmlns:p14="http://schemas.microsoft.com/office/powerpoint/2010/main" val="5375176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txBox="1">
            <a:spLocks/>
          </p:cNvSpPr>
          <p:nvPr/>
        </p:nvSpPr>
        <p:spPr>
          <a:xfrm>
            <a:off x="1259632" y="1628800"/>
            <a:ext cx="7416824" cy="2304256"/>
          </a:xfrm>
          <a:prstGeom prst="rect">
            <a:avLst/>
          </a:prstGeom>
        </p:spPr>
        <p:txBody>
          <a:bodyPr/>
          <a:lstStyle>
            <a:lvl1pPr marL="320040" indent="-320040" algn="r" defTabSz="914400" rtl="0" eaLnBrk="1" latinLnBrk="0" hangingPunct="1">
              <a:spcBef>
                <a:spcPct val="0"/>
              </a:spcBef>
              <a:buClr>
                <a:schemeClr val="accent6">
                  <a:lumMod val="75000"/>
                </a:schemeClr>
              </a:buClr>
              <a:buSzPct val="128000"/>
              <a:buFont typeface="Georgia" pitchFamily="18" charset="0"/>
              <a:buChar char="*"/>
              <a:defRPr kumimoji="1" sz="4600" b="1" i="0" kern="1200">
                <a:gradFill>
                  <a:gsLst>
                    <a:gs pos="0">
                      <a:schemeClr val="tx1"/>
                    </a:gs>
                    <a:gs pos="40000">
                      <a:schemeClr val="tx1">
                        <a:lumMod val="75000"/>
                        <a:lumOff val="25000"/>
                      </a:schemeClr>
                    </a:gs>
                    <a:gs pos="100000">
                      <a:schemeClr val="tx2">
                        <a:alpha val="65000"/>
                      </a:schemeClr>
                    </a:gs>
                  </a:gsLst>
                  <a:lin ang="5400000" scaled="0"/>
                </a:gradFill>
                <a:effectLst>
                  <a:reflection blurRad="6350" stA="55000" endA="300" endPos="45500" dir="5400000" sy="-100000" algn="bl" rotWithShape="0"/>
                </a:effectLst>
                <a:latin typeface="+mj-lt"/>
                <a:ea typeface="+mj-ea"/>
                <a:cs typeface="+mj-cs"/>
              </a:defRPr>
            </a:lvl1pPr>
            <a:lvl2pPr eaLnBrk="1" hangingPunct="1">
              <a:defRPr kumimoji="1">
                <a:solidFill>
                  <a:schemeClr val="tx2"/>
                </a:solidFill>
              </a:defRPr>
            </a:lvl2pPr>
            <a:lvl3pPr eaLnBrk="1" hangingPunct="1">
              <a:defRPr kumimoji="1">
                <a:solidFill>
                  <a:schemeClr val="tx2"/>
                </a:solidFill>
              </a:defRPr>
            </a:lvl3pPr>
            <a:lvl4pPr eaLnBrk="1" hangingPunct="1">
              <a:defRPr kumimoji="1">
                <a:solidFill>
                  <a:schemeClr val="tx2"/>
                </a:solidFill>
              </a:defRPr>
            </a:lvl4pPr>
            <a:lvl5pPr eaLnBrk="1" hangingPunct="1">
              <a:defRPr kumimoji="1">
                <a:solidFill>
                  <a:schemeClr val="tx2"/>
                </a:solidFill>
              </a:defRPr>
            </a:lvl5pPr>
            <a:lvl6pPr eaLnBrk="1" hangingPunct="1">
              <a:defRPr kumimoji="1">
                <a:solidFill>
                  <a:schemeClr val="tx2"/>
                </a:solidFill>
              </a:defRPr>
            </a:lvl6pPr>
            <a:lvl7pPr eaLnBrk="1" hangingPunct="1">
              <a:defRPr kumimoji="1">
                <a:solidFill>
                  <a:schemeClr val="tx2"/>
                </a:solidFill>
              </a:defRPr>
            </a:lvl7pPr>
            <a:lvl8pPr eaLnBrk="1" hangingPunct="1">
              <a:defRPr kumimoji="1">
                <a:solidFill>
                  <a:schemeClr val="tx2"/>
                </a:solidFill>
              </a:defRPr>
            </a:lvl8pPr>
            <a:lvl9pPr eaLnBrk="1" hangingPunct="1">
              <a:defRPr kumimoji="1">
                <a:solidFill>
                  <a:schemeClr val="tx2"/>
                </a:solidFill>
              </a:defRPr>
            </a:lvl9pPr>
          </a:lstStyle>
          <a:p>
            <a:pPr marL="0" indent="0" algn="l">
              <a:buFont typeface="Georgia" pitchFamily="18" charset="0"/>
              <a:buNone/>
            </a:pPr>
            <a:r>
              <a:rPr lang="en-US" altLang="ja-JP" dirty="0" smtClean="0"/>
              <a:t>ECRR</a:t>
            </a:r>
            <a:r>
              <a:rPr lang="ja-JP" altLang="en-US" dirty="0" smtClean="0"/>
              <a:t>は、</a:t>
            </a:r>
            <a:r>
              <a:rPr lang="en-US" altLang="ja-JP" dirty="0" smtClean="0"/>
              <a:t>ICRP</a:t>
            </a:r>
            <a:r>
              <a:rPr lang="ja-JP" altLang="en-US" dirty="0" smtClean="0"/>
              <a:t>のリスクモデルの間違いを科学的に指摘することには成功。</a:t>
            </a:r>
            <a:endParaRPr lang="en-US" altLang="ja-JP" dirty="0" smtClean="0"/>
          </a:p>
          <a:p>
            <a:pPr marL="0" indent="0" algn="l">
              <a:buFont typeface="Georgia" pitchFamily="18" charset="0"/>
              <a:buNone/>
            </a:pPr>
            <a:r>
              <a:rPr lang="en-US" altLang="ja-JP" dirty="0" smtClean="0"/>
              <a:t/>
            </a:r>
            <a:br>
              <a:rPr lang="en-US" altLang="ja-JP" dirty="0" smtClean="0"/>
            </a:br>
            <a:endParaRPr lang="ja-JP" altLang="en-US" dirty="0"/>
          </a:p>
        </p:txBody>
      </p:sp>
      <p:sp>
        <p:nvSpPr>
          <p:cNvPr id="3" name="タイトル 1"/>
          <p:cNvSpPr txBox="1">
            <a:spLocks/>
          </p:cNvSpPr>
          <p:nvPr/>
        </p:nvSpPr>
        <p:spPr>
          <a:xfrm>
            <a:off x="1259632" y="5157192"/>
            <a:ext cx="7416824" cy="936104"/>
          </a:xfrm>
          <a:prstGeom prst="rect">
            <a:avLst/>
          </a:prstGeom>
        </p:spPr>
        <p:txBody>
          <a:bodyPr/>
          <a:lstStyle>
            <a:lvl1pPr marL="320040" indent="-320040" algn="r" defTabSz="914400" rtl="0" eaLnBrk="1" latinLnBrk="0" hangingPunct="1">
              <a:spcBef>
                <a:spcPct val="0"/>
              </a:spcBef>
              <a:buClr>
                <a:schemeClr val="accent6">
                  <a:lumMod val="75000"/>
                </a:schemeClr>
              </a:buClr>
              <a:buSzPct val="128000"/>
              <a:buFont typeface="Georgia" pitchFamily="18" charset="0"/>
              <a:buChar char="*"/>
              <a:defRPr kumimoji="1" sz="4600" b="1" i="0" kern="1200">
                <a:gradFill>
                  <a:gsLst>
                    <a:gs pos="0">
                      <a:schemeClr val="tx1"/>
                    </a:gs>
                    <a:gs pos="40000">
                      <a:schemeClr val="tx1">
                        <a:lumMod val="75000"/>
                        <a:lumOff val="25000"/>
                      </a:schemeClr>
                    </a:gs>
                    <a:gs pos="100000">
                      <a:schemeClr val="tx2">
                        <a:alpha val="65000"/>
                      </a:schemeClr>
                    </a:gs>
                  </a:gsLst>
                  <a:lin ang="5400000" scaled="0"/>
                </a:gradFill>
                <a:effectLst>
                  <a:reflection blurRad="6350" stA="55000" endA="300" endPos="45500" dir="5400000" sy="-100000" algn="bl" rotWithShape="0"/>
                </a:effectLst>
                <a:latin typeface="+mj-lt"/>
                <a:ea typeface="+mj-ea"/>
                <a:cs typeface="+mj-cs"/>
              </a:defRPr>
            </a:lvl1pPr>
            <a:lvl2pPr eaLnBrk="1" hangingPunct="1">
              <a:defRPr kumimoji="1">
                <a:solidFill>
                  <a:schemeClr val="tx2"/>
                </a:solidFill>
              </a:defRPr>
            </a:lvl2pPr>
            <a:lvl3pPr eaLnBrk="1" hangingPunct="1">
              <a:defRPr kumimoji="1">
                <a:solidFill>
                  <a:schemeClr val="tx2"/>
                </a:solidFill>
              </a:defRPr>
            </a:lvl3pPr>
            <a:lvl4pPr eaLnBrk="1" hangingPunct="1">
              <a:defRPr kumimoji="1">
                <a:solidFill>
                  <a:schemeClr val="tx2"/>
                </a:solidFill>
              </a:defRPr>
            </a:lvl4pPr>
            <a:lvl5pPr eaLnBrk="1" hangingPunct="1">
              <a:defRPr kumimoji="1">
                <a:solidFill>
                  <a:schemeClr val="tx2"/>
                </a:solidFill>
              </a:defRPr>
            </a:lvl5pPr>
            <a:lvl6pPr eaLnBrk="1" hangingPunct="1">
              <a:defRPr kumimoji="1">
                <a:solidFill>
                  <a:schemeClr val="tx2"/>
                </a:solidFill>
              </a:defRPr>
            </a:lvl6pPr>
            <a:lvl7pPr eaLnBrk="1" hangingPunct="1">
              <a:defRPr kumimoji="1">
                <a:solidFill>
                  <a:schemeClr val="tx2"/>
                </a:solidFill>
              </a:defRPr>
            </a:lvl7pPr>
            <a:lvl8pPr eaLnBrk="1" hangingPunct="1">
              <a:defRPr kumimoji="1">
                <a:solidFill>
                  <a:schemeClr val="tx2"/>
                </a:solidFill>
              </a:defRPr>
            </a:lvl8pPr>
            <a:lvl9pPr eaLnBrk="1" hangingPunct="1">
              <a:defRPr kumimoji="1">
                <a:solidFill>
                  <a:schemeClr val="tx2"/>
                </a:solidFill>
              </a:defRPr>
            </a:lvl9pPr>
          </a:lstStyle>
          <a:p>
            <a:pPr marL="0" indent="0" algn="l">
              <a:buFont typeface="Georgia" pitchFamily="18" charset="0"/>
              <a:buNone/>
            </a:pPr>
            <a:r>
              <a:rPr lang="ja-JP" altLang="en-US" dirty="0" smtClean="0"/>
              <a:t>ただし、政治的には不成功</a:t>
            </a:r>
            <a:r>
              <a:rPr lang="en-US" altLang="ja-JP" dirty="0" smtClean="0"/>
              <a:t/>
            </a:r>
            <a:br>
              <a:rPr lang="en-US" altLang="ja-JP" dirty="0" smtClean="0"/>
            </a:br>
            <a:endParaRPr lang="ja-JP" altLang="en-US" dirty="0"/>
          </a:p>
        </p:txBody>
      </p:sp>
    </p:spTree>
    <p:extLst>
      <p:ext uri="{BB962C8B-B14F-4D97-AF65-F5344CB8AC3E}">
        <p14:creationId xmlns:p14="http://schemas.microsoft.com/office/powerpoint/2010/main" val="3516806205"/>
      </p:ext>
    </p:extLst>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txBox="1">
            <a:spLocks/>
          </p:cNvSpPr>
          <p:nvPr/>
        </p:nvSpPr>
        <p:spPr>
          <a:xfrm>
            <a:off x="1259632" y="1628800"/>
            <a:ext cx="7416824" cy="3384376"/>
          </a:xfrm>
          <a:prstGeom prst="rect">
            <a:avLst/>
          </a:prstGeom>
        </p:spPr>
        <p:txBody>
          <a:bodyPr/>
          <a:lstStyle>
            <a:lvl1pPr marL="320040" indent="-320040" algn="r" defTabSz="914400" rtl="0" eaLnBrk="1" latinLnBrk="0" hangingPunct="1">
              <a:spcBef>
                <a:spcPct val="0"/>
              </a:spcBef>
              <a:buClr>
                <a:schemeClr val="accent6">
                  <a:lumMod val="75000"/>
                </a:schemeClr>
              </a:buClr>
              <a:buSzPct val="128000"/>
              <a:buFont typeface="Georgia" pitchFamily="18" charset="0"/>
              <a:buChar char="*"/>
              <a:defRPr kumimoji="1" sz="4600" b="1" i="0" kern="1200">
                <a:gradFill>
                  <a:gsLst>
                    <a:gs pos="0">
                      <a:schemeClr val="tx1"/>
                    </a:gs>
                    <a:gs pos="40000">
                      <a:schemeClr val="tx1">
                        <a:lumMod val="75000"/>
                        <a:lumOff val="25000"/>
                      </a:schemeClr>
                    </a:gs>
                    <a:gs pos="100000">
                      <a:schemeClr val="tx2">
                        <a:alpha val="65000"/>
                      </a:schemeClr>
                    </a:gs>
                  </a:gsLst>
                  <a:lin ang="5400000" scaled="0"/>
                </a:gradFill>
                <a:effectLst>
                  <a:reflection blurRad="6350" stA="55000" endA="300" endPos="45500" dir="5400000" sy="-100000" algn="bl" rotWithShape="0"/>
                </a:effectLst>
                <a:latin typeface="+mj-lt"/>
                <a:ea typeface="+mj-ea"/>
                <a:cs typeface="+mj-cs"/>
              </a:defRPr>
            </a:lvl1pPr>
            <a:lvl2pPr eaLnBrk="1" hangingPunct="1">
              <a:defRPr kumimoji="1">
                <a:solidFill>
                  <a:schemeClr val="tx2"/>
                </a:solidFill>
              </a:defRPr>
            </a:lvl2pPr>
            <a:lvl3pPr eaLnBrk="1" hangingPunct="1">
              <a:defRPr kumimoji="1">
                <a:solidFill>
                  <a:schemeClr val="tx2"/>
                </a:solidFill>
              </a:defRPr>
            </a:lvl3pPr>
            <a:lvl4pPr eaLnBrk="1" hangingPunct="1">
              <a:defRPr kumimoji="1">
                <a:solidFill>
                  <a:schemeClr val="tx2"/>
                </a:solidFill>
              </a:defRPr>
            </a:lvl4pPr>
            <a:lvl5pPr eaLnBrk="1" hangingPunct="1">
              <a:defRPr kumimoji="1">
                <a:solidFill>
                  <a:schemeClr val="tx2"/>
                </a:solidFill>
              </a:defRPr>
            </a:lvl5pPr>
            <a:lvl6pPr eaLnBrk="1" hangingPunct="1">
              <a:defRPr kumimoji="1">
                <a:solidFill>
                  <a:schemeClr val="tx2"/>
                </a:solidFill>
              </a:defRPr>
            </a:lvl6pPr>
            <a:lvl7pPr eaLnBrk="1" hangingPunct="1">
              <a:defRPr kumimoji="1">
                <a:solidFill>
                  <a:schemeClr val="tx2"/>
                </a:solidFill>
              </a:defRPr>
            </a:lvl7pPr>
            <a:lvl8pPr eaLnBrk="1" hangingPunct="1">
              <a:defRPr kumimoji="1">
                <a:solidFill>
                  <a:schemeClr val="tx2"/>
                </a:solidFill>
              </a:defRPr>
            </a:lvl8pPr>
            <a:lvl9pPr eaLnBrk="1" hangingPunct="1">
              <a:defRPr kumimoji="1">
                <a:solidFill>
                  <a:schemeClr val="tx2"/>
                </a:solidFill>
              </a:defRPr>
            </a:lvl9pPr>
          </a:lstStyle>
          <a:p>
            <a:pPr marL="0" indent="0" algn="l">
              <a:buFont typeface="Georgia" pitchFamily="18" charset="0"/>
              <a:buNone/>
            </a:pPr>
            <a:r>
              <a:rPr lang="en-US" altLang="ja-JP" dirty="0" smtClean="0"/>
              <a:t/>
            </a:r>
            <a:br>
              <a:rPr lang="en-US" altLang="ja-JP" dirty="0" smtClean="0"/>
            </a:br>
            <a:endParaRPr lang="ja-JP" altLang="en-US" dirty="0"/>
          </a:p>
        </p:txBody>
      </p:sp>
      <p:sp>
        <p:nvSpPr>
          <p:cNvPr id="3" name="タイトル 1"/>
          <p:cNvSpPr txBox="1">
            <a:spLocks/>
          </p:cNvSpPr>
          <p:nvPr/>
        </p:nvSpPr>
        <p:spPr>
          <a:xfrm>
            <a:off x="1412032" y="1781200"/>
            <a:ext cx="7416824" cy="3384376"/>
          </a:xfrm>
          <a:prstGeom prst="rect">
            <a:avLst/>
          </a:prstGeom>
        </p:spPr>
        <p:txBody>
          <a:bodyPr/>
          <a:lstStyle>
            <a:lvl1pPr marL="320040" indent="-320040" algn="r" defTabSz="914400" rtl="0" eaLnBrk="1" latinLnBrk="0" hangingPunct="1">
              <a:spcBef>
                <a:spcPct val="0"/>
              </a:spcBef>
              <a:buClr>
                <a:schemeClr val="accent6">
                  <a:lumMod val="75000"/>
                </a:schemeClr>
              </a:buClr>
              <a:buSzPct val="128000"/>
              <a:buFont typeface="Georgia" pitchFamily="18" charset="0"/>
              <a:buChar char="*"/>
              <a:defRPr kumimoji="1" sz="4600" b="1" i="0" kern="1200">
                <a:gradFill>
                  <a:gsLst>
                    <a:gs pos="0">
                      <a:schemeClr val="tx1"/>
                    </a:gs>
                    <a:gs pos="40000">
                      <a:schemeClr val="tx1">
                        <a:lumMod val="75000"/>
                        <a:lumOff val="25000"/>
                      </a:schemeClr>
                    </a:gs>
                    <a:gs pos="100000">
                      <a:schemeClr val="tx2">
                        <a:alpha val="65000"/>
                      </a:schemeClr>
                    </a:gs>
                  </a:gsLst>
                  <a:lin ang="5400000" scaled="0"/>
                </a:gradFill>
                <a:effectLst>
                  <a:reflection blurRad="6350" stA="55000" endA="300" endPos="45500" dir="5400000" sy="-100000" algn="bl" rotWithShape="0"/>
                </a:effectLst>
                <a:latin typeface="+mj-lt"/>
                <a:ea typeface="+mj-ea"/>
                <a:cs typeface="+mj-cs"/>
              </a:defRPr>
            </a:lvl1pPr>
            <a:lvl2pPr eaLnBrk="1" hangingPunct="1">
              <a:defRPr kumimoji="1">
                <a:solidFill>
                  <a:schemeClr val="tx2"/>
                </a:solidFill>
              </a:defRPr>
            </a:lvl2pPr>
            <a:lvl3pPr eaLnBrk="1" hangingPunct="1">
              <a:defRPr kumimoji="1">
                <a:solidFill>
                  <a:schemeClr val="tx2"/>
                </a:solidFill>
              </a:defRPr>
            </a:lvl3pPr>
            <a:lvl4pPr eaLnBrk="1" hangingPunct="1">
              <a:defRPr kumimoji="1">
                <a:solidFill>
                  <a:schemeClr val="tx2"/>
                </a:solidFill>
              </a:defRPr>
            </a:lvl4pPr>
            <a:lvl5pPr eaLnBrk="1" hangingPunct="1">
              <a:defRPr kumimoji="1">
                <a:solidFill>
                  <a:schemeClr val="tx2"/>
                </a:solidFill>
              </a:defRPr>
            </a:lvl5pPr>
            <a:lvl6pPr eaLnBrk="1" hangingPunct="1">
              <a:defRPr kumimoji="1">
                <a:solidFill>
                  <a:schemeClr val="tx2"/>
                </a:solidFill>
              </a:defRPr>
            </a:lvl6pPr>
            <a:lvl7pPr eaLnBrk="1" hangingPunct="1">
              <a:defRPr kumimoji="1">
                <a:solidFill>
                  <a:schemeClr val="tx2"/>
                </a:solidFill>
              </a:defRPr>
            </a:lvl7pPr>
            <a:lvl8pPr eaLnBrk="1" hangingPunct="1">
              <a:defRPr kumimoji="1">
                <a:solidFill>
                  <a:schemeClr val="tx2"/>
                </a:solidFill>
              </a:defRPr>
            </a:lvl8pPr>
            <a:lvl9pPr eaLnBrk="1" hangingPunct="1">
              <a:defRPr kumimoji="1">
                <a:solidFill>
                  <a:schemeClr val="tx2"/>
                </a:solidFill>
              </a:defRPr>
            </a:lvl9pPr>
          </a:lstStyle>
          <a:p>
            <a:pPr marL="0" indent="0" algn="l">
              <a:buFont typeface="Georgia" pitchFamily="18" charset="0"/>
              <a:buNone/>
            </a:pPr>
            <a:r>
              <a:rPr lang="en-US" altLang="ja-JP" dirty="0" smtClean="0"/>
              <a:t>ECRR</a:t>
            </a:r>
            <a:r>
              <a:rPr lang="ja-JP" altLang="en-US" dirty="0" smtClean="0"/>
              <a:t>を危険視し始めた原子力産業は、原発建設を推進、ウランのシェアを獲得するために、バズビー氏の信用を抹殺しようとする</a:t>
            </a:r>
            <a:r>
              <a:rPr lang="en-US" altLang="ja-JP" dirty="0" smtClean="0"/>
              <a:t/>
            </a:r>
            <a:br>
              <a:rPr lang="en-US" altLang="ja-JP" dirty="0" smtClean="0"/>
            </a:br>
            <a:endParaRPr lang="ja-JP" altLang="en-US" dirty="0"/>
          </a:p>
        </p:txBody>
      </p:sp>
    </p:spTree>
    <p:extLst>
      <p:ext uri="{BB962C8B-B14F-4D97-AF65-F5344CB8AC3E}">
        <p14:creationId xmlns:p14="http://schemas.microsoft.com/office/powerpoint/2010/main" val="2209816812"/>
      </p:ext>
    </p:extLst>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正方形/長方形 1"/>
          <p:cNvSpPr/>
          <p:nvPr/>
        </p:nvSpPr>
        <p:spPr>
          <a:xfrm>
            <a:off x="1043608" y="2780928"/>
            <a:ext cx="7344816" cy="923330"/>
          </a:xfrm>
          <a:prstGeom prst="rect">
            <a:avLst/>
          </a:prstGeom>
        </p:spPr>
        <p:txBody>
          <a:bodyPr wrap="square">
            <a:spAutoFit/>
          </a:bodyPr>
          <a:lstStyle/>
          <a:p>
            <a:r>
              <a:rPr lang="en-US" altLang="ja-JP" sz="5400" dirty="0" smtClean="0"/>
              <a:t>ECRR</a:t>
            </a:r>
            <a:r>
              <a:rPr lang="ja-JP" altLang="en-US" sz="5400" dirty="0" smtClean="0"/>
              <a:t>の批判もあります</a:t>
            </a:r>
            <a:endParaRPr lang="ja-JP" altLang="en-US" sz="5400" dirty="0"/>
          </a:p>
        </p:txBody>
      </p:sp>
    </p:spTree>
    <p:extLst>
      <p:ext uri="{BB962C8B-B14F-4D97-AF65-F5344CB8AC3E}">
        <p14:creationId xmlns:p14="http://schemas.microsoft.com/office/powerpoint/2010/main" val="3931336388"/>
      </p:ext>
    </p:extLst>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p:cNvSpPr>
            <a:spLocks noGrp="1"/>
          </p:cNvSpPr>
          <p:nvPr>
            <p:ph idx="1"/>
          </p:nvPr>
        </p:nvSpPr>
        <p:spPr>
          <a:xfrm>
            <a:off x="395536" y="476672"/>
            <a:ext cx="8291264" cy="5530619"/>
          </a:xfrm>
        </p:spPr>
        <p:txBody>
          <a:bodyPr>
            <a:noAutofit/>
          </a:bodyPr>
          <a:lstStyle/>
          <a:p>
            <a:pPr marL="109728" indent="0">
              <a:buNone/>
            </a:pPr>
            <a:r>
              <a:rPr lang="en-US" altLang="ja-JP" sz="2800" dirty="0"/>
              <a:t>ECRR</a:t>
            </a:r>
            <a:r>
              <a:rPr lang="ja-JP" altLang="en-US" sz="2800" dirty="0"/>
              <a:t>モデルでは、より低い放射線量で高い放射線量よりもリスクが</a:t>
            </a:r>
            <a:r>
              <a:rPr lang="ja-JP" altLang="en-US" sz="2800" dirty="0" smtClean="0"/>
              <a:t>大きくなる</a:t>
            </a:r>
            <a:r>
              <a:rPr lang="ja-JP" altLang="en-US" sz="2800" dirty="0"/>
              <a:t>という</a:t>
            </a:r>
            <a:r>
              <a:rPr lang="en-US" altLang="ja-JP" sz="2800" dirty="0"/>
              <a:t>2</a:t>
            </a:r>
            <a:r>
              <a:rPr lang="ja-JP" altLang="en-US" sz="2800" dirty="0"/>
              <a:t>相モデルを採用しているようです</a:t>
            </a:r>
            <a:r>
              <a:rPr lang="ja-JP" altLang="en-US" sz="2800" dirty="0" smtClean="0"/>
              <a:t>。</a:t>
            </a:r>
            <a:r>
              <a:rPr lang="en-US" altLang="ja-JP" sz="2800" dirty="0"/>
              <a:t/>
            </a:r>
            <a:br>
              <a:rPr lang="en-US" altLang="ja-JP" sz="2800" dirty="0"/>
            </a:br>
            <a:r>
              <a:rPr lang="ja-JP" altLang="en-US" sz="2800" dirty="0"/>
              <a:t>正直、低線量の影響を大きく見積もるために無理矢理作ったような印象があります。</a:t>
            </a:r>
            <a:br>
              <a:rPr lang="ja-JP" altLang="en-US" sz="2800" dirty="0"/>
            </a:br>
            <a:r>
              <a:rPr lang="ja-JP" altLang="en-US" sz="2800" dirty="0"/>
              <a:t/>
            </a:r>
            <a:br>
              <a:rPr lang="ja-JP" altLang="en-US" sz="2800" dirty="0"/>
            </a:br>
            <a:r>
              <a:rPr lang="ja-JP" altLang="en-US" sz="2800" dirty="0"/>
              <a:t>京都大学の今中氏も、</a:t>
            </a:r>
            <a:br>
              <a:rPr lang="ja-JP" altLang="en-US" sz="2800" dirty="0"/>
            </a:br>
            <a:r>
              <a:rPr lang="en-US" altLang="ja-JP" sz="2800" dirty="0" smtClean="0"/>
              <a:t>ECRR</a:t>
            </a:r>
            <a:r>
              <a:rPr lang="ja-JP" altLang="en-US" sz="2800" dirty="0"/>
              <a:t>のリスク評価は、「ミソもクソも一緒」になっていて付き合いきれない</a:t>
            </a:r>
            <a:r>
              <a:rPr lang="ja-JP" altLang="en-US" sz="2800" dirty="0" smtClean="0"/>
              <a:t>。</a:t>
            </a:r>
            <a:r>
              <a:rPr lang="en-US" altLang="ja-JP" sz="2800" dirty="0" smtClean="0"/>
              <a:t>ECRR</a:t>
            </a:r>
            <a:r>
              <a:rPr lang="ja-JP" altLang="en-US" sz="2800" dirty="0"/>
              <a:t>に安易に乗っかると、なんでもかんでも「よく分からない内部被曝が原因」となって</a:t>
            </a:r>
            <a:r>
              <a:rPr lang="ja-JP" altLang="en-US" sz="2800" dirty="0" smtClean="0"/>
              <a:t>しまう。</a:t>
            </a:r>
            <a:r>
              <a:rPr lang="ja-JP" altLang="en-US" sz="2800" dirty="0"/>
              <a:t>　</a:t>
            </a:r>
            <a:r>
              <a:rPr lang="ja-JP" altLang="en-US" sz="2800" dirty="0" smtClean="0"/>
              <a:t>　　と</a:t>
            </a:r>
            <a:r>
              <a:rPr lang="ja-JP" altLang="en-US" sz="2800" dirty="0"/>
              <a:t>痛烈に批判しています。</a:t>
            </a:r>
            <a:br>
              <a:rPr lang="ja-JP" altLang="en-US" sz="2800" dirty="0"/>
            </a:br>
            <a:endParaRPr lang="en-US" altLang="ja-JP" sz="2800" dirty="0"/>
          </a:p>
          <a:p>
            <a:pPr marL="109728" indent="0">
              <a:buNone/>
            </a:pPr>
            <a:r>
              <a:rPr lang="ja-JP" altLang="en-US" sz="2800" dirty="0" smtClean="0"/>
              <a:t>なぜ</a:t>
            </a:r>
            <a:r>
              <a:rPr lang="ja-JP" altLang="en-US" sz="2800" dirty="0"/>
              <a:t>この</a:t>
            </a:r>
            <a:r>
              <a:rPr lang="en-US" altLang="ja-JP" sz="2800" dirty="0"/>
              <a:t>ECRR</a:t>
            </a:r>
            <a:r>
              <a:rPr lang="ja-JP" altLang="en-US" sz="2800" dirty="0"/>
              <a:t>モデルが注目を浴びるのかがよく分かりません。</a:t>
            </a:r>
            <a:endParaRPr kumimoji="1" lang="ja-JP" altLang="en-US" sz="2800" dirty="0"/>
          </a:p>
        </p:txBody>
      </p:sp>
    </p:spTree>
    <p:extLst>
      <p:ext uri="{BB962C8B-B14F-4D97-AF65-F5344CB8AC3E}">
        <p14:creationId xmlns:p14="http://schemas.microsoft.com/office/powerpoint/2010/main" val="2670857404"/>
      </p:ext>
    </p:extLst>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p:cNvSpPr>
            <a:spLocks noGrp="1"/>
          </p:cNvSpPr>
          <p:nvPr>
            <p:ph idx="1"/>
          </p:nvPr>
        </p:nvSpPr>
        <p:spPr>
          <a:xfrm>
            <a:off x="539552" y="476672"/>
            <a:ext cx="8147248" cy="5530619"/>
          </a:xfrm>
        </p:spPr>
        <p:txBody>
          <a:bodyPr>
            <a:normAutofit fontScale="70000" lnSpcReduction="20000"/>
          </a:bodyPr>
          <a:lstStyle/>
          <a:p>
            <a:r>
              <a:rPr lang="ja-JP" altLang="ja-JP" sz="5100" b="1" dirty="0"/>
              <a:t>今中哲二による批判 </a:t>
            </a:r>
          </a:p>
          <a:p>
            <a:endParaRPr lang="en-US" altLang="ja-JP" sz="3600" dirty="0" smtClean="0"/>
          </a:p>
          <a:p>
            <a:r>
              <a:rPr lang="ja-JP" altLang="ja-JP" sz="3600" dirty="0" smtClean="0"/>
              <a:t>ECRR</a:t>
            </a:r>
            <a:r>
              <a:rPr lang="ja-JP" altLang="ja-JP" sz="3600" dirty="0"/>
              <a:t>の低線量被曝リスク評価について、反原発派の</a:t>
            </a:r>
            <a:r>
              <a:rPr lang="ja-JP" altLang="ja-JP" sz="3600" dirty="0">
                <a:hlinkClick r:id="rId2" action="ppaction://hlinkfile" tooltip="今中哲二"/>
              </a:rPr>
              <a:t>今中哲二</a:t>
            </a:r>
            <a:r>
              <a:rPr lang="ja-JP" altLang="ja-JP" sz="3600" dirty="0"/>
              <a:t>（</a:t>
            </a:r>
            <a:r>
              <a:rPr lang="ja-JP" altLang="ja-JP" sz="3600" dirty="0">
                <a:hlinkClick r:id="rId3" action="ppaction://hlinkfile" tooltip="京都大学"/>
              </a:rPr>
              <a:t>京都大学</a:t>
            </a:r>
            <a:r>
              <a:rPr lang="ja-JP" altLang="ja-JP" sz="3600" dirty="0"/>
              <a:t>）は、内部被曝が危険というECRRの3つの立脚点を「1．ホットパーティクルが危険（20～1000倍）2．</a:t>
            </a:r>
            <a:r>
              <a:rPr lang="ja-JP" altLang="ja-JP" sz="3600" dirty="0">
                <a:hlinkClick r:id="rId4" action="ppaction://hlinkfile" tooltip="ストロンチウム90"/>
              </a:rPr>
              <a:t>Sr90</a:t>
            </a:r>
            <a:r>
              <a:rPr lang="ja-JP" altLang="ja-JP" sz="3600" dirty="0"/>
              <a:t>が危険（300倍）3．線量・効果関係に2つの山（極低線量で影響が大きい）」とし、ECRR勧告への個人的感想として「セラフィールド小児白血病などのデータを内部被曝によって説明しようという問題提起は、仮説としては面白い」「しかしながら、仮説を実証するデータはほとんど示されていないし、リスク評価手法全体に一貫性が認められない」「ECRRのリスク評価は「ミソもクソも一緒」になっていて付き合いきれない」「ECRRに安易に乗っかると、なんでもかんでも「よく分からない内部被曝が原因」となってしまう」と述べている</a:t>
            </a:r>
            <a:r>
              <a:rPr lang="ja-JP" altLang="ja-JP" sz="3600" baseline="30000" dirty="0">
                <a:hlinkClick r:id="rId5" action="ppaction://hlinkfile"/>
              </a:rPr>
              <a:t>[16]</a:t>
            </a:r>
            <a:r>
              <a:rPr lang="ja-JP" altLang="ja-JP" sz="3600" baseline="30000" dirty="0">
                <a:hlinkClick r:id="rId6" action="ppaction://hlinkfile"/>
              </a:rPr>
              <a:t>[17]</a:t>
            </a:r>
            <a:r>
              <a:rPr lang="ja-JP" altLang="ja-JP" sz="3600" dirty="0"/>
              <a:t>。</a:t>
            </a:r>
          </a:p>
          <a:p>
            <a:endParaRPr kumimoji="1" lang="ja-JP" altLang="en-US" dirty="0"/>
          </a:p>
        </p:txBody>
      </p:sp>
    </p:spTree>
    <p:extLst>
      <p:ext uri="{BB962C8B-B14F-4D97-AF65-F5344CB8AC3E}">
        <p14:creationId xmlns:p14="http://schemas.microsoft.com/office/powerpoint/2010/main" val="4046337345"/>
      </p:ext>
    </p:extLst>
  </p:cSld>
  <p:clrMapOvr>
    <a:masterClrMapping/>
  </p:clrMapOvr>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タイトル 1"/>
          <p:cNvSpPr txBox="1">
            <a:spLocks/>
          </p:cNvSpPr>
          <p:nvPr/>
        </p:nvSpPr>
        <p:spPr>
          <a:xfrm>
            <a:off x="457200" y="1988840"/>
            <a:ext cx="8229600" cy="1143000"/>
          </a:xfrm>
          <a:prstGeom prst="rect">
            <a:avLst/>
          </a:prstGeom>
        </p:spPr>
        <p:txBody>
          <a:bodyPr>
            <a:noAutofit/>
          </a:bodyPr>
          <a:lstStyle>
            <a:lvl1pPr algn="l" rtl="0" eaLnBrk="1" latinLnBrk="0" hangingPunct="1">
              <a:spcBef>
                <a:spcPct val="0"/>
              </a:spcBef>
              <a:buNone/>
              <a:defRPr kumimoji="1"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a:lstStyle>
          <a:p>
            <a:r>
              <a:rPr lang="en-US" altLang="ja-JP" sz="6000" dirty="0" smtClean="0"/>
              <a:t>ECRR</a:t>
            </a:r>
            <a:r>
              <a:rPr lang="ja-JP" altLang="en-US" sz="6000" dirty="0" smtClean="0"/>
              <a:t>の数字は</a:t>
            </a:r>
            <a:r>
              <a:rPr lang="ja-JP" altLang="en-US" sz="6000" dirty="0" smtClean="0"/>
              <a:t>妄想が</a:t>
            </a:r>
            <a:endParaRPr lang="en-US" altLang="ja-JP" sz="6000" dirty="0" smtClean="0"/>
          </a:p>
          <a:p>
            <a:r>
              <a:rPr lang="ja-JP" altLang="en-US" sz="6000" dirty="0"/>
              <a:t>　</a:t>
            </a:r>
            <a:r>
              <a:rPr lang="ja-JP" altLang="en-US" sz="6000" dirty="0" smtClean="0"/>
              <a:t>　　　　　</a:t>
            </a:r>
            <a:r>
              <a:rPr lang="ja-JP" altLang="en-US" sz="6000" dirty="0" smtClean="0"/>
              <a:t>繰り出した</a:t>
            </a:r>
            <a:r>
              <a:rPr lang="ja-JP" altLang="en-US" sz="6000" dirty="0" smtClean="0"/>
              <a:t>もの</a:t>
            </a:r>
            <a:endParaRPr lang="ja-JP" altLang="en-US" sz="6000" dirty="0"/>
          </a:p>
        </p:txBody>
      </p:sp>
      <p:sp>
        <p:nvSpPr>
          <p:cNvPr id="4" name="タイトル 1"/>
          <p:cNvSpPr txBox="1">
            <a:spLocks/>
          </p:cNvSpPr>
          <p:nvPr/>
        </p:nvSpPr>
        <p:spPr>
          <a:xfrm>
            <a:off x="3996401" y="4725144"/>
            <a:ext cx="4608512" cy="792088"/>
          </a:xfrm>
          <a:prstGeom prst="rect">
            <a:avLst/>
          </a:prstGeom>
        </p:spPr>
        <p:txBody>
          <a:bodyPr>
            <a:normAutofit fontScale="97500"/>
          </a:bodyPr>
          <a:lstStyle>
            <a:lvl1pPr algn="l" rtl="0" eaLnBrk="1" latinLnBrk="0" hangingPunct="1">
              <a:spcBef>
                <a:spcPct val="0"/>
              </a:spcBef>
              <a:buNone/>
              <a:defRPr kumimoji="1"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a:lstStyle>
          <a:p>
            <a:r>
              <a:rPr lang="ja-JP" altLang="en-US" dirty="0" smtClean="0"/>
              <a:t>とも言われています</a:t>
            </a:r>
            <a:endParaRPr lang="ja-JP" altLang="en-US" dirty="0"/>
          </a:p>
        </p:txBody>
      </p:sp>
    </p:spTree>
    <p:extLst>
      <p:ext uri="{BB962C8B-B14F-4D97-AF65-F5344CB8AC3E}">
        <p14:creationId xmlns:p14="http://schemas.microsoft.com/office/powerpoint/2010/main" val="255939363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コンテンツ プレースホルダー 1"/>
          <p:cNvSpPr>
            <a:spLocks noGrp="1"/>
          </p:cNvSpPr>
          <p:nvPr>
            <p:ph idx="1"/>
          </p:nvPr>
        </p:nvSpPr>
        <p:spPr/>
        <p:txBody>
          <a:bodyPr/>
          <a:lstStyle/>
          <a:p>
            <a:endParaRPr kumimoji="1" lang="ja-JP" altLang="en-US" dirty="0"/>
          </a:p>
        </p:txBody>
      </p:sp>
      <p:sp>
        <p:nvSpPr>
          <p:cNvPr id="3" name="タイトル 2"/>
          <p:cNvSpPr>
            <a:spLocks noGrp="1"/>
          </p:cNvSpPr>
          <p:nvPr>
            <p:ph type="title"/>
          </p:nvPr>
        </p:nvSpPr>
        <p:spPr/>
        <p:txBody>
          <a:bodyPr/>
          <a:lstStyle/>
          <a:p>
            <a:endParaRPr kumimoji="1" lang="ja-JP" altLang="en-US"/>
          </a:p>
        </p:txBody>
      </p:sp>
      <p:sp>
        <p:nvSpPr>
          <p:cNvPr id="5" name="正方形/長方形 4"/>
          <p:cNvSpPr/>
          <p:nvPr/>
        </p:nvSpPr>
        <p:spPr>
          <a:xfrm>
            <a:off x="1547664" y="2637081"/>
            <a:ext cx="6696744" cy="369332"/>
          </a:xfrm>
          <a:prstGeom prst="rect">
            <a:avLst/>
          </a:prstGeom>
        </p:spPr>
        <p:txBody>
          <a:bodyPr wrap="square">
            <a:spAutoFit/>
          </a:bodyPr>
          <a:lstStyle/>
          <a:p>
            <a:r>
              <a:rPr lang="ja-JP" altLang="ja-JP" dirty="0"/>
              <a:t>International Commission on Radiological Protection、ICRP</a:t>
            </a:r>
            <a:endParaRPr lang="ja-JP" altLang="en-US" dirty="0"/>
          </a:p>
        </p:txBody>
      </p:sp>
      <p:sp>
        <p:nvSpPr>
          <p:cNvPr id="6" name="正方形/長方形 5"/>
          <p:cNvSpPr/>
          <p:nvPr/>
        </p:nvSpPr>
        <p:spPr>
          <a:xfrm>
            <a:off x="755576" y="4005063"/>
            <a:ext cx="7879080" cy="1015663"/>
          </a:xfrm>
          <a:prstGeom prst="rect">
            <a:avLst/>
          </a:prstGeom>
        </p:spPr>
        <p:txBody>
          <a:bodyPr wrap="none">
            <a:spAutoFit/>
          </a:bodyPr>
          <a:lstStyle/>
          <a:p>
            <a:r>
              <a:rPr lang="ja-JP" altLang="en-US" sz="6000" dirty="0"/>
              <a:t>国際放射線防護委員会</a:t>
            </a:r>
          </a:p>
        </p:txBody>
      </p:sp>
      <p:sp>
        <p:nvSpPr>
          <p:cNvPr id="7" name="タイトル 1"/>
          <p:cNvSpPr txBox="1">
            <a:spLocks/>
          </p:cNvSpPr>
          <p:nvPr/>
        </p:nvSpPr>
        <p:spPr>
          <a:xfrm>
            <a:off x="899592" y="908720"/>
            <a:ext cx="4608511" cy="1584176"/>
          </a:xfrm>
          <a:prstGeom prst="rect">
            <a:avLst/>
          </a:prstGeom>
          <a:effectLst/>
        </p:spPr>
        <p:txBody>
          <a:bodyPr vert="horz" lIns="91440" tIns="45720" rIns="91440" bIns="45720" rtlCol="0" anchor="t" anchorCtr="0">
            <a:noAutofit/>
          </a:bodyPr>
          <a:lstStyle>
            <a:lvl1pPr marL="640080" indent="-457200" algn="l" defTabSz="914400" rtl="0" eaLnBrk="1" latinLnBrk="0" hangingPunct="1">
              <a:spcBef>
                <a:spcPct val="0"/>
              </a:spcBef>
              <a:buClr>
                <a:schemeClr val="accent6">
                  <a:lumMod val="75000"/>
                </a:schemeClr>
              </a:buClr>
              <a:buSzPct val="128000"/>
              <a:buFont typeface="Georgia" pitchFamily="18" charset="0"/>
              <a:buChar char="*"/>
              <a:defRPr kumimoji="1" sz="5400" b="1" i="0" kern="1200">
                <a:gradFill>
                  <a:gsLst>
                    <a:gs pos="0">
                      <a:schemeClr val="tx1"/>
                    </a:gs>
                    <a:gs pos="40000">
                      <a:schemeClr val="tx1">
                        <a:lumMod val="75000"/>
                        <a:lumOff val="25000"/>
                      </a:schemeClr>
                    </a:gs>
                    <a:gs pos="100000">
                      <a:schemeClr val="tx2">
                        <a:alpha val="65000"/>
                      </a:schemeClr>
                    </a:gs>
                  </a:gsLst>
                  <a:lin ang="5400000" scaled="0"/>
                </a:gradFill>
                <a:effectLst>
                  <a:reflection blurRad="6350" stA="55000" endA="300" endPos="45500" dir="5400000" sy="-100000" algn="bl" rotWithShape="0"/>
                </a:effectLst>
                <a:latin typeface="+mj-lt"/>
                <a:ea typeface="+mj-ea"/>
                <a:cs typeface="+mj-cs"/>
              </a:defRPr>
            </a:lvl1pPr>
            <a:lvl2pPr eaLnBrk="1" hangingPunct="1">
              <a:defRPr kumimoji="1">
                <a:solidFill>
                  <a:schemeClr val="tx2"/>
                </a:solidFill>
              </a:defRPr>
            </a:lvl2pPr>
            <a:lvl3pPr eaLnBrk="1" hangingPunct="1">
              <a:defRPr kumimoji="1">
                <a:solidFill>
                  <a:schemeClr val="tx2"/>
                </a:solidFill>
              </a:defRPr>
            </a:lvl3pPr>
            <a:lvl4pPr eaLnBrk="1" hangingPunct="1">
              <a:defRPr kumimoji="1">
                <a:solidFill>
                  <a:schemeClr val="tx2"/>
                </a:solidFill>
              </a:defRPr>
            </a:lvl4pPr>
            <a:lvl5pPr eaLnBrk="1" hangingPunct="1">
              <a:defRPr kumimoji="1">
                <a:solidFill>
                  <a:schemeClr val="tx2"/>
                </a:solidFill>
              </a:defRPr>
            </a:lvl5pPr>
            <a:lvl6pPr eaLnBrk="1" hangingPunct="1">
              <a:defRPr kumimoji="1">
                <a:solidFill>
                  <a:schemeClr val="tx2"/>
                </a:solidFill>
              </a:defRPr>
            </a:lvl6pPr>
            <a:lvl7pPr eaLnBrk="1" hangingPunct="1">
              <a:defRPr kumimoji="1">
                <a:solidFill>
                  <a:schemeClr val="tx2"/>
                </a:solidFill>
              </a:defRPr>
            </a:lvl7pPr>
            <a:lvl8pPr eaLnBrk="1" hangingPunct="1">
              <a:defRPr kumimoji="1">
                <a:solidFill>
                  <a:schemeClr val="tx2"/>
                </a:solidFill>
              </a:defRPr>
            </a:lvl8pPr>
            <a:lvl9pPr eaLnBrk="1" hangingPunct="1">
              <a:defRPr kumimoji="1">
                <a:solidFill>
                  <a:schemeClr val="tx2"/>
                </a:solidFill>
              </a:defRPr>
            </a:lvl9pPr>
          </a:lstStyle>
          <a:p>
            <a:pPr marL="182880" indent="0">
              <a:buFont typeface="Georgia" pitchFamily="18" charset="0"/>
              <a:buNone/>
            </a:pPr>
            <a:r>
              <a:rPr lang="en-US" altLang="ja-JP" sz="12000" dirty="0" smtClean="0"/>
              <a:t>ICRP</a:t>
            </a:r>
          </a:p>
        </p:txBody>
      </p:sp>
    </p:spTree>
    <p:extLst>
      <p:ext uri="{BB962C8B-B14F-4D97-AF65-F5344CB8AC3E}">
        <p14:creationId xmlns:p14="http://schemas.microsoft.com/office/powerpoint/2010/main" val="2353010116"/>
      </p:ext>
    </p:extLst>
  </p:cSld>
  <p:clrMapOvr>
    <a:masterClrMapping/>
  </p:clrMapOvr>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正方形/長方形 2"/>
          <p:cNvSpPr/>
          <p:nvPr/>
        </p:nvSpPr>
        <p:spPr>
          <a:xfrm>
            <a:off x="899592" y="2060848"/>
            <a:ext cx="7992888" cy="2308324"/>
          </a:xfrm>
          <a:prstGeom prst="rect">
            <a:avLst/>
          </a:prstGeom>
        </p:spPr>
        <p:txBody>
          <a:bodyPr wrap="square">
            <a:spAutoFit/>
          </a:bodyPr>
          <a:lstStyle/>
          <a:p>
            <a:r>
              <a:rPr lang="ja-JP" altLang="en-US" sz="7200" dirty="0" smtClean="0"/>
              <a:t>日本の</a:t>
            </a:r>
            <a:endParaRPr lang="en-US" altLang="ja-JP" sz="7200" dirty="0" smtClean="0"/>
          </a:p>
          <a:p>
            <a:r>
              <a:rPr lang="ja-JP" altLang="en-US" sz="7200" dirty="0" smtClean="0"/>
              <a:t>原子力推進の歴史</a:t>
            </a:r>
            <a:endParaRPr lang="ja-JP" altLang="en-US" sz="7200" dirty="0"/>
          </a:p>
        </p:txBody>
      </p:sp>
      <p:sp>
        <p:nvSpPr>
          <p:cNvPr id="2" name="テキスト ボックス 1"/>
          <p:cNvSpPr txBox="1"/>
          <p:nvPr/>
        </p:nvSpPr>
        <p:spPr>
          <a:xfrm>
            <a:off x="732836" y="692696"/>
            <a:ext cx="2016224" cy="769441"/>
          </a:xfrm>
          <a:prstGeom prst="rect">
            <a:avLst/>
          </a:prstGeom>
          <a:solidFill>
            <a:srgbClr val="92D050"/>
          </a:solidFill>
        </p:spPr>
        <p:txBody>
          <a:bodyPr wrap="square" rtlCol="0">
            <a:spAutoFit/>
          </a:bodyPr>
          <a:lstStyle/>
          <a:p>
            <a:r>
              <a:rPr kumimoji="1" lang="ja-JP" altLang="en-US" sz="4400" dirty="0" smtClean="0"/>
              <a:t>おまけ</a:t>
            </a:r>
            <a:endParaRPr kumimoji="1" lang="ja-JP" altLang="en-US" sz="4400" dirty="0"/>
          </a:p>
        </p:txBody>
      </p:sp>
    </p:spTree>
    <p:extLst>
      <p:ext uri="{BB962C8B-B14F-4D97-AF65-F5344CB8AC3E}">
        <p14:creationId xmlns:p14="http://schemas.microsoft.com/office/powerpoint/2010/main" val="2314505250"/>
      </p:ext>
    </p:extLst>
  </p:cSld>
  <p:clrMapOvr>
    <a:masterClrMapping/>
  </p:clrMapOvr>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615323" y="1268760"/>
            <a:ext cx="8229600" cy="1143000"/>
          </a:xfrm>
        </p:spPr>
        <p:txBody>
          <a:bodyPr>
            <a:normAutofit fontScale="90000"/>
          </a:bodyPr>
          <a:lstStyle/>
          <a:p>
            <a:r>
              <a:rPr kumimoji="1" lang="ja-JP" altLang="en-US" dirty="0" smtClean="0"/>
              <a:t>戦後日本が再びアメリカの脅威にならないように、日本という国の弱体化を進めるためにアメリカ流</a:t>
            </a:r>
            <a:r>
              <a:rPr lang="ja-JP" altLang="en-US" dirty="0" smtClean="0"/>
              <a:t>の占領政策が推し進められるものの</a:t>
            </a:r>
            <a:endParaRPr kumimoji="1" lang="ja-JP" altLang="en-US" dirty="0"/>
          </a:p>
        </p:txBody>
      </p:sp>
      <p:sp>
        <p:nvSpPr>
          <p:cNvPr id="3" name="タイトル 1"/>
          <p:cNvSpPr txBox="1">
            <a:spLocks/>
          </p:cNvSpPr>
          <p:nvPr/>
        </p:nvSpPr>
        <p:spPr>
          <a:xfrm>
            <a:off x="643136" y="3284984"/>
            <a:ext cx="8229600" cy="1069848"/>
          </a:xfrm>
          <a:prstGeom prst="rect">
            <a:avLst/>
          </a:prstGeom>
        </p:spPr>
        <p:txBody>
          <a:bodyPr vert="horz" anchor="ctr">
            <a:normAutofit fontScale="90000" lnSpcReduction="20000"/>
          </a:bodyPr>
          <a:lstStyle>
            <a:lvl1pPr algn="l" rtl="0" eaLnBrk="1" latinLnBrk="0" hangingPunct="1">
              <a:spcBef>
                <a:spcPct val="0"/>
              </a:spcBef>
              <a:buNone/>
              <a:defRPr kumimoji="1" sz="4000" kern="1200">
                <a:solidFill>
                  <a:schemeClr val="tx2"/>
                </a:solidFill>
                <a:latin typeface="+mj-lt"/>
                <a:ea typeface="+mj-ea"/>
                <a:cs typeface="+mj-cs"/>
              </a:defRPr>
            </a:lvl1pPr>
          </a:lstStyle>
          <a:p>
            <a:r>
              <a:rPr lang="en-US" altLang="ja-JP" dirty="0" smtClean="0"/>
              <a:t>1951</a:t>
            </a:r>
            <a:r>
              <a:rPr lang="ja-JP" altLang="en-US" dirty="0" smtClean="0"/>
              <a:t>年にアメリカの単独占領が終わり、原子力の研究開発禁止も解かれた</a:t>
            </a:r>
            <a:endParaRPr lang="ja-JP" altLang="en-US" dirty="0"/>
          </a:p>
        </p:txBody>
      </p:sp>
    </p:spTree>
    <p:extLst>
      <p:ext uri="{BB962C8B-B14F-4D97-AF65-F5344CB8AC3E}">
        <p14:creationId xmlns:p14="http://schemas.microsoft.com/office/powerpoint/2010/main" val="1887761645"/>
      </p:ext>
    </p:extLst>
  </p:cSld>
  <p:clrMapOvr>
    <a:masterClrMapping/>
  </p:clrMapOvr>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323528" y="2420888"/>
            <a:ext cx="8229600" cy="1143000"/>
          </a:xfrm>
        </p:spPr>
        <p:txBody>
          <a:bodyPr>
            <a:normAutofit fontScale="90000"/>
          </a:bodyPr>
          <a:lstStyle/>
          <a:p>
            <a:r>
              <a:rPr lang="en-US" altLang="ja-JP" dirty="0" smtClean="0"/>
              <a:t>1953</a:t>
            </a:r>
            <a:r>
              <a:rPr lang="ja-JP" altLang="en-US" dirty="0" smtClean="0"/>
              <a:t>年アイゼンハワー米大統領</a:t>
            </a:r>
            <a:r>
              <a:rPr lang="en-US" altLang="ja-JP" dirty="0" smtClean="0"/>
              <a:t/>
            </a:r>
            <a:br>
              <a:rPr lang="en-US" altLang="ja-JP" dirty="0" smtClean="0"/>
            </a:br>
            <a:r>
              <a:rPr lang="ja-JP" altLang="en-US" dirty="0"/>
              <a:t>国連総会</a:t>
            </a:r>
            <a:r>
              <a:rPr lang="ja-JP" altLang="en-US" dirty="0" smtClean="0"/>
              <a:t>で「原子力の平和利用」と題する演説を行い、原子力の平和利用とそのための国際管理機構の設置を提案</a:t>
            </a:r>
            <a:r>
              <a:rPr lang="en-US" altLang="ja-JP" dirty="0" smtClean="0"/>
              <a:t/>
            </a:r>
            <a:br>
              <a:rPr lang="en-US" altLang="ja-JP" dirty="0" smtClean="0"/>
            </a:br>
            <a:r>
              <a:rPr lang="en-US" altLang="ja-JP" dirty="0"/>
              <a:t/>
            </a:r>
            <a:br>
              <a:rPr lang="en-US" altLang="ja-JP" dirty="0"/>
            </a:br>
            <a:endParaRPr kumimoji="1" lang="ja-JP" altLang="en-US" dirty="0"/>
          </a:p>
        </p:txBody>
      </p:sp>
      <p:sp>
        <p:nvSpPr>
          <p:cNvPr id="3" name="タイトル 1"/>
          <p:cNvSpPr txBox="1">
            <a:spLocks/>
          </p:cNvSpPr>
          <p:nvPr/>
        </p:nvSpPr>
        <p:spPr>
          <a:xfrm>
            <a:off x="467544" y="4119011"/>
            <a:ext cx="8229600" cy="1069848"/>
          </a:xfrm>
          <a:prstGeom prst="rect">
            <a:avLst/>
          </a:prstGeom>
        </p:spPr>
        <p:txBody>
          <a:bodyPr vert="horz" anchor="ctr">
            <a:normAutofit fontScale="90000" lnSpcReduction="20000"/>
          </a:bodyPr>
          <a:lstStyle>
            <a:lvl1pPr algn="l" rtl="0" eaLnBrk="1" latinLnBrk="0" hangingPunct="1">
              <a:spcBef>
                <a:spcPct val="0"/>
              </a:spcBef>
              <a:buNone/>
              <a:defRPr kumimoji="1" sz="4000" kern="1200">
                <a:solidFill>
                  <a:schemeClr val="tx2"/>
                </a:solidFill>
                <a:latin typeface="+mj-lt"/>
                <a:ea typeface="+mj-ea"/>
                <a:cs typeface="+mj-cs"/>
              </a:defRPr>
            </a:lvl1pPr>
          </a:lstStyle>
          <a:p>
            <a:r>
              <a:rPr lang="ja-JP" altLang="en-US" dirty="0" smtClean="0"/>
              <a:t>平和のための原子力開発ができるようになった</a:t>
            </a:r>
            <a:endParaRPr lang="ja-JP" altLang="en-US" dirty="0"/>
          </a:p>
        </p:txBody>
      </p:sp>
    </p:spTree>
    <p:extLst>
      <p:ext uri="{BB962C8B-B14F-4D97-AF65-F5344CB8AC3E}">
        <p14:creationId xmlns:p14="http://schemas.microsoft.com/office/powerpoint/2010/main" val="807614599"/>
      </p:ext>
    </p:extLst>
  </p:cSld>
  <p:clrMapOvr>
    <a:masterClrMapping/>
  </p:clrMapOvr>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755576" y="1988840"/>
            <a:ext cx="8229600" cy="1143000"/>
          </a:xfrm>
        </p:spPr>
        <p:txBody>
          <a:bodyPr>
            <a:normAutofit fontScale="90000"/>
          </a:bodyPr>
          <a:lstStyle/>
          <a:p>
            <a:r>
              <a:rPr kumimoji="1" lang="ja-JP" altLang="en-US" dirty="0" smtClean="0"/>
              <a:t>日本</a:t>
            </a:r>
            <a:r>
              <a:rPr kumimoji="1" lang="en-US" altLang="ja-JP" dirty="0" smtClean="0"/>
              <a:t/>
            </a:r>
            <a:br>
              <a:rPr kumimoji="1" lang="en-US" altLang="ja-JP" dirty="0" smtClean="0"/>
            </a:br>
            <a:r>
              <a:rPr kumimoji="1" lang="ja-JP" altLang="en-US" dirty="0" smtClean="0"/>
              <a:t>東京大学の</a:t>
            </a:r>
            <a:r>
              <a:rPr lang="ja-JP" altLang="en-US" dirty="0" smtClean="0"/>
              <a:t>物理学者　茅誠司</a:t>
            </a:r>
            <a:r>
              <a:rPr lang="en-US" altLang="ja-JP" dirty="0" smtClean="0"/>
              <a:t/>
            </a:r>
            <a:br>
              <a:rPr lang="en-US" altLang="ja-JP" dirty="0" smtClean="0"/>
            </a:br>
            <a:r>
              <a:rPr lang="ja-JP" altLang="en-US" dirty="0"/>
              <a:t>大阪</a:t>
            </a:r>
            <a:r>
              <a:rPr lang="ja-JP" altLang="en-US" dirty="0" smtClean="0"/>
              <a:t>大学の伏見康治</a:t>
            </a:r>
            <a:r>
              <a:rPr lang="en-US" altLang="ja-JP" dirty="0" smtClean="0"/>
              <a:t/>
            </a:r>
            <a:br>
              <a:rPr lang="en-US" altLang="ja-JP" dirty="0" smtClean="0"/>
            </a:br>
            <a:r>
              <a:rPr lang="en-US" altLang="ja-JP" dirty="0" smtClean="0"/>
              <a:t>1952</a:t>
            </a:r>
            <a:r>
              <a:rPr lang="ja-JP" altLang="en-US" dirty="0" smtClean="0"/>
              <a:t>年日本学術会議の総会</a:t>
            </a:r>
            <a:r>
              <a:rPr lang="en-US" altLang="ja-JP" dirty="0" smtClean="0"/>
              <a:t/>
            </a:r>
            <a:br>
              <a:rPr lang="en-US" altLang="ja-JP" dirty="0" smtClean="0"/>
            </a:br>
            <a:r>
              <a:rPr lang="ja-JP" altLang="en-US" dirty="0" smtClean="0"/>
              <a:t>「茅・伏見提案」を発表</a:t>
            </a:r>
            <a:r>
              <a:rPr lang="en-US" altLang="ja-JP" dirty="0" smtClean="0"/>
              <a:t/>
            </a:r>
            <a:br>
              <a:rPr lang="en-US" altLang="ja-JP" dirty="0" smtClean="0"/>
            </a:br>
            <a:r>
              <a:rPr lang="en-US" altLang="ja-JP" dirty="0"/>
              <a:t/>
            </a:r>
            <a:br>
              <a:rPr lang="en-US" altLang="ja-JP" dirty="0"/>
            </a:br>
            <a:r>
              <a:rPr lang="ja-JP" altLang="en-US" dirty="0" smtClean="0"/>
              <a:t>その中で、政府に原子力委員会の設置を進言した</a:t>
            </a:r>
            <a:endParaRPr kumimoji="1" lang="ja-JP" altLang="en-US" dirty="0"/>
          </a:p>
        </p:txBody>
      </p:sp>
    </p:spTree>
    <p:extLst>
      <p:ext uri="{BB962C8B-B14F-4D97-AF65-F5344CB8AC3E}">
        <p14:creationId xmlns:p14="http://schemas.microsoft.com/office/powerpoint/2010/main" val="1651909853"/>
      </p:ext>
    </p:extLst>
  </p:cSld>
  <p:clrMapOvr>
    <a:masterClrMapping/>
  </p:clrMapOvr>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67544" y="1484784"/>
            <a:ext cx="8229600" cy="1143000"/>
          </a:xfrm>
        </p:spPr>
        <p:txBody>
          <a:bodyPr>
            <a:normAutofit fontScale="90000"/>
          </a:bodyPr>
          <a:lstStyle/>
          <a:p>
            <a:r>
              <a:rPr kumimoji="1" lang="ja-JP" altLang="en-US" dirty="0" smtClean="0"/>
              <a:t>とはいえ、左翼系学者から待ったがかかり、二人は引き出しの中にしまいこんでしまった</a:t>
            </a:r>
            <a:endParaRPr kumimoji="1" lang="ja-JP" altLang="en-US" dirty="0"/>
          </a:p>
        </p:txBody>
      </p:sp>
      <p:sp>
        <p:nvSpPr>
          <p:cNvPr id="3" name="タイトル 1"/>
          <p:cNvSpPr txBox="1">
            <a:spLocks/>
          </p:cNvSpPr>
          <p:nvPr/>
        </p:nvSpPr>
        <p:spPr>
          <a:xfrm>
            <a:off x="1187624" y="3811298"/>
            <a:ext cx="8229600" cy="1069848"/>
          </a:xfrm>
          <a:prstGeom prst="rect">
            <a:avLst/>
          </a:prstGeom>
        </p:spPr>
        <p:txBody>
          <a:bodyPr vert="horz" anchor="ctr">
            <a:normAutofit fontScale="97500"/>
          </a:bodyPr>
          <a:lstStyle>
            <a:lvl1pPr algn="l" rtl="0" eaLnBrk="1" latinLnBrk="0" hangingPunct="1">
              <a:spcBef>
                <a:spcPct val="0"/>
              </a:spcBef>
              <a:buNone/>
              <a:defRPr kumimoji="1" sz="4000" kern="1200">
                <a:solidFill>
                  <a:schemeClr val="tx2"/>
                </a:solidFill>
                <a:latin typeface="+mj-lt"/>
                <a:ea typeface="+mj-ea"/>
                <a:cs typeface="+mj-cs"/>
              </a:defRPr>
            </a:lvl1pPr>
          </a:lstStyle>
          <a:p>
            <a:r>
              <a:rPr lang="ja-JP" altLang="en-US" sz="5400" dirty="0" smtClean="0"/>
              <a:t>が、政界や経済界は違った</a:t>
            </a:r>
            <a:endParaRPr lang="ja-JP" altLang="en-US" sz="5400" dirty="0"/>
          </a:p>
        </p:txBody>
      </p:sp>
    </p:spTree>
    <p:extLst>
      <p:ext uri="{BB962C8B-B14F-4D97-AF65-F5344CB8AC3E}">
        <p14:creationId xmlns:p14="http://schemas.microsoft.com/office/powerpoint/2010/main" val="38814948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ircle(in)">
                                      <p:cBhvr>
                                        <p:cTn id="7"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586467" y="1896236"/>
            <a:ext cx="8229600" cy="1143000"/>
          </a:xfrm>
        </p:spPr>
        <p:txBody>
          <a:bodyPr>
            <a:normAutofit fontScale="90000"/>
          </a:bodyPr>
          <a:lstStyle/>
          <a:p>
            <a:r>
              <a:rPr kumimoji="1" lang="en-US" altLang="ja-JP" dirty="0" smtClean="0"/>
              <a:t>1953</a:t>
            </a:r>
            <a:r>
              <a:rPr kumimoji="1" lang="ja-JP" altLang="en-US" dirty="0" smtClean="0"/>
              <a:t>年　中曽根康弘議員が渡米</a:t>
            </a:r>
            <a:r>
              <a:rPr kumimoji="1" lang="en-US" altLang="ja-JP" dirty="0" smtClean="0"/>
              <a:t/>
            </a:r>
            <a:br>
              <a:rPr kumimoji="1" lang="en-US" altLang="ja-JP" dirty="0" smtClean="0"/>
            </a:br>
            <a:r>
              <a:rPr lang="ja-JP" altLang="en-US" dirty="0" smtClean="0"/>
              <a:t>ハーバード大学助教授キッシンジャー主催のセミナーに参加</a:t>
            </a:r>
            <a:r>
              <a:rPr lang="en-US" altLang="ja-JP" dirty="0" smtClean="0"/>
              <a:t/>
            </a:r>
            <a:br>
              <a:rPr lang="en-US" altLang="ja-JP" dirty="0" smtClean="0"/>
            </a:br>
            <a:r>
              <a:rPr lang="en-US" altLang="ja-JP" dirty="0"/>
              <a:t/>
            </a:r>
            <a:br>
              <a:rPr lang="en-US" altLang="ja-JP" dirty="0"/>
            </a:br>
            <a:endParaRPr kumimoji="1" lang="ja-JP" altLang="en-US" dirty="0"/>
          </a:p>
        </p:txBody>
      </p:sp>
      <p:sp>
        <p:nvSpPr>
          <p:cNvPr id="3" name="タイトル 1"/>
          <p:cNvSpPr txBox="1">
            <a:spLocks/>
          </p:cNvSpPr>
          <p:nvPr/>
        </p:nvSpPr>
        <p:spPr>
          <a:xfrm>
            <a:off x="609600" y="3068960"/>
            <a:ext cx="8229600" cy="2016224"/>
          </a:xfrm>
          <a:prstGeom prst="rect">
            <a:avLst/>
          </a:prstGeom>
        </p:spPr>
        <p:txBody>
          <a:bodyPr vert="horz" anchor="ctr">
            <a:normAutofit fontScale="97500"/>
          </a:bodyPr>
          <a:lstStyle>
            <a:lvl1pPr algn="l" rtl="0" eaLnBrk="1" latinLnBrk="0" hangingPunct="1">
              <a:spcBef>
                <a:spcPct val="0"/>
              </a:spcBef>
              <a:buNone/>
              <a:defRPr kumimoji="1" sz="4000" kern="1200">
                <a:solidFill>
                  <a:schemeClr val="tx2"/>
                </a:solidFill>
                <a:latin typeface="+mj-lt"/>
                <a:ea typeface="+mj-ea"/>
                <a:cs typeface="+mj-cs"/>
              </a:defRPr>
            </a:lvl1pPr>
          </a:lstStyle>
          <a:p>
            <a:r>
              <a:rPr lang="ja-JP" altLang="en-US" dirty="0" smtClean="0"/>
              <a:t>当時の最先端の原子力開発情報に触れ、原子力の重要性を認識</a:t>
            </a:r>
            <a:endParaRPr lang="ja-JP" altLang="en-US" dirty="0"/>
          </a:p>
        </p:txBody>
      </p:sp>
      <p:sp>
        <p:nvSpPr>
          <p:cNvPr id="4" name="タイトル 1"/>
          <p:cNvSpPr txBox="1">
            <a:spLocks/>
          </p:cNvSpPr>
          <p:nvPr/>
        </p:nvSpPr>
        <p:spPr>
          <a:xfrm>
            <a:off x="630312" y="5085184"/>
            <a:ext cx="8229600" cy="1069848"/>
          </a:xfrm>
          <a:prstGeom prst="rect">
            <a:avLst/>
          </a:prstGeom>
        </p:spPr>
        <p:txBody>
          <a:bodyPr vert="horz" anchor="ctr">
            <a:normAutofit fontScale="90000" lnSpcReduction="20000"/>
          </a:bodyPr>
          <a:lstStyle>
            <a:lvl1pPr algn="l" rtl="0" eaLnBrk="1" latinLnBrk="0" hangingPunct="1">
              <a:spcBef>
                <a:spcPct val="0"/>
              </a:spcBef>
              <a:buNone/>
              <a:defRPr kumimoji="1" sz="4000" kern="1200">
                <a:solidFill>
                  <a:schemeClr val="tx2"/>
                </a:solidFill>
                <a:latin typeface="+mj-lt"/>
                <a:ea typeface="+mj-ea"/>
                <a:cs typeface="+mj-cs"/>
              </a:defRPr>
            </a:lvl1pPr>
          </a:lstStyle>
          <a:p>
            <a:r>
              <a:rPr lang="ja-JP" altLang="en-US" dirty="0" smtClean="0"/>
              <a:t>アメリカは原発のノウハウを売りつけるビジネスチャンスを狙っていた</a:t>
            </a:r>
            <a:endParaRPr lang="ja-JP" altLang="en-US" dirty="0"/>
          </a:p>
        </p:txBody>
      </p:sp>
    </p:spTree>
    <p:extLst>
      <p:ext uri="{BB962C8B-B14F-4D97-AF65-F5344CB8AC3E}">
        <p14:creationId xmlns:p14="http://schemas.microsoft.com/office/powerpoint/2010/main" val="32587758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500" fill="hold"/>
                                        <p:tgtEl>
                                          <p:spTgt spid="4"/>
                                        </p:tgtEl>
                                        <p:attrNameLst>
                                          <p:attrName>ppt_x</p:attrName>
                                        </p:attrNameLst>
                                      </p:cBhvr>
                                      <p:tavLst>
                                        <p:tav tm="0">
                                          <p:val>
                                            <p:strVal val="#ppt_x"/>
                                          </p:val>
                                        </p:tav>
                                        <p:tav tm="100000">
                                          <p:val>
                                            <p:strVal val="#ppt_x"/>
                                          </p:val>
                                        </p:tav>
                                      </p:tavLst>
                                    </p:anim>
                                    <p:anim calcmode="lin" valueType="num">
                                      <p:cBhvr additive="base">
                                        <p:cTn id="14"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643880" y="2636912"/>
            <a:ext cx="8229600" cy="1143000"/>
          </a:xfrm>
        </p:spPr>
        <p:txBody>
          <a:bodyPr>
            <a:normAutofit fontScale="90000"/>
          </a:bodyPr>
          <a:lstStyle/>
          <a:p>
            <a:r>
              <a:rPr kumimoji="1" lang="ja-JP" altLang="en-US" dirty="0" smtClean="0"/>
              <a:t>当時の「原子力反対」で固まっていた学会には知られぬように極秘で準備を進め、</a:t>
            </a:r>
            <a:r>
              <a:rPr kumimoji="1" lang="en-US" altLang="ja-JP" dirty="0" smtClean="0"/>
              <a:t/>
            </a:r>
            <a:br>
              <a:rPr kumimoji="1" lang="en-US" altLang="ja-JP" dirty="0" smtClean="0"/>
            </a:br>
            <a:r>
              <a:rPr lang="en-US" altLang="ja-JP" dirty="0"/>
              <a:t>1954</a:t>
            </a:r>
            <a:r>
              <a:rPr lang="ja-JP" altLang="en-US" dirty="0" smtClean="0"/>
              <a:t>年</a:t>
            </a:r>
            <a:r>
              <a:rPr lang="en-US" altLang="ja-JP" dirty="0" smtClean="0"/>
              <a:t>3</a:t>
            </a:r>
            <a:r>
              <a:rPr lang="ja-JP" altLang="en-US" dirty="0" smtClean="0"/>
              <a:t>月</a:t>
            </a:r>
            <a:r>
              <a:rPr lang="en-US" altLang="ja-JP" dirty="0" smtClean="0"/>
              <a:t>2</a:t>
            </a:r>
            <a:r>
              <a:rPr lang="ja-JP" altLang="en-US" dirty="0" smtClean="0"/>
              <a:t>日</a:t>
            </a:r>
            <a:r>
              <a:rPr lang="en-US" altLang="ja-JP" dirty="0" smtClean="0"/>
              <a:t/>
            </a:r>
            <a:br>
              <a:rPr lang="en-US" altLang="ja-JP" dirty="0" smtClean="0"/>
            </a:br>
            <a:r>
              <a:rPr lang="ja-JP" altLang="en-US" dirty="0"/>
              <a:t>原発推進派議員の手</a:t>
            </a:r>
            <a:r>
              <a:rPr lang="ja-JP" altLang="en-US" dirty="0" smtClean="0"/>
              <a:t>で抜き打ち的に原子力平和利用調査費（予算</a:t>
            </a:r>
            <a:r>
              <a:rPr lang="en-US" altLang="ja-JP" dirty="0" smtClean="0"/>
              <a:t>2</a:t>
            </a:r>
            <a:r>
              <a:rPr lang="ja-JP" altLang="en-US" dirty="0" smtClean="0"/>
              <a:t>億</a:t>
            </a:r>
            <a:r>
              <a:rPr lang="en-US" altLang="ja-JP" dirty="0" smtClean="0"/>
              <a:t>3500</a:t>
            </a:r>
            <a:r>
              <a:rPr lang="ja-JP" altLang="en-US" dirty="0" smtClean="0"/>
              <a:t>万円を衆議院予算として通してしまった。</a:t>
            </a:r>
            <a:r>
              <a:rPr lang="en-US" altLang="ja-JP" dirty="0" smtClean="0"/>
              <a:t/>
            </a:r>
            <a:br>
              <a:rPr lang="en-US" altLang="ja-JP" dirty="0" smtClean="0"/>
            </a:br>
            <a:r>
              <a:rPr lang="ja-JP" altLang="en-US" dirty="0" smtClean="0"/>
              <a:t>（濃縮ウランに使うウラニウム２３５にちなんだ？）</a:t>
            </a:r>
            <a:endParaRPr kumimoji="1" lang="ja-JP" altLang="en-US" dirty="0"/>
          </a:p>
        </p:txBody>
      </p:sp>
      <p:sp>
        <p:nvSpPr>
          <p:cNvPr id="3" name="タイトル 1"/>
          <p:cNvSpPr txBox="1">
            <a:spLocks/>
          </p:cNvSpPr>
          <p:nvPr/>
        </p:nvSpPr>
        <p:spPr>
          <a:xfrm>
            <a:off x="1619672" y="5373216"/>
            <a:ext cx="8229600" cy="1069848"/>
          </a:xfrm>
          <a:prstGeom prst="rect">
            <a:avLst/>
          </a:prstGeom>
        </p:spPr>
        <p:txBody>
          <a:bodyPr vert="horz" anchor="ctr">
            <a:normAutofit fontScale="97500"/>
          </a:bodyPr>
          <a:lstStyle>
            <a:lvl1pPr algn="l" rtl="0" eaLnBrk="1" latinLnBrk="0" hangingPunct="1">
              <a:spcBef>
                <a:spcPct val="0"/>
              </a:spcBef>
              <a:buNone/>
              <a:defRPr kumimoji="1" sz="4000" kern="1200">
                <a:solidFill>
                  <a:schemeClr val="tx2"/>
                </a:solidFill>
                <a:latin typeface="+mj-lt"/>
                <a:ea typeface="+mj-ea"/>
                <a:cs typeface="+mj-cs"/>
              </a:defRPr>
            </a:lvl1pPr>
          </a:lstStyle>
          <a:p>
            <a:r>
              <a:rPr lang="ja-JP" altLang="en-US" dirty="0" smtClean="0">
                <a:solidFill>
                  <a:srgbClr val="C00000"/>
                </a:solidFill>
              </a:rPr>
              <a:t>日本の原子力開発に弾みがつく</a:t>
            </a:r>
            <a:endParaRPr lang="ja-JP" altLang="en-US" dirty="0">
              <a:solidFill>
                <a:srgbClr val="C00000"/>
              </a:solidFill>
            </a:endParaRPr>
          </a:p>
        </p:txBody>
      </p:sp>
    </p:spTree>
    <p:extLst>
      <p:ext uri="{BB962C8B-B14F-4D97-AF65-F5344CB8AC3E}">
        <p14:creationId xmlns:p14="http://schemas.microsoft.com/office/powerpoint/2010/main" val="33039095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67544" y="1196752"/>
            <a:ext cx="8229600" cy="1143000"/>
          </a:xfrm>
        </p:spPr>
        <p:txBody>
          <a:bodyPr>
            <a:normAutofit fontScale="90000"/>
          </a:bodyPr>
          <a:lstStyle/>
          <a:p>
            <a:r>
              <a:rPr kumimoji="1" lang="en-US" altLang="ja-JP" dirty="0" smtClean="0"/>
              <a:t>1954</a:t>
            </a:r>
            <a:r>
              <a:rPr kumimoji="1" lang="ja-JP" altLang="en-US" dirty="0" smtClean="0"/>
              <a:t>年</a:t>
            </a:r>
            <a:r>
              <a:rPr kumimoji="1" lang="en-US" altLang="ja-JP" dirty="0" smtClean="0"/>
              <a:t>3</a:t>
            </a:r>
            <a:r>
              <a:rPr kumimoji="1" lang="ja-JP" altLang="en-US" dirty="0" smtClean="0"/>
              <a:t>月</a:t>
            </a:r>
            <a:r>
              <a:rPr kumimoji="1" lang="en-US" altLang="ja-JP" dirty="0" smtClean="0"/>
              <a:t>1</a:t>
            </a:r>
            <a:r>
              <a:rPr kumimoji="1" lang="ja-JP" altLang="en-US" dirty="0" smtClean="0"/>
              <a:t>日</a:t>
            </a:r>
            <a:r>
              <a:rPr kumimoji="1" lang="en-US" altLang="ja-JP" dirty="0" smtClean="0"/>
              <a:t/>
            </a:r>
            <a:br>
              <a:rPr kumimoji="1" lang="en-US" altLang="ja-JP" dirty="0" smtClean="0"/>
            </a:br>
            <a:r>
              <a:rPr lang="ja-JP" altLang="en-US" dirty="0" smtClean="0"/>
              <a:t>アメリカ　ビキニ環礁で行った水爆実験により、日本のマグロ漁船「第五福竜丸」が被爆する事件が起こる</a:t>
            </a:r>
            <a:endParaRPr kumimoji="1" lang="ja-JP" altLang="en-US" dirty="0"/>
          </a:p>
        </p:txBody>
      </p:sp>
      <p:sp>
        <p:nvSpPr>
          <p:cNvPr id="3" name="タイトル 1"/>
          <p:cNvSpPr txBox="1">
            <a:spLocks/>
          </p:cNvSpPr>
          <p:nvPr/>
        </p:nvSpPr>
        <p:spPr>
          <a:xfrm>
            <a:off x="607149" y="3753652"/>
            <a:ext cx="8229600" cy="1069848"/>
          </a:xfrm>
          <a:prstGeom prst="rect">
            <a:avLst/>
          </a:prstGeom>
        </p:spPr>
        <p:txBody>
          <a:bodyPr vert="horz" anchor="ctr">
            <a:normAutofit fontScale="90000" lnSpcReduction="20000"/>
          </a:bodyPr>
          <a:lstStyle>
            <a:lvl1pPr algn="l" rtl="0" eaLnBrk="1" latinLnBrk="0" hangingPunct="1">
              <a:spcBef>
                <a:spcPct val="0"/>
              </a:spcBef>
              <a:buNone/>
              <a:defRPr kumimoji="1" sz="4000" kern="1200">
                <a:solidFill>
                  <a:schemeClr val="tx2"/>
                </a:solidFill>
                <a:latin typeface="+mj-lt"/>
                <a:ea typeface="+mj-ea"/>
                <a:cs typeface="+mj-cs"/>
              </a:defRPr>
            </a:lvl1pPr>
          </a:lstStyle>
          <a:p>
            <a:pPr algn="ctr"/>
            <a:r>
              <a:rPr lang="ja-JP" altLang="en-US" dirty="0" smtClean="0"/>
              <a:t>再び、</a:t>
            </a:r>
            <a:endParaRPr lang="en-US" altLang="ja-JP" dirty="0"/>
          </a:p>
          <a:p>
            <a:pPr algn="ctr"/>
            <a:r>
              <a:rPr lang="ja-JP" altLang="en-US" dirty="0" smtClean="0"/>
              <a:t>核兵器反対の波が全国的に広がった</a:t>
            </a:r>
            <a:endParaRPr lang="ja-JP" altLang="en-US" dirty="0"/>
          </a:p>
        </p:txBody>
      </p:sp>
      <p:sp>
        <p:nvSpPr>
          <p:cNvPr id="4" name="下矢印 3"/>
          <p:cNvSpPr/>
          <p:nvPr/>
        </p:nvSpPr>
        <p:spPr>
          <a:xfrm>
            <a:off x="3851920" y="2924944"/>
            <a:ext cx="1656184" cy="82870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2091112941"/>
      </p:ext>
    </p:extLst>
  </p:cSld>
  <p:clrMapOvr>
    <a:masterClrMapping/>
  </p:clrMapOvr>
  <p:timing>
    <p:tnLst>
      <p:par>
        <p:cT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395536" y="1052736"/>
            <a:ext cx="8229600" cy="1143000"/>
          </a:xfrm>
        </p:spPr>
        <p:txBody>
          <a:bodyPr>
            <a:normAutofit/>
          </a:bodyPr>
          <a:lstStyle/>
          <a:p>
            <a:r>
              <a:rPr kumimoji="1" lang="ja-JP" altLang="en-US" dirty="0" smtClean="0"/>
              <a:t>鎮静化に一役買ったのが</a:t>
            </a:r>
            <a:r>
              <a:rPr kumimoji="1" lang="ja-JP" altLang="en-US" dirty="0" smtClean="0">
                <a:solidFill>
                  <a:srgbClr val="C00000"/>
                </a:solidFill>
              </a:rPr>
              <a:t>マスコミ</a:t>
            </a:r>
            <a:endParaRPr kumimoji="1" lang="ja-JP" altLang="en-US" dirty="0">
              <a:solidFill>
                <a:srgbClr val="C00000"/>
              </a:solidFill>
            </a:endParaRPr>
          </a:p>
        </p:txBody>
      </p:sp>
      <p:sp>
        <p:nvSpPr>
          <p:cNvPr id="3" name="タイトル 1"/>
          <p:cNvSpPr txBox="1">
            <a:spLocks/>
          </p:cNvSpPr>
          <p:nvPr/>
        </p:nvSpPr>
        <p:spPr>
          <a:xfrm>
            <a:off x="467544" y="2492896"/>
            <a:ext cx="8229600" cy="1656184"/>
          </a:xfrm>
          <a:prstGeom prst="rect">
            <a:avLst/>
          </a:prstGeom>
        </p:spPr>
        <p:txBody>
          <a:bodyPr vert="horz" anchor="ctr">
            <a:normAutofit fontScale="75000" lnSpcReduction="20000"/>
          </a:bodyPr>
          <a:lstStyle>
            <a:lvl1pPr algn="l" rtl="0" eaLnBrk="1" latinLnBrk="0" hangingPunct="1">
              <a:spcBef>
                <a:spcPct val="0"/>
              </a:spcBef>
              <a:buNone/>
              <a:defRPr kumimoji="1" sz="4000" kern="1200">
                <a:solidFill>
                  <a:schemeClr val="tx2"/>
                </a:solidFill>
                <a:latin typeface="+mj-lt"/>
                <a:ea typeface="+mj-ea"/>
                <a:cs typeface="+mj-cs"/>
              </a:defRPr>
            </a:lvl1pPr>
          </a:lstStyle>
          <a:p>
            <a:r>
              <a:rPr lang="ja-JP" altLang="en-US" dirty="0" smtClean="0"/>
              <a:t>当時、読売新聞の社主だった</a:t>
            </a:r>
            <a:r>
              <a:rPr lang="ja-JP" altLang="en-US" sz="5900" dirty="0" smtClean="0">
                <a:solidFill>
                  <a:srgbClr val="C00000"/>
                </a:solidFill>
              </a:rPr>
              <a:t>正力松太郎</a:t>
            </a:r>
            <a:r>
              <a:rPr lang="ja-JP" altLang="en-US" dirty="0" smtClean="0"/>
              <a:t>は読売新聞というマスコミを利用して、原子力の平和利用推進を訴えるキャンペーンを大大的に展開</a:t>
            </a:r>
            <a:endParaRPr lang="ja-JP" altLang="en-US" dirty="0"/>
          </a:p>
        </p:txBody>
      </p:sp>
      <p:sp>
        <p:nvSpPr>
          <p:cNvPr id="4" name="タイトル 1"/>
          <p:cNvSpPr txBox="1">
            <a:spLocks/>
          </p:cNvSpPr>
          <p:nvPr/>
        </p:nvSpPr>
        <p:spPr>
          <a:xfrm>
            <a:off x="638944" y="4365104"/>
            <a:ext cx="8229600" cy="1069848"/>
          </a:xfrm>
          <a:prstGeom prst="rect">
            <a:avLst/>
          </a:prstGeom>
        </p:spPr>
        <p:txBody>
          <a:bodyPr vert="horz" anchor="ctr">
            <a:normAutofit fontScale="90000" lnSpcReduction="20000"/>
          </a:bodyPr>
          <a:lstStyle>
            <a:lvl1pPr algn="l" rtl="0" eaLnBrk="1" latinLnBrk="0" hangingPunct="1">
              <a:spcBef>
                <a:spcPct val="0"/>
              </a:spcBef>
              <a:buNone/>
              <a:defRPr kumimoji="1" sz="4000" kern="1200">
                <a:solidFill>
                  <a:schemeClr val="tx2"/>
                </a:solidFill>
                <a:latin typeface="+mj-lt"/>
                <a:ea typeface="+mj-ea"/>
                <a:cs typeface="+mj-cs"/>
              </a:defRPr>
            </a:lvl1pPr>
          </a:lstStyle>
          <a:p>
            <a:r>
              <a:rPr lang="en-US" altLang="ja-JP" dirty="0" smtClean="0"/>
              <a:t>1955</a:t>
            </a:r>
            <a:r>
              <a:rPr lang="ja-JP" altLang="en-US" dirty="0" smtClean="0"/>
              <a:t>年</a:t>
            </a:r>
            <a:r>
              <a:rPr lang="en-US" altLang="ja-JP" dirty="0" smtClean="0"/>
              <a:t>2</a:t>
            </a:r>
            <a:r>
              <a:rPr lang="ja-JP" altLang="en-US" dirty="0" smtClean="0"/>
              <a:t>月「原子力による産業革命」を公約に衆議院選挙に当選</a:t>
            </a:r>
            <a:endParaRPr lang="ja-JP" altLang="en-US" dirty="0"/>
          </a:p>
        </p:txBody>
      </p:sp>
    </p:spTree>
    <p:extLst>
      <p:ext uri="{BB962C8B-B14F-4D97-AF65-F5344CB8AC3E}">
        <p14:creationId xmlns:p14="http://schemas.microsoft.com/office/powerpoint/2010/main" val="38047994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500" fill="hold"/>
                                        <p:tgtEl>
                                          <p:spTgt spid="4"/>
                                        </p:tgtEl>
                                        <p:attrNameLst>
                                          <p:attrName>ppt_x</p:attrName>
                                        </p:attrNameLst>
                                      </p:cBhvr>
                                      <p:tavLst>
                                        <p:tav tm="0">
                                          <p:val>
                                            <p:strVal val="#ppt_x"/>
                                          </p:val>
                                        </p:tav>
                                        <p:tav tm="100000">
                                          <p:val>
                                            <p:strVal val="#ppt_x"/>
                                          </p:val>
                                        </p:tav>
                                      </p:tavLst>
                                    </p:anim>
                                    <p:anim calcmode="lin" valueType="num">
                                      <p:cBhvr additive="base">
                                        <p:cTn id="14"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p>
            <a:r>
              <a:rPr kumimoji="1" lang="ja-JP" altLang="en-US" dirty="0" smtClean="0"/>
              <a:t>同年</a:t>
            </a:r>
            <a:r>
              <a:rPr kumimoji="1" lang="en-US" altLang="ja-JP" dirty="0" smtClean="0"/>
              <a:t>12</a:t>
            </a:r>
            <a:r>
              <a:rPr kumimoji="1" lang="ja-JP" altLang="en-US" dirty="0" smtClean="0"/>
              <a:t>月　原子力基本法を成立</a:t>
            </a:r>
            <a:endParaRPr kumimoji="1" lang="ja-JP" altLang="en-US" dirty="0"/>
          </a:p>
        </p:txBody>
      </p:sp>
      <p:sp>
        <p:nvSpPr>
          <p:cNvPr id="3" name="タイトル 1"/>
          <p:cNvSpPr txBox="1">
            <a:spLocks/>
          </p:cNvSpPr>
          <p:nvPr/>
        </p:nvSpPr>
        <p:spPr>
          <a:xfrm>
            <a:off x="634256" y="3140968"/>
            <a:ext cx="8229600" cy="1069848"/>
          </a:xfrm>
          <a:prstGeom prst="rect">
            <a:avLst/>
          </a:prstGeom>
        </p:spPr>
        <p:txBody>
          <a:bodyPr vert="horz" anchor="ctr">
            <a:normAutofit fontScale="90000" lnSpcReduction="20000"/>
          </a:bodyPr>
          <a:lstStyle>
            <a:lvl1pPr algn="l" rtl="0" eaLnBrk="1" latinLnBrk="0" hangingPunct="1">
              <a:spcBef>
                <a:spcPct val="0"/>
              </a:spcBef>
              <a:buNone/>
              <a:defRPr kumimoji="1" sz="4000" kern="1200">
                <a:solidFill>
                  <a:schemeClr val="tx2"/>
                </a:solidFill>
                <a:latin typeface="+mj-lt"/>
                <a:ea typeface="+mj-ea"/>
                <a:cs typeface="+mj-cs"/>
              </a:defRPr>
            </a:lvl1pPr>
          </a:lstStyle>
          <a:p>
            <a:r>
              <a:rPr lang="ja-JP" altLang="en-US" dirty="0" smtClean="0"/>
              <a:t>翌年</a:t>
            </a:r>
            <a:r>
              <a:rPr lang="en-US" altLang="ja-JP" dirty="0" smtClean="0"/>
              <a:t>1</a:t>
            </a:r>
            <a:r>
              <a:rPr lang="ja-JP" altLang="en-US" dirty="0" smtClean="0"/>
              <a:t>月　総理府に原子力委員会が発足</a:t>
            </a:r>
            <a:endParaRPr lang="en-US" altLang="ja-JP" dirty="0" smtClean="0"/>
          </a:p>
          <a:p>
            <a:r>
              <a:rPr lang="ja-JP" altLang="en-US" dirty="0" smtClean="0"/>
              <a:t>初代委員長に就任</a:t>
            </a:r>
            <a:endParaRPr lang="ja-JP" altLang="en-US" dirty="0"/>
          </a:p>
        </p:txBody>
      </p:sp>
      <p:sp>
        <p:nvSpPr>
          <p:cNvPr id="4" name="タイトル 1"/>
          <p:cNvSpPr txBox="1">
            <a:spLocks/>
          </p:cNvSpPr>
          <p:nvPr/>
        </p:nvSpPr>
        <p:spPr>
          <a:xfrm>
            <a:off x="634256" y="4312416"/>
            <a:ext cx="8229600" cy="1069848"/>
          </a:xfrm>
          <a:prstGeom prst="rect">
            <a:avLst/>
          </a:prstGeom>
        </p:spPr>
        <p:txBody>
          <a:bodyPr vert="horz" anchor="ctr">
            <a:normAutofit fontScale="97500"/>
          </a:bodyPr>
          <a:lstStyle>
            <a:lvl1pPr algn="l" rtl="0" eaLnBrk="1" latinLnBrk="0" hangingPunct="1">
              <a:spcBef>
                <a:spcPct val="0"/>
              </a:spcBef>
              <a:buNone/>
              <a:defRPr kumimoji="1" sz="4000" kern="1200">
                <a:solidFill>
                  <a:schemeClr val="tx2"/>
                </a:solidFill>
                <a:latin typeface="+mj-lt"/>
                <a:ea typeface="+mj-ea"/>
                <a:cs typeface="+mj-cs"/>
              </a:defRPr>
            </a:lvl1pPr>
          </a:lstStyle>
          <a:p>
            <a:r>
              <a:rPr lang="ja-JP" altLang="en-US" dirty="0"/>
              <a:t>　</a:t>
            </a:r>
            <a:r>
              <a:rPr lang="ja-JP" altLang="en-US" dirty="0" smtClean="0"/>
              <a:t>同年５月　初代科学技術庁長官に</a:t>
            </a:r>
            <a:endParaRPr lang="ja-JP" altLang="en-US" dirty="0"/>
          </a:p>
        </p:txBody>
      </p:sp>
      <p:sp>
        <p:nvSpPr>
          <p:cNvPr id="5" name="タイトル 1"/>
          <p:cNvSpPr txBox="1">
            <a:spLocks/>
          </p:cNvSpPr>
          <p:nvPr/>
        </p:nvSpPr>
        <p:spPr>
          <a:xfrm>
            <a:off x="914152" y="5382264"/>
            <a:ext cx="8229600" cy="1069848"/>
          </a:xfrm>
          <a:prstGeom prst="rect">
            <a:avLst/>
          </a:prstGeom>
        </p:spPr>
        <p:txBody>
          <a:bodyPr vert="horz" anchor="ctr">
            <a:normAutofit fontScale="90000"/>
          </a:bodyPr>
          <a:lstStyle>
            <a:lvl1pPr algn="l" rtl="0" eaLnBrk="1" latinLnBrk="0" hangingPunct="1">
              <a:spcBef>
                <a:spcPct val="0"/>
              </a:spcBef>
              <a:buNone/>
              <a:defRPr kumimoji="1" sz="4000" kern="1200">
                <a:solidFill>
                  <a:schemeClr val="tx2"/>
                </a:solidFill>
                <a:latin typeface="+mj-lt"/>
                <a:ea typeface="+mj-ea"/>
                <a:cs typeface="+mj-cs"/>
              </a:defRPr>
            </a:lvl1pPr>
          </a:lstStyle>
          <a:p>
            <a:r>
              <a:rPr lang="ja-JP" altLang="en-US" dirty="0" smtClean="0"/>
              <a:t>同年</a:t>
            </a:r>
            <a:r>
              <a:rPr lang="en-US" altLang="ja-JP" dirty="0" smtClean="0"/>
              <a:t>10</a:t>
            </a:r>
            <a:r>
              <a:rPr lang="ja-JP" altLang="en-US" dirty="0" smtClean="0"/>
              <a:t>月　国際原子力機関</a:t>
            </a:r>
            <a:r>
              <a:rPr lang="en-US" altLang="ja-JP" dirty="0" smtClean="0"/>
              <a:t>IAEA</a:t>
            </a:r>
            <a:r>
              <a:rPr lang="ja-JP" altLang="en-US" dirty="0" smtClean="0"/>
              <a:t>に加盟</a:t>
            </a:r>
            <a:endParaRPr lang="ja-JP" altLang="en-US" dirty="0"/>
          </a:p>
        </p:txBody>
      </p:sp>
    </p:spTree>
    <p:extLst>
      <p:ext uri="{BB962C8B-B14F-4D97-AF65-F5344CB8AC3E}">
        <p14:creationId xmlns:p14="http://schemas.microsoft.com/office/powerpoint/2010/main" val="3231824391"/>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ビジネス">
  <a:themeElements>
    <a:clrScheme name="ビジネス">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ビジネス">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font script="Geor" typeface="Sylfaen"/>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font script="Geor" typeface="Sylfaen"/>
      </a:minorFont>
    </a:fontScheme>
    <a:fmtScheme name="ビジネス">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65000" b="980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ppt/theme/theme2.xml><?xml version="1.0" encoding="utf-8"?>
<a:theme xmlns:a="http://schemas.openxmlformats.org/drawingml/2006/main" name="デザインの設定">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Concourse</Template>
  <TotalTime>2404</TotalTime>
  <Words>3693</Words>
  <Application>Microsoft Office PowerPoint</Application>
  <PresentationFormat>画面に合わせる (4:3)</PresentationFormat>
  <Paragraphs>644</Paragraphs>
  <Slides>105</Slides>
  <Notes>1</Notes>
  <HiddenSlides>0</HiddenSlides>
  <MMClips>0</MMClips>
  <ScaleCrop>false</ScaleCrop>
  <HeadingPairs>
    <vt:vector size="4" baseType="variant">
      <vt:variant>
        <vt:lpstr>テーマ</vt:lpstr>
      </vt:variant>
      <vt:variant>
        <vt:i4>2</vt:i4>
      </vt:variant>
      <vt:variant>
        <vt:lpstr>スライド タイトル</vt:lpstr>
      </vt:variant>
      <vt:variant>
        <vt:i4>105</vt:i4>
      </vt:variant>
    </vt:vector>
  </HeadingPairs>
  <TitlesOfParts>
    <vt:vector size="107" baseType="lpstr">
      <vt:lpstr>ビジネス</vt:lpstr>
      <vt:lpstr>デザインの設定</vt:lpstr>
      <vt:lpstr>放射能から子どもを守りたい　りんごほっぺの会 プロデュース　プチ勉強会　Vol.3</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今回の福島での事故に当たり、日本の原子力安全委員会は、ICRPの定める緊急時被ばく状況の国際的な目安の中から、最も厳しい(安全寄りの)数値＝年間20ミリシーベルトを基準に選び、政府はそれに従って避難等の対策を決定した。  </vt:lpstr>
      <vt:lpstr>放射線から人を守る基準～国際放射線防護委員会（ICRP)の防護体系 　　　　　　　　　　平成23年4月27日</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ICRPの前身ともいえるNCRP（合衆国国家放射線防護審議会）には、内部放射線リスクを検討していた委員会があった。  しかし、結局1951年にNCRPはこの委員会の審議をうち切ってしまった。  </vt:lpstr>
      <vt:lpstr>＜審議打ち切りの理由＞ 「内部被ばく源となる多種にわたる様々な放射性同位体がもたらす被ばく線量やリスクを決めるために容易に適用できる値と方法を見出すことが極めて難しい」とわかったから。 </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オットー・ハーン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チェルノブイリの事故後、健康被害を目の当たりにしてきた旧ソ連の科学者たちは、内部放射性核種の影響を予測するためのリスクモデルを打ち立てるべくECRRを設立する運動を起こした。 </vt:lpstr>
      <vt:lpstr>PowerPoint プレゼンテーション</vt:lpstr>
      <vt:lpstr>PowerPoint プレゼンテーション</vt:lpstr>
      <vt:lpstr>ICRPの間違ったリスクモデルに対抗するために、 1997年 ウクライナやベラルーシ、ロシアの科学者を中心に40人以上の科学者をメンバーとしたECRRを設立した。 </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リスクモデルとは？  放射線影響下評価モデル</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戦後日本が再びアメリカの脅威にならないように、日本という国の弱体化を進めるためにアメリカ流の占領政策が推し進められるものの</vt:lpstr>
      <vt:lpstr>1953年アイゼンハワー米大統領 国連総会で「原子力の平和利用」と題する演説を行い、原子力の平和利用とそのための国際管理機構の設置を提案  </vt:lpstr>
      <vt:lpstr>日本 東京大学の物理学者　茅誠司 大阪大学の伏見康治 1952年日本学術会議の総会 「茅・伏見提案」を発表  その中で、政府に原子力委員会の設置を進言した</vt:lpstr>
      <vt:lpstr>とはいえ、左翼系学者から待ったがかかり、二人は引き出しの中にしまいこんでしまった</vt:lpstr>
      <vt:lpstr>1953年　中曽根康弘議員が渡米 ハーバード大学助教授キッシンジャー主催のセミナーに参加  </vt:lpstr>
      <vt:lpstr>当時の「原子力反対」で固まっていた学会には知られぬように極秘で準備を進め、 1954年3月2日 原発推進派議員の手で抜き打ち的に原子力平和利用調査費（予算2億3500万円を衆議院予算として通してしまった。 （濃縮ウランに使うウラニウム２３５にちなんだ？）</vt:lpstr>
      <vt:lpstr>1954年3月1日 アメリカ　ビキニ環礁で行った水爆実験により、日本のマグロ漁船「第五福竜丸」が被爆する事件が起こる</vt:lpstr>
      <vt:lpstr>鎮静化に一役買ったのがマスコミ</vt:lpstr>
      <vt:lpstr>同年12月　原子力基本法を成立</vt:lpstr>
      <vt:lpstr>1957年4月 アメリカからの要請で、技術導入推進の受け皿になるため、原子力平和利用懇談会を結成し、「5年以内に採算の取れる原子力発電所を建設する」という目標のもと、財界、学会からの支援を取り付ける。  </vt:lpstr>
      <vt:lpstr>日本原子力研究所東海研究所の設置</vt:lpstr>
      <vt:lpstr>「原子力の父」</vt:lpstr>
      <vt:lpstr>PowerPoint プレゼンテーション</vt:lpstr>
      <vt:lpstr>PowerPoint プレゼンテーション</vt:lpstr>
      <vt:lpstr>PowerPoint プレゼンテーション</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国際放射線防護委員会</dc:title>
  <dc:creator>PCUser</dc:creator>
  <cp:lastModifiedBy>PCUser</cp:lastModifiedBy>
  <cp:revision>81</cp:revision>
  <cp:lastPrinted>2013-06-06T22:01:44Z</cp:lastPrinted>
  <dcterms:created xsi:type="dcterms:W3CDTF">2013-06-04T20:27:38Z</dcterms:created>
  <dcterms:modified xsi:type="dcterms:W3CDTF">2013-06-20T21:06:06Z</dcterms:modified>
</cp:coreProperties>
</file>